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88" r:id="rId4"/>
    <p:sldId id="289" r:id="rId5"/>
    <p:sldId id="290" r:id="rId6"/>
    <p:sldId id="291" r:id="rId7"/>
    <p:sldId id="292" r:id="rId8"/>
    <p:sldId id="293" r:id="rId9"/>
    <p:sldId id="294" r:id="rId10"/>
    <p:sldId id="295" r:id="rId11"/>
    <p:sldId id="296" r:id="rId12"/>
    <p:sldId id="300" r:id="rId13"/>
    <p:sldId id="298" r:id="rId14"/>
    <p:sldId id="299" r:id="rId15"/>
    <p:sldId id="301" r:id="rId16"/>
    <p:sldId id="302" r:id="rId17"/>
    <p:sldId id="303" r:id="rId18"/>
    <p:sldId id="311" r:id="rId19"/>
    <p:sldId id="304" r:id="rId20"/>
    <p:sldId id="305" r:id="rId21"/>
    <p:sldId id="306" r:id="rId22"/>
    <p:sldId id="307" r:id="rId23"/>
    <p:sldId id="308" r:id="rId24"/>
    <p:sldId id="309" r:id="rId25"/>
    <p:sldId id="259" r:id="rId26"/>
    <p:sldId id="260" r:id="rId27"/>
    <p:sldId id="312" r:id="rId28"/>
    <p:sldId id="261" r:id="rId29"/>
    <p:sldId id="262" r:id="rId30"/>
    <p:sldId id="263" r:id="rId31"/>
    <p:sldId id="313" r:id="rId32"/>
    <p:sldId id="264" r:id="rId33"/>
    <p:sldId id="265" r:id="rId34"/>
    <p:sldId id="266" r:id="rId35"/>
    <p:sldId id="267" r:id="rId36"/>
    <p:sldId id="268" r:id="rId37"/>
    <p:sldId id="314" r:id="rId38"/>
    <p:sldId id="269" r:id="rId39"/>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7588"/>
    <a:srgbClr val="E57689"/>
    <a:srgbClr val="67AEB6"/>
    <a:srgbClr val="8776A2"/>
    <a:srgbClr val="FFFFFF"/>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695F08-92E7-42D3-82D8-6FA2DBFFC188}" v="1117" dt="2023-08-28T18:16:39.0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4660"/>
  </p:normalViewPr>
  <p:slideViewPr>
    <p:cSldViewPr snapToGrid="0">
      <p:cViewPr varScale="1">
        <p:scale>
          <a:sx n="110" d="100"/>
          <a:sy n="110" d="100"/>
        </p:scale>
        <p:origin x="18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0E9D76-F767-40CF-BF03-458F3640C2F5}"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70A2D-AAF4-4059-8808-E23BAC93F6C4}" type="slidenum">
              <a:rPr lang="en-US" smtClean="0"/>
              <a:t>‹#›</a:t>
            </a:fld>
            <a:endParaRPr lang="en-US"/>
          </a:p>
        </p:txBody>
      </p:sp>
    </p:spTree>
    <p:extLst>
      <p:ext uri="{BB962C8B-B14F-4D97-AF65-F5344CB8AC3E}">
        <p14:creationId xmlns:p14="http://schemas.microsoft.com/office/powerpoint/2010/main" val="2520835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E9D76-F767-40CF-BF03-458F3640C2F5}"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70A2D-AAF4-4059-8808-E23BAC93F6C4}" type="slidenum">
              <a:rPr lang="en-US" smtClean="0"/>
              <a:t>‹#›</a:t>
            </a:fld>
            <a:endParaRPr lang="en-US"/>
          </a:p>
        </p:txBody>
      </p:sp>
    </p:spTree>
    <p:extLst>
      <p:ext uri="{BB962C8B-B14F-4D97-AF65-F5344CB8AC3E}">
        <p14:creationId xmlns:p14="http://schemas.microsoft.com/office/powerpoint/2010/main" val="4062291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E9D76-F767-40CF-BF03-458F3640C2F5}"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70A2D-AAF4-4059-8808-E23BAC93F6C4}" type="slidenum">
              <a:rPr lang="en-US" smtClean="0"/>
              <a:t>‹#›</a:t>
            </a:fld>
            <a:endParaRPr lang="en-US"/>
          </a:p>
        </p:txBody>
      </p:sp>
    </p:spTree>
    <p:extLst>
      <p:ext uri="{BB962C8B-B14F-4D97-AF65-F5344CB8AC3E}">
        <p14:creationId xmlns:p14="http://schemas.microsoft.com/office/powerpoint/2010/main" val="1192924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E9D76-F767-40CF-BF03-458F3640C2F5}"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70A2D-AAF4-4059-8808-E23BAC93F6C4}" type="slidenum">
              <a:rPr lang="en-US" smtClean="0"/>
              <a:t>‹#›</a:t>
            </a:fld>
            <a:endParaRPr lang="en-US"/>
          </a:p>
        </p:txBody>
      </p:sp>
    </p:spTree>
    <p:extLst>
      <p:ext uri="{BB962C8B-B14F-4D97-AF65-F5344CB8AC3E}">
        <p14:creationId xmlns:p14="http://schemas.microsoft.com/office/powerpoint/2010/main" val="123022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E9D76-F767-40CF-BF03-458F3640C2F5}"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70A2D-AAF4-4059-8808-E23BAC93F6C4}" type="slidenum">
              <a:rPr lang="en-US" smtClean="0"/>
              <a:t>‹#›</a:t>
            </a:fld>
            <a:endParaRPr lang="en-US"/>
          </a:p>
        </p:txBody>
      </p:sp>
    </p:spTree>
    <p:extLst>
      <p:ext uri="{BB962C8B-B14F-4D97-AF65-F5344CB8AC3E}">
        <p14:creationId xmlns:p14="http://schemas.microsoft.com/office/powerpoint/2010/main" val="3200383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0E9D76-F767-40CF-BF03-458F3640C2F5}"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70A2D-AAF4-4059-8808-E23BAC93F6C4}" type="slidenum">
              <a:rPr lang="en-US" smtClean="0"/>
              <a:t>‹#›</a:t>
            </a:fld>
            <a:endParaRPr lang="en-US"/>
          </a:p>
        </p:txBody>
      </p:sp>
    </p:spTree>
    <p:extLst>
      <p:ext uri="{BB962C8B-B14F-4D97-AF65-F5344CB8AC3E}">
        <p14:creationId xmlns:p14="http://schemas.microsoft.com/office/powerpoint/2010/main" val="78959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0E9D76-F767-40CF-BF03-458F3640C2F5}" type="datetimeFigureOut">
              <a:rPr lang="en-US" smtClean="0"/>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770A2D-AAF4-4059-8808-E23BAC93F6C4}" type="slidenum">
              <a:rPr lang="en-US" smtClean="0"/>
              <a:t>‹#›</a:t>
            </a:fld>
            <a:endParaRPr lang="en-US"/>
          </a:p>
        </p:txBody>
      </p:sp>
    </p:spTree>
    <p:extLst>
      <p:ext uri="{BB962C8B-B14F-4D97-AF65-F5344CB8AC3E}">
        <p14:creationId xmlns:p14="http://schemas.microsoft.com/office/powerpoint/2010/main" val="196556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0E9D76-F767-40CF-BF03-458F3640C2F5}" type="datetimeFigureOut">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770A2D-AAF4-4059-8808-E23BAC93F6C4}" type="slidenum">
              <a:rPr lang="en-US" smtClean="0"/>
              <a:t>‹#›</a:t>
            </a:fld>
            <a:endParaRPr lang="en-US"/>
          </a:p>
        </p:txBody>
      </p:sp>
    </p:spTree>
    <p:extLst>
      <p:ext uri="{BB962C8B-B14F-4D97-AF65-F5344CB8AC3E}">
        <p14:creationId xmlns:p14="http://schemas.microsoft.com/office/powerpoint/2010/main" val="120053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E9D76-F767-40CF-BF03-458F3640C2F5}" type="datetimeFigureOut">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770A2D-AAF4-4059-8808-E23BAC93F6C4}" type="slidenum">
              <a:rPr lang="en-US" smtClean="0"/>
              <a:t>‹#›</a:t>
            </a:fld>
            <a:endParaRPr lang="en-US"/>
          </a:p>
        </p:txBody>
      </p:sp>
    </p:spTree>
    <p:extLst>
      <p:ext uri="{BB962C8B-B14F-4D97-AF65-F5344CB8AC3E}">
        <p14:creationId xmlns:p14="http://schemas.microsoft.com/office/powerpoint/2010/main" val="3464282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0E9D76-F767-40CF-BF03-458F3640C2F5}"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70A2D-AAF4-4059-8808-E23BAC93F6C4}" type="slidenum">
              <a:rPr lang="en-US" smtClean="0"/>
              <a:t>‹#›</a:t>
            </a:fld>
            <a:endParaRPr lang="en-US"/>
          </a:p>
        </p:txBody>
      </p:sp>
    </p:spTree>
    <p:extLst>
      <p:ext uri="{BB962C8B-B14F-4D97-AF65-F5344CB8AC3E}">
        <p14:creationId xmlns:p14="http://schemas.microsoft.com/office/powerpoint/2010/main" val="152576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0E9D76-F767-40CF-BF03-458F3640C2F5}"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70A2D-AAF4-4059-8808-E23BAC93F6C4}" type="slidenum">
              <a:rPr lang="en-US" smtClean="0"/>
              <a:t>‹#›</a:t>
            </a:fld>
            <a:endParaRPr lang="en-US"/>
          </a:p>
        </p:txBody>
      </p:sp>
    </p:spTree>
    <p:extLst>
      <p:ext uri="{BB962C8B-B14F-4D97-AF65-F5344CB8AC3E}">
        <p14:creationId xmlns:p14="http://schemas.microsoft.com/office/powerpoint/2010/main" val="27171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E9D76-F767-40CF-BF03-458F3640C2F5}" type="datetimeFigureOut">
              <a:rPr lang="en-US" smtClean="0"/>
              <a:t>8/30/2023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770A2D-AAF4-4059-8808-E23BAC93F6C4}" type="slidenum">
              <a:rPr lang="en-US" smtClean="0"/>
              <a:t>‹#›</a:t>
            </a:fld>
            <a:endParaRPr lang="en-US"/>
          </a:p>
        </p:txBody>
      </p:sp>
    </p:spTree>
    <p:extLst>
      <p:ext uri="{BB962C8B-B14F-4D97-AF65-F5344CB8AC3E}">
        <p14:creationId xmlns:p14="http://schemas.microsoft.com/office/powerpoint/2010/main" val="2534089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stax.org/books/chemistry-atoms-first-2e/pages/2-3-atomic-structure-and-symbolism" TargetMode="External"/><Relationship Id="rId2" Type="http://schemas.openxmlformats.org/officeDocument/2006/relationships/hyperlink" Target="https://openstax.org/books/chemistry-2e/pages/2-3-atomic-structure-and-symbolis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https://www.khanacademy.org/science/ap-chemistry-beta/x2eef969c74e0d802:atomic-structure-and-properties/x2eef969c74e0d802:mass-spectrometry-of-elements/a/isotopes-and-mass-spectrometry" TargetMode="External"/><Relationship Id="rId4" Type="http://schemas.openxmlformats.org/officeDocument/2006/relationships/hyperlink" Target="https://youtu.be/myolF-h1kKI"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1.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1.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2.png"/><Relationship Id="rId7" Type="http://schemas.openxmlformats.org/officeDocument/2006/relationships/image" Target="../media/image6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10.png"/><Relationship Id="rId11" Type="http://schemas.openxmlformats.org/officeDocument/2006/relationships/image" Target="../media/image100.png"/><Relationship Id="rId5" Type="http://schemas.openxmlformats.org/officeDocument/2006/relationships/image" Target="../media/image410.png"/><Relationship Id="rId10" Type="http://schemas.openxmlformats.org/officeDocument/2006/relationships/image" Target="../media/image90.png"/><Relationship Id="rId4" Type="http://schemas.openxmlformats.org/officeDocument/2006/relationships/image" Target="../media/image310.png"/><Relationship Id="rId9" Type="http://schemas.openxmlformats.org/officeDocument/2006/relationships/image" Target="../media/image8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hyperlink" Target="https://ed.ted.com/lessons/daniel-dulek-how-big-is-a-mole-not-the-animal-the-other-one" TargetMode="Externa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hyperlink" Target="https://openstax.org/books/chemistry-2e/pages/3-1-formula-mass-and-the-mole-concep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60.png"/><Relationship Id="rId7" Type="http://schemas.openxmlformats.org/officeDocument/2006/relationships/image" Target="../media/image19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0.png"/><Relationship Id="rId5" Type="http://schemas.openxmlformats.org/officeDocument/2006/relationships/image" Target="../media/image180.png"/><Relationship Id="rId4" Type="http://schemas.openxmlformats.org/officeDocument/2006/relationships/image" Target="../media/image170.png"/><Relationship Id="rId9" Type="http://schemas.openxmlformats.org/officeDocument/2006/relationships/image" Target="../media/image2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1.png"/><Relationship Id="rId7" Type="http://schemas.openxmlformats.org/officeDocument/2006/relationships/image" Target="../media/image270.png"/><Relationship Id="rId2" Type="http://schemas.openxmlformats.org/officeDocument/2006/relationships/image" Target="../media/image220.png"/><Relationship Id="rId1" Type="http://schemas.openxmlformats.org/officeDocument/2006/relationships/slideLayout" Target="../slideLayouts/slideLayout7.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240.png"/></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0.png"/><Relationship Id="rId7" Type="http://schemas.openxmlformats.org/officeDocument/2006/relationships/image" Target="../media/image330.png"/><Relationship Id="rId2" Type="http://schemas.openxmlformats.org/officeDocument/2006/relationships/image" Target="../media/image280.png"/><Relationship Id="rId1" Type="http://schemas.openxmlformats.org/officeDocument/2006/relationships/slideLayout" Target="../slideLayouts/slideLayout7.xml"/><Relationship Id="rId6" Type="http://schemas.openxmlformats.org/officeDocument/2006/relationships/image" Target="../media/image320.png"/><Relationship Id="rId5" Type="http://schemas.openxmlformats.org/officeDocument/2006/relationships/image" Target="../media/image311.png"/><Relationship Id="rId4" Type="http://schemas.openxmlformats.org/officeDocument/2006/relationships/image" Target="../media/image300.png"/></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0.png"/><Relationship Id="rId7" Type="http://schemas.openxmlformats.org/officeDocument/2006/relationships/image" Target="../media/image39.png"/><Relationship Id="rId1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0.png"/><Relationship Id="rId9" Type="http://schemas.openxmlformats.org/officeDocument/2006/relationships/image" Target="../media/image41.png"/><Relationship Id="rId14" Type="http://schemas.openxmlformats.org/officeDocument/2006/relationships/image" Target="../media/image46.png"/></Relationships>
</file>

<file path=ppt/slides/_rels/slide3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0.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430.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0.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0.png"/><Relationship Id="rId9" Type="http://schemas.openxmlformats.org/officeDocument/2006/relationships/image" Target="../media/image50.png"/><Relationship Id="rId14" Type="http://schemas.openxmlformats.org/officeDocument/2006/relationships/image" Target="../media/image55.png"/></Relationships>
</file>

<file path=ppt/slides/_rels/slide36.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image" Target="../media/image57.png"/><Relationship Id="rId16"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1.png"/><Relationship Id="rId1" Type="http://schemas.openxmlformats.org/officeDocument/2006/relationships/slideLayout" Target="../slideLayouts/slideLayout7.xml"/><Relationship Id="rId5" Type="http://schemas.openxmlformats.org/officeDocument/2006/relationships/hyperlink" Target="https://history.aip.org/history/exhibits/electron/jjsound.wav" TargetMode="External"/><Relationship Id="rId4" Type="http://schemas.openxmlformats.org/officeDocument/2006/relationships/hyperlink" Target="https://www.youtube.com/watch?v=O9Goyscbaz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youtu.be/UFiPWv03f6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XBqHkraf8iE" TargetMode="External"/><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s://openstax.org/books/chemistry-2e/pages/2-2-evolution-of-atomic-theory" TargetMode="External"/><Relationship Id="rId4" Type="http://schemas.openxmlformats.org/officeDocument/2006/relationships/hyperlink" Target="https://youtu.be/IQ1h_gdVlH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1143000" y="2235200"/>
            <a:ext cx="6858000" cy="2387600"/>
          </a:xfrm>
        </p:spPr>
        <p:txBody>
          <a:bodyPr/>
          <a:lstStyle/>
          <a:p>
            <a:r>
              <a:rPr lang="en-US" dirty="0">
                <a:solidFill>
                  <a:schemeClr val="tx1">
                    <a:lumMod val="75000"/>
                    <a:lumOff val="25000"/>
                  </a:schemeClr>
                </a:solidFill>
                <a:latin typeface="Gill Sans MT" panose="020B0502020104020203" pitchFamily="34" charset="0"/>
              </a:rPr>
              <a:t>Chapter 2: Atoms, Molecules, and Ions</a:t>
            </a:r>
          </a:p>
        </p:txBody>
      </p:sp>
      <p:grpSp>
        <p:nvGrpSpPr>
          <p:cNvPr id="9" name="Group 8">
            <a:extLst>
              <a:ext uri="{FF2B5EF4-FFF2-40B4-BE49-F238E27FC236}">
                <a16:creationId xmlns:a16="http://schemas.microsoft.com/office/drawing/2014/main" id="{66FC32D2-FA22-4451-A35B-3D7035648993}"/>
              </a:ext>
            </a:extLst>
          </p:cNvPr>
          <p:cNvGrpSpPr/>
          <p:nvPr/>
        </p:nvGrpSpPr>
        <p:grpSpPr>
          <a:xfrm flipH="1">
            <a:off x="314956" y="75616"/>
            <a:ext cx="1811371" cy="859536"/>
            <a:chOff x="1974672" y="262827"/>
            <a:chExt cx="1811370" cy="859536"/>
          </a:xfrm>
        </p:grpSpPr>
        <p:sp>
          <p:nvSpPr>
            <p:cNvPr id="10" name="Oval 9">
              <a:extLst>
                <a:ext uri="{FF2B5EF4-FFF2-40B4-BE49-F238E27FC236}">
                  <a16:creationId xmlns:a16="http://schemas.microsoft.com/office/drawing/2014/main" id="{D84C6666-4E72-4C39-B114-DF80DB947737}"/>
                </a:ext>
              </a:extLst>
            </p:cNvPr>
            <p:cNvSpPr/>
            <p:nvPr/>
          </p:nvSpPr>
          <p:spPr>
            <a:xfrm rot="168764">
              <a:off x="1974672" y="534568"/>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088FCB1-E759-4DE9-A751-8790C88A488C}"/>
                </a:ext>
              </a:extLst>
            </p:cNvPr>
            <p:cNvSpPr/>
            <p:nvPr/>
          </p:nvSpPr>
          <p:spPr>
            <a:xfrm>
              <a:off x="2332855" y="749806"/>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75D7472-0FE2-4F37-9C68-AA22C448054C}"/>
                </a:ext>
              </a:extLst>
            </p:cNvPr>
            <p:cNvSpPr/>
            <p:nvPr/>
          </p:nvSpPr>
          <p:spPr>
            <a:xfrm>
              <a:off x="2581809" y="262827"/>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DEBC7C4-17C1-4AEC-81C6-1EEBCC8BB406}"/>
                </a:ext>
              </a:extLst>
            </p:cNvPr>
            <p:cNvSpPr/>
            <p:nvPr/>
          </p:nvSpPr>
          <p:spPr>
            <a:xfrm>
              <a:off x="3145962" y="482283"/>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17">
            <a:extLst>
              <a:ext uri="{FF2B5EF4-FFF2-40B4-BE49-F238E27FC236}">
                <a16:creationId xmlns:a16="http://schemas.microsoft.com/office/drawing/2014/main" id="{F8A049B6-D69B-4F27-A1C7-57B9A8E84899}"/>
              </a:ext>
            </a:extLst>
          </p:cNvPr>
          <p:cNvSpPr>
            <a:spLocks noGrp="1"/>
          </p:cNvSpPr>
          <p:nvPr>
            <p:ph type="sldNum" sz="quarter" idx="12"/>
          </p:nvPr>
        </p:nvSpPr>
        <p:spPr>
          <a:xfrm>
            <a:off x="8258621" y="6116834"/>
            <a:ext cx="548641" cy="365125"/>
          </a:xfrm>
        </p:spPr>
        <p:txBody>
          <a:bodyPr/>
          <a:lstStyle/>
          <a:p>
            <a:pPr algn="ctr"/>
            <a:fld id="{B180894A-C3BF-4F4C-9DC9-DEC95B57AE84}" type="slidenum">
              <a:rPr lang="en-US">
                <a:solidFill>
                  <a:srgbClr val="E3E3E3"/>
                </a:solidFill>
                <a:latin typeface="Arial" panose="020B0604020202020204" pitchFamily="34" charset="0"/>
                <a:cs typeface="Arial" panose="020B0604020202020204" pitchFamily="34" charset="0"/>
              </a:rPr>
              <a:pPr algn="ctr"/>
              <a:t>1</a:t>
            </a:fld>
            <a:endParaRPr lang="en-US" dirty="0">
              <a:solidFill>
                <a:srgbClr val="E3E3E3"/>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5E4D046-24F0-4986-9AA7-C8EECA4174C2}"/>
              </a:ext>
            </a:extLst>
          </p:cNvPr>
          <p:cNvSpPr txBox="1"/>
          <p:nvPr/>
        </p:nvSpPr>
        <p:spPr>
          <a:xfrm>
            <a:off x="2517002" y="4622800"/>
            <a:ext cx="4805494" cy="646331"/>
          </a:xfrm>
          <a:prstGeom prst="rect">
            <a:avLst/>
          </a:prstGeom>
          <a:noFill/>
          <a:ln w="76200">
            <a:solidFill>
              <a:srgbClr val="E57689"/>
            </a:solidFill>
          </a:ln>
        </p:spPr>
        <p:txBody>
          <a:bodyPr wrap="square" rtlCol="0">
            <a:spAutoFit/>
          </a:bodyPr>
          <a:lstStyle/>
          <a:p>
            <a:pPr algn="ctr"/>
            <a:r>
              <a:rPr lang="en-US" dirty="0">
                <a:solidFill>
                  <a:srgbClr val="67AEB6"/>
                </a:solidFill>
                <a:latin typeface="Gill Sans MT" panose="020B0502020104020203" pitchFamily="34" charset="0"/>
              </a:rPr>
              <a:t>Start Learning the Elemental Names and Symbols: Table 2.3 in Textbook </a:t>
            </a:r>
            <a:r>
              <a:rPr lang="en-US" dirty="0">
                <a:solidFill>
                  <a:srgbClr val="67AEB6"/>
                </a:solidFill>
                <a:latin typeface="Gill Sans MT" panose="020B0502020104020203" pitchFamily="34" charset="0"/>
                <a:hlinkClick r:id="rId2">
                  <a:extLst>
                    <a:ext uri="{A12FA001-AC4F-418D-AE19-62706E023703}">
                      <ahyp:hlinkClr xmlns:ahyp="http://schemas.microsoft.com/office/drawing/2018/hyperlinkcolor" val="tx"/>
                    </a:ext>
                  </a:extLst>
                </a:hlinkClick>
              </a:rPr>
              <a:t>(</a:t>
            </a:r>
            <a:r>
              <a:rPr lang="en-US" dirty="0">
                <a:solidFill>
                  <a:srgbClr val="67AEB6"/>
                </a:solidFill>
                <a:latin typeface="Gill Sans MT" panose="020B0502020104020203" pitchFamily="34" charset="0"/>
                <a:hlinkClick r:id="rId3">
                  <a:extLst>
                    <a:ext uri="{A12FA001-AC4F-418D-AE19-62706E023703}">
                      <ahyp:hlinkClr xmlns:ahyp="http://schemas.microsoft.com/office/drawing/2018/hyperlinkcolor" val="tx"/>
                    </a:ext>
                  </a:extLst>
                </a:hlinkClick>
              </a:rPr>
              <a:t>Table 2.3 Link Here</a:t>
            </a:r>
            <a:r>
              <a:rPr lang="en-US" dirty="0">
                <a:solidFill>
                  <a:srgbClr val="67AEB6"/>
                </a:solidFill>
                <a:latin typeface="Gill Sans MT" panose="020B0502020104020203" pitchFamily="34" charset="0"/>
                <a:hlinkClick r:id="rId2">
                  <a:extLst>
                    <a:ext uri="{A12FA001-AC4F-418D-AE19-62706E023703}">
                      <ahyp:hlinkClr xmlns:ahyp="http://schemas.microsoft.com/office/drawing/2018/hyperlinkcolor" val="tx"/>
                    </a:ext>
                  </a:extLst>
                </a:hlinkClick>
              </a:rPr>
              <a:t>)</a:t>
            </a:r>
            <a:endParaRPr lang="en-US" dirty="0">
              <a:solidFill>
                <a:srgbClr val="67AEB6"/>
              </a:solidFill>
              <a:latin typeface="Gill Sans MT" panose="020B0502020104020203" pitchFamily="34" charset="0"/>
            </a:endParaRPr>
          </a:p>
        </p:txBody>
      </p:sp>
    </p:spTree>
    <p:extLst>
      <p:ext uri="{BB962C8B-B14F-4D97-AF65-F5344CB8AC3E}">
        <p14:creationId xmlns:p14="http://schemas.microsoft.com/office/powerpoint/2010/main" val="278729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10</a:t>
            </a:fld>
            <a:endParaRPr lang="en-US" dirty="0">
              <a:solidFill>
                <a:schemeClr val="bg1"/>
              </a:solidFill>
            </a:endParaRPr>
          </a:p>
        </p:txBody>
      </p:sp>
      <p:sp>
        <p:nvSpPr>
          <p:cNvPr id="8" name="Rectangle 2">
            <a:extLst>
              <a:ext uri="{FF2B5EF4-FFF2-40B4-BE49-F238E27FC236}">
                <a16:creationId xmlns:a16="http://schemas.microsoft.com/office/drawing/2014/main" id="{DDFB88D1-1A74-4BA3-B277-A4CDF21AB05C}"/>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Subatomic Particles and Atomic Structure</a:t>
            </a:r>
          </a:p>
        </p:txBody>
      </p:sp>
      <p:sp>
        <p:nvSpPr>
          <p:cNvPr id="9" name="TPQuestion">
            <a:extLst>
              <a:ext uri="{FF2B5EF4-FFF2-40B4-BE49-F238E27FC236}">
                <a16:creationId xmlns:a16="http://schemas.microsoft.com/office/drawing/2014/main" id="{5F31DE62-C05D-45B9-999F-93CD869F7051}"/>
              </a:ext>
            </a:extLst>
          </p:cNvPr>
          <p:cNvSpPr txBox="1">
            <a:spLocks/>
          </p:cNvSpPr>
          <p:nvPr/>
        </p:nvSpPr>
        <p:spPr>
          <a:xfrm>
            <a:off x="0" y="1000523"/>
            <a:ext cx="8224838" cy="3075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800" dirty="0">
                <a:latin typeface="Gill Sans MT" panose="020B0502020104020203" pitchFamily="34" charset="0"/>
              </a:rPr>
              <a:t>Which of the following is true about protons and neutrons?</a:t>
            </a:r>
            <a:endParaRPr lang="en-US" sz="1800" dirty="0">
              <a:latin typeface="Gill Sans MT" panose="020B0502020104020203" pitchFamily="34" charset="0"/>
            </a:endParaRPr>
          </a:p>
        </p:txBody>
      </p:sp>
      <p:sp>
        <p:nvSpPr>
          <p:cNvPr id="10" name="TPAnswers">
            <a:extLst>
              <a:ext uri="{FF2B5EF4-FFF2-40B4-BE49-F238E27FC236}">
                <a16:creationId xmlns:a16="http://schemas.microsoft.com/office/drawing/2014/main" id="{C882E7E7-2643-4B0A-89DD-231EB340949E}"/>
              </a:ext>
            </a:extLst>
          </p:cNvPr>
          <p:cNvSpPr txBox="1">
            <a:spLocks/>
          </p:cNvSpPr>
          <p:nvPr>
            <p:custDataLst>
              <p:tags r:id="rId1"/>
            </p:custDataLst>
          </p:nvPr>
        </p:nvSpPr>
        <p:spPr>
          <a:xfrm>
            <a:off x="592114" y="1333464"/>
            <a:ext cx="8462985" cy="19939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FontTx/>
              <a:buAutoNum type="alphaUcPeriod"/>
            </a:pPr>
            <a:r>
              <a:rPr lang="en-US" altLang="en-US" sz="1800" dirty="0">
                <a:latin typeface="Gill Sans MT" panose="020B0502020104020203" pitchFamily="34" charset="0"/>
              </a:rPr>
              <a:t>They both have a charge.</a:t>
            </a:r>
          </a:p>
          <a:p>
            <a:pPr marL="609600" indent="-609600">
              <a:buFontTx/>
              <a:buAutoNum type="alphaUcPeriod"/>
            </a:pPr>
            <a:r>
              <a:rPr lang="en-US" altLang="en-US" sz="1800" dirty="0">
                <a:latin typeface="Gill Sans MT" panose="020B0502020104020203" pitchFamily="34" charset="0"/>
              </a:rPr>
              <a:t>They have approximately the same mass.</a:t>
            </a:r>
          </a:p>
          <a:p>
            <a:pPr marL="609600" indent="-609600">
              <a:buFontTx/>
              <a:buAutoNum type="alphaUcPeriod"/>
            </a:pPr>
            <a:r>
              <a:rPr lang="en-US" altLang="en-US" sz="1800" dirty="0">
                <a:latin typeface="Gill Sans MT" panose="020B0502020104020203" pitchFamily="34" charset="0"/>
              </a:rPr>
              <a:t>They are unstable with respect to radioactive decay.</a:t>
            </a:r>
          </a:p>
          <a:p>
            <a:pPr marL="609600" indent="-609600">
              <a:buFontTx/>
              <a:buAutoNum type="alphaUcPeriod"/>
            </a:pPr>
            <a:r>
              <a:rPr lang="en-US" altLang="en-US" sz="1800" dirty="0">
                <a:latin typeface="Gill Sans MT" panose="020B0502020104020203" pitchFamily="34" charset="0"/>
              </a:rPr>
              <a:t>They are found in the same region of space around the nucleus as the electron.</a:t>
            </a:r>
          </a:p>
        </p:txBody>
      </p:sp>
      <p:sp>
        <p:nvSpPr>
          <p:cNvPr id="11" name="TPQuestion">
            <a:extLst>
              <a:ext uri="{FF2B5EF4-FFF2-40B4-BE49-F238E27FC236}">
                <a16:creationId xmlns:a16="http://schemas.microsoft.com/office/drawing/2014/main" id="{F8C51A4C-E585-4DA0-8A3A-3F5541E3F062}"/>
              </a:ext>
            </a:extLst>
          </p:cNvPr>
          <p:cNvSpPr txBox="1">
            <a:spLocks/>
          </p:cNvSpPr>
          <p:nvPr/>
        </p:nvSpPr>
        <p:spPr bwMode="auto">
          <a:xfrm>
            <a:off x="33783" y="3572432"/>
            <a:ext cx="8224838" cy="548640"/>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lvl1pPr algn="ctr" defTabSz="457200" rtl="0" eaLnBrk="0" fontAlgn="base" hangingPunct="0">
              <a:lnSpc>
                <a:spcPct val="81000"/>
              </a:lnSpc>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ctr" defTabSz="457200" rtl="0" eaLnBrk="0" fontAlgn="base" hangingPunct="0">
              <a:lnSpc>
                <a:spcPct val="81000"/>
              </a:lnSpc>
              <a:spcBef>
                <a:spcPct val="0"/>
              </a:spcBef>
              <a:spcAft>
                <a:spcPct val="0"/>
              </a:spcAft>
              <a:buClr>
                <a:srgbClr val="000000"/>
              </a:buClr>
              <a:buSzPct val="100000"/>
              <a:buFont typeface="Arial" charset="0"/>
              <a:defRPr sz="4400">
                <a:solidFill>
                  <a:srgbClr val="000000"/>
                </a:solidFill>
                <a:latin typeface="Arial" charset="0"/>
              </a:defRPr>
            </a:lvl2pPr>
            <a:lvl3pPr algn="ctr" defTabSz="457200" rtl="0" eaLnBrk="0" fontAlgn="base" hangingPunct="0">
              <a:lnSpc>
                <a:spcPct val="81000"/>
              </a:lnSpc>
              <a:spcBef>
                <a:spcPct val="0"/>
              </a:spcBef>
              <a:spcAft>
                <a:spcPct val="0"/>
              </a:spcAft>
              <a:buClr>
                <a:srgbClr val="000000"/>
              </a:buClr>
              <a:buSzPct val="100000"/>
              <a:buFont typeface="Arial" charset="0"/>
              <a:defRPr sz="4400">
                <a:solidFill>
                  <a:srgbClr val="000000"/>
                </a:solidFill>
                <a:latin typeface="Arial" charset="0"/>
              </a:defRPr>
            </a:lvl3pPr>
            <a:lvl4pPr algn="ctr" defTabSz="457200" rtl="0" eaLnBrk="0" fontAlgn="base" hangingPunct="0">
              <a:lnSpc>
                <a:spcPct val="81000"/>
              </a:lnSpc>
              <a:spcBef>
                <a:spcPct val="0"/>
              </a:spcBef>
              <a:spcAft>
                <a:spcPct val="0"/>
              </a:spcAft>
              <a:buClr>
                <a:srgbClr val="000000"/>
              </a:buClr>
              <a:buSzPct val="100000"/>
              <a:buFont typeface="Arial" charset="0"/>
              <a:defRPr sz="4400">
                <a:solidFill>
                  <a:srgbClr val="000000"/>
                </a:solidFill>
                <a:latin typeface="Arial" charset="0"/>
              </a:defRPr>
            </a:lvl4pPr>
            <a:lvl5pPr algn="ctr" defTabSz="457200" rtl="0" eaLnBrk="0" fontAlgn="base" hangingPunct="0">
              <a:lnSpc>
                <a:spcPct val="81000"/>
              </a:lnSpc>
              <a:spcBef>
                <a:spcPct val="0"/>
              </a:spcBef>
              <a:spcAft>
                <a:spcPct val="0"/>
              </a:spcAft>
              <a:buClr>
                <a:srgbClr val="000000"/>
              </a:buClr>
              <a:buSzPct val="100000"/>
              <a:buFont typeface="Arial" charset="0"/>
              <a:defRPr sz="4400">
                <a:solidFill>
                  <a:srgbClr val="000000"/>
                </a:solidFill>
                <a:latin typeface="Arial" charset="0"/>
              </a:defRPr>
            </a:lvl5pPr>
            <a:lvl6pPr marL="457200" algn="ctr" defTabSz="457200" rtl="0" fontAlgn="base">
              <a:lnSpc>
                <a:spcPct val="81000"/>
              </a:lnSpc>
              <a:spcBef>
                <a:spcPct val="0"/>
              </a:spcBef>
              <a:spcAft>
                <a:spcPct val="0"/>
              </a:spcAft>
              <a:buClr>
                <a:srgbClr val="000000"/>
              </a:buClr>
              <a:buSzPct val="100000"/>
              <a:buFont typeface="Arial" charset="0"/>
              <a:defRPr sz="4400">
                <a:solidFill>
                  <a:srgbClr val="000000"/>
                </a:solidFill>
                <a:latin typeface="Arial" charset="0"/>
              </a:defRPr>
            </a:lvl6pPr>
            <a:lvl7pPr marL="914400" algn="ctr" defTabSz="457200" rtl="0" fontAlgn="base">
              <a:lnSpc>
                <a:spcPct val="81000"/>
              </a:lnSpc>
              <a:spcBef>
                <a:spcPct val="0"/>
              </a:spcBef>
              <a:spcAft>
                <a:spcPct val="0"/>
              </a:spcAft>
              <a:buClr>
                <a:srgbClr val="000000"/>
              </a:buClr>
              <a:buSzPct val="100000"/>
              <a:buFont typeface="Arial" charset="0"/>
              <a:defRPr sz="4400">
                <a:solidFill>
                  <a:srgbClr val="000000"/>
                </a:solidFill>
                <a:latin typeface="Arial" charset="0"/>
              </a:defRPr>
            </a:lvl7pPr>
            <a:lvl8pPr marL="1371600" algn="ctr" defTabSz="457200" rtl="0" fontAlgn="base">
              <a:lnSpc>
                <a:spcPct val="81000"/>
              </a:lnSpc>
              <a:spcBef>
                <a:spcPct val="0"/>
              </a:spcBef>
              <a:spcAft>
                <a:spcPct val="0"/>
              </a:spcAft>
              <a:buClr>
                <a:srgbClr val="000000"/>
              </a:buClr>
              <a:buSzPct val="100000"/>
              <a:buFont typeface="Arial" charset="0"/>
              <a:defRPr sz="4400">
                <a:solidFill>
                  <a:srgbClr val="000000"/>
                </a:solidFill>
                <a:latin typeface="Arial" charset="0"/>
              </a:defRPr>
            </a:lvl8pPr>
            <a:lvl9pPr marL="1828800" algn="ctr" defTabSz="457200" rtl="0" fontAlgn="base">
              <a:lnSpc>
                <a:spcPct val="81000"/>
              </a:lnSpc>
              <a:spcBef>
                <a:spcPct val="0"/>
              </a:spcBef>
              <a:spcAft>
                <a:spcPct val="0"/>
              </a:spcAft>
              <a:buClr>
                <a:srgbClr val="000000"/>
              </a:buClr>
              <a:buSzPct val="100000"/>
              <a:buFont typeface="Arial" charset="0"/>
              <a:defRPr sz="4400">
                <a:solidFill>
                  <a:srgbClr val="000000"/>
                </a:solidFill>
                <a:latin typeface="Arial" charset="0"/>
              </a:defRPr>
            </a:lvl9pPr>
          </a:lstStyle>
          <a:p>
            <a:pPr algn="l"/>
            <a:r>
              <a:rPr lang="en-US" altLang="en-US" sz="1800" kern="0" dirty="0">
                <a:latin typeface="Gill Sans MT" panose="020B0502020104020203" pitchFamily="34" charset="0"/>
              </a:rPr>
              <a:t>Which experiment can be linked to Millikan?</a:t>
            </a:r>
            <a:endParaRPr lang="en-US" sz="1800" kern="0" dirty="0">
              <a:latin typeface="Gill Sans MT" panose="020B0502020104020203" pitchFamily="34" charset="0"/>
            </a:endParaRPr>
          </a:p>
        </p:txBody>
      </p:sp>
      <p:sp>
        <p:nvSpPr>
          <p:cNvPr id="13" name="TPAnswers">
            <a:extLst>
              <a:ext uri="{FF2B5EF4-FFF2-40B4-BE49-F238E27FC236}">
                <a16:creationId xmlns:a16="http://schemas.microsoft.com/office/drawing/2014/main" id="{1353E75D-469C-4065-9703-A0FECADCA54A}"/>
              </a:ext>
            </a:extLst>
          </p:cNvPr>
          <p:cNvSpPr txBox="1">
            <a:spLocks/>
          </p:cNvSpPr>
          <p:nvPr>
            <p:custDataLst>
              <p:tags r:id="rId2"/>
            </p:custDataLst>
          </p:nvPr>
        </p:nvSpPr>
        <p:spPr bwMode="auto">
          <a:xfrm>
            <a:off x="592115" y="4010145"/>
            <a:ext cx="8518102" cy="1831734"/>
          </a:xfrm>
          <a:prstGeom prst="rect">
            <a:avLst/>
          </a:prstGeom>
          <a:noFill/>
          <a:ln w="9525">
            <a:noFill/>
            <a:round/>
            <a:headEnd/>
            <a:tailEnd/>
          </a:ln>
        </p:spPr>
        <p:txBody>
          <a:bodyPr vert="horz" wrap="square" lIns="90000" tIns="46800" rIns="90000" bIns="46800" numCol="1" anchor="t" anchorCtr="0" compatLnSpc="1">
            <a:prstTxWarp prst="textNoShape">
              <a:avLst/>
            </a:prstTxWarp>
            <a:normAutofit/>
          </a:bodyPr>
          <a:lstStyle>
            <a:lvl1pPr marL="338138" indent="-338138" algn="l" defTabSz="457200" rtl="0" eaLnBrk="0" fontAlgn="base" hangingPunct="0">
              <a:lnSpc>
                <a:spcPct val="81000"/>
              </a:lnSpc>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38188" indent="-280988" algn="l" defTabSz="457200" rtl="0" eaLnBrk="0" fontAlgn="base" hangingPunct="0">
              <a:lnSpc>
                <a:spcPct val="81000"/>
              </a:lnSpc>
              <a:spcBef>
                <a:spcPts val="700"/>
              </a:spcBef>
              <a:spcAft>
                <a:spcPct val="0"/>
              </a:spcAft>
              <a:buClr>
                <a:srgbClr val="000000"/>
              </a:buClr>
              <a:buSzPct val="100000"/>
              <a:buFont typeface="Arial" charset="0"/>
              <a:buChar char="–"/>
              <a:defRPr sz="2800">
                <a:solidFill>
                  <a:srgbClr val="000000"/>
                </a:solidFill>
                <a:latin typeface="+mn-lt"/>
              </a:defRPr>
            </a:lvl2pPr>
            <a:lvl3pPr marL="1143000" indent="-228600" algn="l" defTabSz="457200" rtl="0" eaLnBrk="0" fontAlgn="base" hangingPunct="0">
              <a:lnSpc>
                <a:spcPct val="81000"/>
              </a:lnSpc>
              <a:spcBef>
                <a:spcPts val="600"/>
              </a:spcBef>
              <a:spcAft>
                <a:spcPct val="0"/>
              </a:spcAft>
              <a:buClr>
                <a:srgbClr val="000000"/>
              </a:buClr>
              <a:buSzPct val="100000"/>
              <a:buFont typeface="Arial" charset="0"/>
              <a:buChar char="•"/>
              <a:defRPr sz="2400">
                <a:solidFill>
                  <a:srgbClr val="000000"/>
                </a:solidFill>
                <a:latin typeface="+mn-lt"/>
              </a:defRPr>
            </a:lvl3pPr>
            <a:lvl4pPr marL="1600200" indent="-228600" algn="l" defTabSz="457200" rtl="0" eaLnBrk="0" fontAlgn="base" hangingPunct="0">
              <a:lnSpc>
                <a:spcPct val="81000"/>
              </a:lnSpc>
              <a:spcBef>
                <a:spcPts val="500"/>
              </a:spcBef>
              <a:spcAft>
                <a:spcPct val="0"/>
              </a:spcAft>
              <a:buClr>
                <a:srgbClr val="000000"/>
              </a:buClr>
              <a:buSzPct val="100000"/>
              <a:buFont typeface="Arial" charset="0"/>
              <a:buChar char="–"/>
              <a:defRPr sz="2000">
                <a:solidFill>
                  <a:srgbClr val="000000"/>
                </a:solidFill>
                <a:latin typeface="+mn-lt"/>
              </a:defRPr>
            </a:lvl4pPr>
            <a:lvl5pPr marL="2057400" indent="-228600" algn="l" defTabSz="457200" rtl="0" eaLnBrk="0" fontAlgn="base" hangingPunct="0">
              <a:lnSpc>
                <a:spcPct val="81000"/>
              </a:lnSpc>
              <a:spcBef>
                <a:spcPts val="500"/>
              </a:spcBef>
              <a:spcAft>
                <a:spcPct val="0"/>
              </a:spcAft>
              <a:buClr>
                <a:srgbClr val="000000"/>
              </a:buClr>
              <a:buSzPct val="100000"/>
              <a:buFont typeface="Arial" charset="0"/>
              <a:buChar char="»"/>
              <a:defRPr sz="2000">
                <a:solidFill>
                  <a:srgbClr val="000000"/>
                </a:solidFill>
                <a:latin typeface="+mn-lt"/>
              </a:defRPr>
            </a:lvl5pPr>
            <a:lvl6pPr marL="25146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6pPr>
            <a:lvl7pPr marL="29718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7pPr>
            <a:lvl8pPr marL="34290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8pPr>
            <a:lvl9pPr marL="3886200" indent="-228600" algn="l" defTabSz="457200" rtl="0" fontAlgn="base">
              <a:lnSpc>
                <a:spcPct val="81000"/>
              </a:lnSpc>
              <a:spcBef>
                <a:spcPts val="500"/>
              </a:spcBef>
              <a:spcAft>
                <a:spcPct val="0"/>
              </a:spcAft>
              <a:buClr>
                <a:srgbClr val="000000"/>
              </a:buClr>
              <a:buSzPct val="100000"/>
              <a:buFont typeface="Arial" charset="0"/>
              <a:buChar char="»"/>
              <a:defRPr sz="2000">
                <a:solidFill>
                  <a:srgbClr val="000000"/>
                </a:solidFill>
                <a:latin typeface="+mn-lt"/>
              </a:defRPr>
            </a:lvl9pPr>
          </a:lstStyle>
          <a:p>
            <a:pPr marL="514350" indent="-514350">
              <a:buFontTx/>
              <a:buAutoNum type="alphaUcPeriod"/>
            </a:pPr>
            <a:r>
              <a:rPr lang="en-US" altLang="en-US" sz="1800" kern="0" dirty="0">
                <a:latin typeface="Gill Sans MT" panose="020B0502020104020203" pitchFamily="34" charset="0"/>
              </a:rPr>
              <a:t>Photographic plate fogged with Uranium – discovering radioactivity</a:t>
            </a:r>
          </a:p>
          <a:p>
            <a:pPr marL="514350" indent="-514350">
              <a:buFontTx/>
              <a:buAutoNum type="alphaUcPeriod"/>
            </a:pPr>
            <a:r>
              <a:rPr lang="en-US" altLang="en-US" sz="1800" kern="0" dirty="0">
                <a:latin typeface="Gill Sans MT" panose="020B0502020104020203" pitchFamily="34" charset="0"/>
              </a:rPr>
              <a:t>Oil drop experiment – charge of an electron</a:t>
            </a:r>
          </a:p>
          <a:p>
            <a:pPr marL="514350" indent="-514350">
              <a:buFontTx/>
              <a:buAutoNum type="alphaUcPeriod"/>
            </a:pPr>
            <a:r>
              <a:rPr lang="en-US" altLang="en-US" sz="1800" kern="0" dirty="0">
                <a:latin typeface="Gill Sans MT" panose="020B0502020104020203" pitchFamily="34" charset="0"/>
              </a:rPr>
              <a:t>Shooting alpha particles at gold foil – structure of the atom</a:t>
            </a:r>
          </a:p>
          <a:p>
            <a:pPr marL="514350" indent="-514350">
              <a:buFontTx/>
              <a:buAutoNum type="alphaUcPeriod"/>
            </a:pPr>
            <a:r>
              <a:rPr lang="en-US" altLang="en-US" sz="1800" kern="0" dirty="0">
                <a:latin typeface="Gill Sans MT" panose="020B0502020104020203" pitchFamily="34" charset="0"/>
              </a:rPr>
              <a:t>Cathode ray tube – mass of an electron</a:t>
            </a:r>
          </a:p>
        </p:txBody>
      </p:sp>
      <p:sp>
        <p:nvSpPr>
          <p:cNvPr id="7" name="Oval 6">
            <a:extLst>
              <a:ext uri="{FF2B5EF4-FFF2-40B4-BE49-F238E27FC236}">
                <a16:creationId xmlns:a16="http://schemas.microsoft.com/office/drawing/2014/main" id="{27F695C5-0D9A-4EBC-A0D0-A431B5E6C33E}"/>
              </a:ext>
            </a:extLst>
          </p:cNvPr>
          <p:cNvSpPr/>
          <p:nvPr/>
        </p:nvSpPr>
        <p:spPr>
          <a:xfrm>
            <a:off x="592666" y="4305852"/>
            <a:ext cx="334986" cy="342900"/>
          </a:xfrm>
          <a:prstGeom prst="ellipse">
            <a:avLst/>
          </a:prstGeom>
          <a:noFill/>
          <a:ln w="57150">
            <a:solidFill>
              <a:srgbClr val="E57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4FCCAE6-0521-4CF4-A54C-35211ECAB168}"/>
              </a:ext>
            </a:extLst>
          </p:cNvPr>
          <p:cNvSpPr/>
          <p:nvPr/>
        </p:nvSpPr>
        <p:spPr>
          <a:xfrm>
            <a:off x="598464" y="1695353"/>
            <a:ext cx="334986" cy="342900"/>
          </a:xfrm>
          <a:prstGeom prst="ellipse">
            <a:avLst/>
          </a:prstGeom>
          <a:noFill/>
          <a:ln w="57150">
            <a:solidFill>
              <a:srgbClr val="E57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27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7"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11</a:t>
            </a:fld>
            <a:endParaRPr lang="en-US" dirty="0">
              <a:solidFill>
                <a:schemeClr val="bg1"/>
              </a:solidFill>
            </a:endParaRPr>
          </a:p>
        </p:txBody>
      </p:sp>
      <p:sp>
        <p:nvSpPr>
          <p:cNvPr id="9" name="TextBox 8">
            <a:extLst>
              <a:ext uri="{FF2B5EF4-FFF2-40B4-BE49-F238E27FC236}">
                <a16:creationId xmlns:a16="http://schemas.microsoft.com/office/drawing/2014/main" id="{197D2EE0-4E6C-4D77-AEDC-B73EFC13B3C1}"/>
              </a:ext>
            </a:extLst>
          </p:cNvPr>
          <p:cNvSpPr txBox="1">
            <a:spLocks noChangeArrowheads="1"/>
          </p:cNvSpPr>
          <p:nvPr/>
        </p:nvSpPr>
        <p:spPr bwMode="auto">
          <a:xfrm>
            <a:off x="24039" y="863558"/>
            <a:ext cx="9144000" cy="2308324"/>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All atoms can be identified by the number of protons and neutrons they contain.</a:t>
            </a:r>
          </a:p>
          <a:p>
            <a:pPr eaLnBrk="0" hangingPunct="0">
              <a:buClr>
                <a:srgbClr val="000000"/>
              </a:buClr>
              <a:buSzPct val="100000"/>
              <a:buFont typeface="Arial" charset="0"/>
              <a:buNone/>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The </a:t>
            </a:r>
            <a:r>
              <a:rPr lang="en-US" altLang="en-US" b="1" dirty="0">
                <a:solidFill>
                  <a:srgbClr val="E57689"/>
                </a:solidFill>
                <a:latin typeface="Gill Sans MT" panose="020B0502020104020203" pitchFamily="34" charset="0"/>
                <a:cs typeface="Times New Roman" pitchFamily="18" charset="0"/>
              </a:rPr>
              <a:t>atomic number (Z)</a:t>
            </a:r>
            <a:r>
              <a:rPr lang="en-US" altLang="en-US" dirty="0">
                <a:solidFill>
                  <a:srgbClr val="E57689"/>
                </a:solidFill>
                <a:latin typeface="Gill Sans MT" panose="020B0502020104020203" pitchFamily="34" charset="0"/>
                <a:cs typeface="Times New Roman" pitchFamily="18" charset="0"/>
              </a:rPr>
              <a:t> </a:t>
            </a:r>
            <a:r>
              <a:rPr lang="en-US" altLang="en-US" dirty="0">
                <a:solidFill>
                  <a:schemeClr val="tx1">
                    <a:lumMod val="75000"/>
                    <a:lumOff val="25000"/>
                  </a:schemeClr>
                </a:solidFill>
                <a:latin typeface="Gill Sans MT" panose="020B0502020104020203" pitchFamily="34" charset="0"/>
                <a:cs typeface="Times New Roman" pitchFamily="18" charset="0"/>
              </a:rPr>
              <a:t>is the number of protons in the nucleus.</a:t>
            </a:r>
          </a:p>
          <a:p>
            <a:pPr marL="342900" indent="-342900" eaLnBrk="0" hangingPunct="0">
              <a:buClr>
                <a:srgbClr val="000000"/>
              </a:buClr>
              <a:buSzPct val="100000"/>
              <a:buFont typeface="Wingdings" panose="05000000000000000000" pitchFamily="2" charset="2"/>
              <a:buChar char="§"/>
            </a:pPr>
            <a:r>
              <a:rPr lang="en-US" altLang="en-US" dirty="0">
                <a:solidFill>
                  <a:schemeClr val="tx1">
                    <a:lumMod val="75000"/>
                    <a:lumOff val="25000"/>
                  </a:schemeClr>
                </a:solidFill>
                <a:latin typeface="Gill Sans MT" panose="020B0502020104020203" pitchFamily="34" charset="0"/>
                <a:cs typeface="Times New Roman" pitchFamily="18" charset="0"/>
              </a:rPr>
              <a:t>Atoms are neutral, so it’s also the number of electrons.</a:t>
            </a:r>
          </a:p>
          <a:p>
            <a:pPr marL="342900" indent="-342900" eaLnBrk="0" hangingPunct="0">
              <a:buClr>
                <a:srgbClr val="000000"/>
              </a:buClr>
              <a:buSzPct val="100000"/>
              <a:buFont typeface="Wingdings" panose="05000000000000000000" pitchFamily="2" charset="2"/>
              <a:buChar char="§"/>
            </a:pPr>
            <a:r>
              <a:rPr lang="en-US" altLang="en-US" dirty="0">
                <a:solidFill>
                  <a:schemeClr val="tx1">
                    <a:lumMod val="75000"/>
                    <a:lumOff val="25000"/>
                  </a:schemeClr>
                </a:solidFill>
                <a:latin typeface="Gill Sans MT" panose="020B0502020104020203" pitchFamily="34" charset="0"/>
                <a:cs typeface="Times New Roman" pitchFamily="18" charset="0"/>
              </a:rPr>
              <a:t>Protons determine the identity of an element. </a:t>
            </a:r>
          </a:p>
          <a:p>
            <a:pPr marL="800100" lvl="1" indent="-342900" eaLnBrk="0" hangingPunct="0">
              <a:buClr>
                <a:srgbClr val="000000"/>
              </a:buClr>
              <a:buSzPct val="100000"/>
              <a:buFont typeface="Wingdings" panose="05000000000000000000" pitchFamily="2" charset="2"/>
              <a:buChar char="§"/>
            </a:pPr>
            <a:r>
              <a:rPr lang="en-US" altLang="en-US" dirty="0">
                <a:solidFill>
                  <a:schemeClr val="tx1">
                    <a:lumMod val="75000"/>
                    <a:lumOff val="25000"/>
                  </a:schemeClr>
                </a:solidFill>
                <a:latin typeface="Gill Sans MT" panose="020B0502020104020203" pitchFamily="34" charset="0"/>
                <a:cs typeface="Times New Roman" pitchFamily="18" charset="0"/>
              </a:rPr>
              <a:t>For example, nitrogen’s atomic number is 7, so every nitrogen has 7 protons.</a:t>
            </a:r>
          </a:p>
          <a:p>
            <a:pPr eaLnBrk="0" hangingPunct="0">
              <a:buClr>
                <a:srgbClr val="000000"/>
              </a:buClr>
              <a:buSzPct val="100000"/>
              <a:buFont typeface="Arial"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The </a:t>
            </a:r>
            <a:r>
              <a:rPr lang="en-US" altLang="en-US" b="1" dirty="0">
                <a:solidFill>
                  <a:srgbClr val="67AEB6"/>
                </a:solidFill>
                <a:latin typeface="Gill Sans MT" panose="020B0502020104020203" pitchFamily="34" charset="0"/>
                <a:cs typeface="Times New Roman" pitchFamily="18" charset="0"/>
              </a:rPr>
              <a:t>mass</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67AEB6"/>
                </a:solidFill>
                <a:latin typeface="Gill Sans MT" panose="020B0502020104020203" pitchFamily="34" charset="0"/>
                <a:cs typeface="Times New Roman" pitchFamily="18" charset="0"/>
              </a:rPr>
              <a:t>number</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67AEB6"/>
                </a:solidFill>
                <a:latin typeface="Gill Sans MT" panose="020B0502020104020203" pitchFamily="34" charset="0"/>
                <a:cs typeface="Times New Roman" pitchFamily="18" charset="0"/>
              </a:rPr>
              <a:t>(A)</a:t>
            </a:r>
            <a:r>
              <a:rPr lang="en-US" altLang="en-US" dirty="0">
                <a:solidFill>
                  <a:schemeClr val="tx1">
                    <a:lumMod val="75000"/>
                    <a:lumOff val="25000"/>
                  </a:schemeClr>
                </a:solidFill>
                <a:latin typeface="Gill Sans MT" panose="020B0502020104020203" pitchFamily="34" charset="0"/>
                <a:cs typeface="Times New Roman" pitchFamily="18" charset="0"/>
              </a:rPr>
              <a:t> is the total number of protons and neutrons.</a:t>
            </a:r>
          </a:p>
          <a:p>
            <a:pPr marL="342900" indent="-342900" eaLnBrk="0" hangingPunct="0">
              <a:buClr>
                <a:srgbClr val="000000"/>
              </a:buClr>
              <a:buSzPct val="100000"/>
              <a:buFont typeface="Wingdings" panose="05000000000000000000" pitchFamily="2" charset="2"/>
              <a:buChar char="§"/>
            </a:pPr>
            <a:r>
              <a:rPr lang="en-US" altLang="en-US" dirty="0">
                <a:solidFill>
                  <a:schemeClr val="tx1">
                    <a:lumMod val="75000"/>
                    <a:lumOff val="25000"/>
                  </a:schemeClr>
                </a:solidFill>
                <a:latin typeface="Gill Sans MT" panose="020B0502020104020203" pitchFamily="34" charset="0"/>
                <a:cs typeface="Times New Roman" pitchFamily="18" charset="0"/>
              </a:rPr>
              <a:t>Protons and neutrons are collectively referred to as </a:t>
            </a:r>
            <a:r>
              <a:rPr lang="en-US" altLang="en-US" b="1" dirty="0">
                <a:solidFill>
                  <a:schemeClr val="tx1">
                    <a:lumMod val="75000"/>
                    <a:lumOff val="25000"/>
                  </a:schemeClr>
                </a:solidFill>
                <a:latin typeface="Gill Sans MT" panose="020B0502020104020203" pitchFamily="34" charset="0"/>
                <a:cs typeface="Times New Roman" pitchFamily="18" charset="0"/>
              </a:rPr>
              <a:t>nucleons</a:t>
            </a:r>
            <a:r>
              <a:rPr lang="en-US" altLang="en-US" dirty="0">
                <a:solidFill>
                  <a:schemeClr val="tx1">
                    <a:lumMod val="75000"/>
                    <a:lumOff val="25000"/>
                  </a:schemeClr>
                </a:solidFill>
                <a:latin typeface="Gill Sans MT" panose="020B0502020104020203" pitchFamily="34" charset="0"/>
                <a:cs typeface="Times New Roman" pitchFamily="18" charset="0"/>
              </a:rPr>
              <a:t>.</a:t>
            </a:r>
          </a:p>
        </p:txBody>
      </p:sp>
      <p:grpSp>
        <p:nvGrpSpPr>
          <p:cNvPr id="18" name="Group 17">
            <a:extLst>
              <a:ext uri="{FF2B5EF4-FFF2-40B4-BE49-F238E27FC236}">
                <a16:creationId xmlns:a16="http://schemas.microsoft.com/office/drawing/2014/main" id="{B0B2BA14-A176-AC07-86A2-C956E7655E65}"/>
              </a:ext>
            </a:extLst>
          </p:cNvPr>
          <p:cNvGrpSpPr/>
          <p:nvPr/>
        </p:nvGrpSpPr>
        <p:grpSpPr>
          <a:xfrm>
            <a:off x="1103284" y="3373098"/>
            <a:ext cx="7387235" cy="1592354"/>
            <a:chOff x="1103284" y="3373098"/>
            <a:chExt cx="7387235" cy="1592354"/>
          </a:xfrm>
        </p:grpSpPr>
        <p:sp>
          <p:nvSpPr>
            <p:cNvPr id="8" name="TextBox 4">
              <a:extLst>
                <a:ext uri="{FF2B5EF4-FFF2-40B4-BE49-F238E27FC236}">
                  <a16:creationId xmlns:a16="http://schemas.microsoft.com/office/drawing/2014/main" id="{16F6FE46-634E-419A-9E52-205CEFCB65A9}"/>
                </a:ext>
              </a:extLst>
            </p:cNvPr>
            <p:cNvSpPr txBox="1">
              <a:spLocks noChangeArrowheads="1"/>
            </p:cNvSpPr>
            <p:nvPr/>
          </p:nvSpPr>
          <p:spPr bwMode="auto">
            <a:xfrm>
              <a:off x="6225272" y="3838589"/>
              <a:ext cx="2265247" cy="369332"/>
            </a:xfrm>
            <a:prstGeom prst="rect">
              <a:avLst/>
            </a:prstGeom>
            <a:noFill/>
            <a:ln w="9525">
              <a:noFill/>
              <a:miter lim="800000"/>
              <a:headEnd/>
              <a:tailEnd/>
            </a:ln>
          </p:spPr>
          <p:txBody>
            <a:bodyPr>
              <a:spAutoFit/>
            </a:bodyPr>
            <a:lstStyle/>
            <a:p>
              <a:pPr eaLnBrk="0" hangingPunct="0">
                <a:buClr>
                  <a:srgbClr val="000000"/>
                </a:buClr>
                <a:buSzPct val="100000"/>
                <a:buFont typeface="Arial" charset="0"/>
                <a:buNone/>
              </a:pPr>
              <a:r>
                <a:rPr lang="en-US" altLang="en-US" dirty="0">
                  <a:solidFill>
                    <a:schemeClr val="tx1">
                      <a:lumMod val="75000"/>
                      <a:lumOff val="25000"/>
                    </a:schemeClr>
                  </a:solidFill>
                  <a:latin typeface="Gill Sans MT" panose="020B0502020104020203" pitchFamily="34" charset="0"/>
                </a:rPr>
                <a:t>Chemical symbol</a:t>
              </a:r>
            </a:p>
          </p:txBody>
        </p:sp>
        <p:sp>
          <p:nvSpPr>
            <p:cNvPr id="10" name="TextBox 9">
              <a:extLst>
                <a:ext uri="{FF2B5EF4-FFF2-40B4-BE49-F238E27FC236}">
                  <a16:creationId xmlns:a16="http://schemas.microsoft.com/office/drawing/2014/main" id="{1D5B4A85-5668-4EBF-8D7D-DACC3ED809D1}"/>
                </a:ext>
              </a:extLst>
            </p:cNvPr>
            <p:cNvSpPr txBox="1">
              <a:spLocks noChangeArrowheads="1"/>
            </p:cNvSpPr>
            <p:nvPr/>
          </p:nvSpPr>
          <p:spPr bwMode="auto">
            <a:xfrm>
              <a:off x="1103284" y="3373098"/>
              <a:ext cx="3893393" cy="534230"/>
            </a:xfrm>
            <a:prstGeom prst="rect">
              <a:avLst/>
            </a:prstGeom>
            <a:noFill/>
            <a:ln w="9525">
              <a:noFill/>
              <a:miter lim="800000"/>
              <a:headEnd/>
              <a:tailEnd/>
            </a:ln>
          </p:spPr>
          <p:txBody>
            <a:bodyPr>
              <a:spAutoFit/>
            </a:bodyPr>
            <a:lstStyle/>
            <a:p>
              <a:pPr algn="ctr" eaLnBrk="0" hangingPunct="0">
                <a:buClr>
                  <a:srgbClr val="000000"/>
                </a:buClr>
                <a:buSzPct val="100000"/>
                <a:buFont typeface="Arial" charset="0"/>
                <a:buNone/>
              </a:pPr>
              <a:r>
                <a:rPr lang="en-US" altLang="en-US" dirty="0">
                  <a:solidFill>
                    <a:schemeClr val="tx1">
                      <a:lumMod val="75000"/>
                      <a:lumOff val="25000"/>
                    </a:schemeClr>
                  </a:solidFill>
                  <a:latin typeface="Gill Sans MT" panose="020B0502020104020203" pitchFamily="34" charset="0"/>
                </a:rPr>
                <a:t>Mass number</a:t>
              </a:r>
            </a:p>
            <a:p>
              <a:pPr algn="ctr" eaLnBrk="0" hangingPunct="0">
                <a:buClr>
                  <a:srgbClr val="000000"/>
                </a:buClr>
                <a:buSzPct val="100000"/>
                <a:buFont typeface="Arial" charset="0"/>
                <a:buNone/>
              </a:pPr>
              <a:r>
                <a:rPr lang="en-US" altLang="en-US" dirty="0">
                  <a:solidFill>
                    <a:schemeClr val="tx1">
                      <a:lumMod val="75000"/>
                      <a:lumOff val="25000"/>
                    </a:schemeClr>
                  </a:solidFill>
                  <a:latin typeface="Gill Sans MT" panose="020B0502020104020203" pitchFamily="34" charset="0"/>
                </a:rPr>
                <a:t>(number of protons + neutrons)</a:t>
              </a:r>
            </a:p>
          </p:txBody>
        </p:sp>
        <p:sp>
          <p:nvSpPr>
            <p:cNvPr id="11" name="TextBox 10">
              <a:extLst>
                <a:ext uri="{FF2B5EF4-FFF2-40B4-BE49-F238E27FC236}">
                  <a16:creationId xmlns:a16="http://schemas.microsoft.com/office/drawing/2014/main" id="{7496FBEE-30BD-46DF-8ED7-B45FEE7CABF3}"/>
                </a:ext>
              </a:extLst>
            </p:cNvPr>
            <p:cNvSpPr txBox="1">
              <a:spLocks noChangeArrowheads="1"/>
            </p:cNvSpPr>
            <p:nvPr/>
          </p:nvSpPr>
          <p:spPr bwMode="auto">
            <a:xfrm>
              <a:off x="1282700" y="4042122"/>
              <a:ext cx="3307305" cy="923330"/>
            </a:xfrm>
            <a:prstGeom prst="rect">
              <a:avLst/>
            </a:prstGeom>
            <a:noFill/>
            <a:ln w="9525">
              <a:noFill/>
              <a:miter lim="800000"/>
              <a:headEnd/>
              <a:tailEnd/>
            </a:ln>
          </p:spPr>
          <p:txBody>
            <a:bodyPr wrap="square">
              <a:spAutoFit/>
            </a:bodyPr>
            <a:lstStyle/>
            <a:p>
              <a:pPr algn="ctr" eaLnBrk="0" hangingPunct="0">
                <a:buClr>
                  <a:srgbClr val="000000"/>
                </a:buClr>
                <a:buSzPct val="100000"/>
                <a:buFont typeface="Arial" charset="0"/>
                <a:buNone/>
              </a:pPr>
              <a:r>
                <a:rPr lang="en-US" altLang="en-US" dirty="0">
                  <a:solidFill>
                    <a:schemeClr val="tx1">
                      <a:lumMod val="75000"/>
                      <a:lumOff val="25000"/>
                    </a:schemeClr>
                  </a:solidFill>
                  <a:latin typeface="Gill Sans MT" panose="020B0502020104020203" pitchFamily="34" charset="0"/>
                </a:rPr>
                <a:t>Atomic number</a:t>
              </a:r>
            </a:p>
            <a:p>
              <a:pPr algn="ctr" eaLnBrk="0" hangingPunct="0">
                <a:buClr>
                  <a:srgbClr val="000000"/>
                </a:buClr>
                <a:buSzPct val="100000"/>
                <a:buFont typeface="Arial" charset="0"/>
                <a:buNone/>
              </a:pPr>
              <a:r>
                <a:rPr lang="en-US" altLang="en-US" dirty="0">
                  <a:solidFill>
                    <a:schemeClr val="tx1">
                      <a:lumMod val="75000"/>
                      <a:lumOff val="25000"/>
                    </a:schemeClr>
                  </a:solidFill>
                  <a:latin typeface="Gill Sans MT" panose="020B0502020104020203" pitchFamily="34" charset="0"/>
                </a:rPr>
                <a:t>(number of protons: Constant for a given element)</a:t>
              </a:r>
            </a:p>
          </p:txBody>
        </p:sp>
        <p:cxnSp>
          <p:nvCxnSpPr>
            <p:cNvPr id="14" name="Straight Arrow Connector 13">
              <a:extLst>
                <a:ext uri="{FF2B5EF4-FFF2-40B4-BE49-F238E27FC236}">
                  <a16:creationId xmlns:a16="http://schemas.microsoft.com/office/drawing/2014/main" id="{16503F36-A240-4F0D-9E24-1A30D281BC28}"/>
                </a:ext>
              </a:extLst>
            </p:cNvPr>
            <p:cNvCxnSpPr>
              <a:cxnSpLocks noChangeShapeType="1"/>
            </p:cNvCxnSpPr>
            <p:nvPr/>
          </p:nvCxnSpPr>
          <p:spPr bwMode="auto">
            <a:xfrm>
              <a:off x="3897582" y="4216552"/>
              <a:ext cx="1298575" cy="0"/>
            </a:xfrm>
            <a:prstGeom prst="straightConnector1">
              <a:avLst/>
            </a:prstGeom>
            <a:noFill/>
            <a:ln w="38100" algn="ctr">
              <a:solidFill>
                <a:srgbClr val="E57689"/>
              </a:solidFill>
              <a:round/>
              <a:headEnd/>
              <a:tailEnd type="triangle" w="med" len="med"/>
            </a:ln>
          </p:spPr>
        </p:cxnSp>
        <p:cxnSp>
          <p:nvCxnSpPr>
            <p:cNvPr id="15" name="Straight Arrow Connector 14">
              <a:extLst>
                <a:ext uri="{FF2B5EF4-FFF2-40B4-BE49-F238E27FC236}">
                  <a16:creationId xmlns:a16="http://schemas.microsoft.com/office/drawing/2014/main" id="{619C3484-F094-4693-97F2-B65252B7BF2C}"/>
                </a:ext>
              </a:extLst>
            </p:cNvPr>
            <p:cNvCxnSpPr>
              <a:cxnSpLocks noChangeShapeType="1"/>
            </p:cNvCxnSpPr>
            <p:nvPr/>
          </p:nvCxnSpPr>
          <p:spPr bwMode="auto">
            <a:xfrm>
              <a:off x="4516013" y="3797063"/>
              <a:ext cx="680144" cy="0"/>
            </a:xfrm>
            <a:prstGeom prst="straightConnector1">
              <a:avLst/>
            </a:prstGeom>
            <a:noFill/>
            <a:ln w="38100" algn="ctr">
              <a:solidFill>
                <a:srgbClr val="67AEB6"/>
              </a:solidFill>
              <a:round/>
              <a:headEnd/>
              <a:tailEnd type="triangle" w="med" len="med"/>
            </a:ln>
          </p:spPr>
        </p:cxnSp>
        <p:cxnSp>
          <p:nvCxnSpPr>
            <p:cNvPr id="16" name="Straight Arrow Connector 16">
              <a:extLst>
                <a:ext uri="{FF2B5EF4-FFF2-40B4-BE49-F238E27FC236}">
                  <a16:creationId xmlns:a16="http://schemas.microsoft.com/office/drawing/2014/main" id="{E86E450B-3915-4010-B31D-73F18A862F20}"/>
                </a:ext>
              </a:extLst>
            </p:cNvPr>
            <p:cNvCxnSpPr>
              <a:cxnSpLocks noChangeShapeType="1"/>
            </p:cNvCxnSpPr>
            <p:nvPr/>
          </p:nvCxnSpPr>
          <p:spPr bwMode="auto">
            <a:xfrm flipH="1">
              <a:off x="5800084" y="3991226"/>
              <a:ext cx="496038" cy="1"/>
            </a:xfrm>
            <a:prstGeom prst="straightConnector1">
              <a:avLst/>
            </a:prstGeom>
            <a:noFill/>
            <a:ln w="38100" algn="ctr">
              <a:solidFill>
                <a:schemeClr val="tx1"/>
              </a:solidFill>
              <a:round/>
              <a:headEnd/>
              <a:tailEnd type="triangle" w="med" len="med"/>
            </a:ln>
          </p:spPr>
        </p:cxnSp>
        <p:grpSp>
          <p:nvGrpSpPr>
            <p:cNvPr id="17" name="Group 16">
              <a:extLst>
                <a:ext uri="{FF2B5EF4-FFF2-40B4-BE49-F238E27FC236}">
                  <a16:creationId xmlns:a16="http://schemas.microsoft.com/office/drawing/2014/main" id="{7CED653C-6644-5CCC-635E-5B071BC9F75E}"/>
                </a:ext>
              </a:extLst>
            </p:cNvPr>
            <p:cNvGrpSpPr/>
            <p:nvPr/>
          </p:nvGrpSpPr>
          <p:grpSpPr>
            <a:xfrm>
              <a:off x="5081489" y="3647240"/>
              <a:ext cx="845324" cy="697708"/>
              <a:chOff x="5081489" y="3647240"/>
              <a:chExt cx="845324" cy="697708"/>
            </a:xfrm>
          </p:grpSpPr>
          <p:sp>
            <p:nvSpPr>
              <p:cNvPr id="13" name="Rounded Rectangle 10">
                <a:extLst>
                  <a:ext uri="{FF2B5EF4-FFF2-40B4-BE49-F238E27FC236}">
                    <a16:creationId xmlns:a16="http://schemas.microsoft.com/office/drawing/2014/main" id="{DDBEB5C7-E84B-4C35-B3EE-F4C2F4EF5114}"/>
                  </a:ext>
                </a:extLst>
              </p:cNvPr>
              <p:cNvSpPr/>
              <p:nvPr/>
            </p:nvSpPr>
            <p:spPr bwMode="auto">
              <a:xfrm>
                <a:off x="5081489" y="3660288"/>
                <a:ext cx="845324" cy="684660"/>
              </a:xfrm>
              <a:prstGeom prst="roundRect">
                <a:avLst/>
              </a:prstGeom>
              <a:solidFill>
                <a:srgbClr val="DBDBDB"/>
              </a:solidFill>
              <a:ln w="9525" cap="flat" cmpd="sng" algn="ctr">
                <a:solidFill>
                  <a:schemeClr val="tx1"/>
                </a:solidFill>
                <a:prstDash val="solid"/>
                <a:round/>
                <a:headEnd type="none" w="med" len="med"/>
                <a:tailEnd type="none" w="med" len="med"/>
              </a:ln>
              <a:effectLst/>
              <a:scene3d>
                <a:camera prst="orthographicFront"/>
                <a:lightRig rig="threePt" dir="t"/>
              </a:scene3d>
              <a:sp3d prstMaterial="clear">
                <a:bevelT/>
              </a:sp3d>
            </p:spPr>
            <p:txBody>
              <a:bodyPr/>
              <a:lstStyle/>
              <a:p>
                <a:pPr eaLnBrk="0" hangingPunct="0">
                  <a:lnSpc>
                    <a:spcPct val="81000"/>
                  </a:lnSpc>
                  <a:buClr>
                    <a:srgbClr val="000000"/>
                  </a:buClr>
                  <a:buSzPct val="100000"/>
                  <a:buFont typeface="Arial" charset="0"/>
                  <a:buNone/>
                  <a:defRPr/>
                </a:pPr>
                <a:endParaRPr lang="en-US" dirty="0">
                  <a:cs typeface="+mn-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07B0898-D82C-4955-B70D-EC5A5EC9273F}"/>
                      </a:ext>
                    </a:extLst>
                  </p:cNvPr>
                  <p:cNvSpPr txBox="1"/>
                  <p:nvPr/>
                </p:nvSpPr>
                <p:spPr>
                  <a:xfrm>
                    <a:off x="5081489" y="3647240"/>
                    <a:ext cx="718595" cy="6523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sz="4000" i="1" smtClean="0">
                                  <a:latin typeface="Cambria Math" panose="02040503050406030204" pitchFamily="18" charset="0"/>
                                </a:rPr>
                              </m:ctrlPr>
                            </m:sPrePr>
                            <m:sub>
                              <m:r>
                                <m:rPr>
                                  <m:sty m:val="p"/>
                                </m:rPr>
                                <a:rPr lang="en-US" sz="4000" b="0" i="0" smtClean="0">
                                  <a:solidFill>
                                    <a:srgbClr val="E57689"/>
                                  </a:solidFill>
                                  <a:latin typeface="Cambria Math" panose="02040503050406030204" pitchFamily="18" charset="0"/>
                                </a:rPr>
                                <m:t>Z</m:t>
                              </m:r>
                            </m:sub>
                            <m:sup>
                              <m:r>
                                <m:rPr>
                                  <m:sty m:val="p"/>
                                </m:rPr>
                                <a:rPr lang="en-US" sz="4000" b="0" i="0" smtClean="0">
                                  <a:solidFill>
                                    <a:srgbClr val="67AEB6"/>
                                  </a:solidFill>
                                  <a:latin typeface="Cambria Math" panose="02040503050406030204" pitchFamily="18" charset="0"/>
                                </a:rPr>
                                <m:t>A</m:t>
                              </m:r>
                            </m:sup>
                            <m:e>
                              <m:r>
                                <m:rPr>
                                  <m:sty m:val="p"/>
                                </m:rPr>
                                <a:rPr lang="en-US" sz="4000" b="0" i="0" smtClean="0">
                                  <a:latin typeface="Cambria Math" panose="02040503050406030204" pitchFamily="18" charset="0"/>
                                </a:rPr>
                                <m:t>X</m:t>
                              </m:r>
                            </m:e>
                          </m:sPre>
                        </m:oMath>
                      </m:oMathPara>
                    </a14:m>
                    <a:endParaRPr lang="en-US" sz="4000" dirty="0">
                      <a:latin typeface="Gill Sans MT" panose="020B0502020104020203" pitchFamily="34" charset="0"/>
                    </a:endParaRPr>
                  </a:p>
                </p:txBody>
              </p:sp>
            </mc:Choice>
            <mc:Fallback xmlns="">
              <p:sp>
                <p:nvSpPr>
                  <p:cNvPr id="7" name="TextBox 6">
                    <a:extLst>
                      <a:ext uri="{FF2B5EF4-FFF2-40B4-BE49-F238E27FC236}">
                        <a16:creationId xmlns:a16="http://schemas.microsoft.com/office/drawing/2014/main" id="{E07B0898-D82C-4955-B70D-EC5A5EC9273F}"/>
                      </a:ext>
                    </a:extLst>
                  </p:cNvPr>
                  <p:cNvSpPr txBox="1">
                    <a:spLocks noRot="1" noChangeAspect="1" noMove="1" noResize="1" noEditPoints="1" noAdjustHandles="1" noChangeArrowheads="1" noChangeShapeType="1" noTextEdit="1"/>
                  </p:cNvSpPr>
                  <p:nvPr/>
                </p:nvSpPr>
                <p:spPr>
                  <a:xfrm>
                    <a:off x="5081489" y="3647240"/>
                    <a:ext cx="718595" cy="652357"/>
                  </a:xfrm>
                  <a:prstGeom prst="rect">
                    <a:avLst/>
                  </a:prstGeom>
                  <a:blipFill>
                    <a:blip r:embed="rId2"/>
                    <a:stretch>
                      <a:fillRect/>
                    </a:stretch>
                  </a:blipFill>
                </p:spPr>
                <p:txBody>
                  <a:bodyPr/>
                  <a:lstStyle/>
                  <a:p>
                    <a:r>
                      <a:rPr lang="en-US">
                        <a:noFill/>
                      </a:rPr>
                      <a:t> </a:t>
                    </a:r>
                  </a:p>
                </p:txBody>
              </p:sp>
            </mc:Fallback>
          </mc:AlternateContent>
        </p:grpSp>
      </p:grpSp>
      <p:sp>
        <p:nvSpPr>
          <p:cNvPr id="20" name="Rectangle 2">
            <a:extLst>
              <a:ext uri="{FF2B5EF4-FFF2-40B4-BE49-F238E27FC236}">
                <a16:creationId xmlns:a16="http://schemas.microsoft.com/office/drawing/2014/main" id="{456C9CE9-CCBD-49F6-96B3-B0955ED4E4F3}"/>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Atomic Number, Mass Number, and Isotopes</a:t>
            </a:r>
          </a:p>
        </p:txBody>
      </p:sp>
      <p:sp>
        <p:nvSpPr>
          <p:cNvPr id="22" name="Content Placeholder 4">
            <a:extLst>
              <a:ext uri="{FF2B5EF4-FFF2-40B4-BE49-F238E27FC236}">
                <a16:creationId xmlns:a16="http://schemas.microsoft.com/office/drawing/2014/main" id="{56D440F1-45AD-4FC7-A22E-B45B41C91E4F}"/>
              </a:ext>
            </a:extLst>
          </p:cNvPr>
          <p:cNvSpPr txBox="1">
            <a:spLocks/>
          </p:cNvSpPr>
          <p:nvPr/>
        </p:nvSpPr>
        <p:spPr>
          <a:xfrm>
            <a:off x="0" y="5686284"/>
            <a:ext cx="8229600" cy="11717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tx1">
                    <a:lumMod val="75000"/>
                    <a:lumOff val="25000"/>
                  </a:schemeClr>
                </a:solidFill>
                <a:latin typeface="Gill Sans MT" panose="020B0502020104020203" pitchFamily="34" charset="0"/>
              </a:rPr>
              <a:t>For atoms: we use small units of measurement</a:t>
            </a:r>
          </a:p>
          <a:p>
            <a:pPr marL="0" indent="0">
              <a:buNone/>
            </a:pPr>
            <a:r>
              <a:rPr lang="en-US" sz="1800" dirty="0">
                <a:solidFill>
                  <a:schemeClr val="tx1">
                    <a:lumMod val="75000"/>
                    <a:lumOff val="25000"/>
                  </a:schemeClr>
                </a:solidFill>
                <a:latin typeface="Gill Sans MT" panose="020B0502020104020203" pitchFamily="34" charset="0"/>
              </a:rPr>
              <a:t>1 </a:t>
            </a:r>
            <a:r>
              <a:rPr lang="en-US" sz="1800" dirty="0" err="1">
                <a:solidFill>
                  <a:schemeClr val="tx1">
                    <a:lumMod val="75000"/>
                    <a:lumOff val="25000"/>
                  </a:schemeClr>
                </a:solidFill>
                <a:latin typeface="Gill Sans MT" panose="020B0502020104020203" pitchFamily="34" charset="0"/>
              </a:rPr>
              <a:t>amu</a:t>
            </a:r>
            <a:r>
              <a:rPr lang="en-US" sz="1800" dirty="0">
                <a:solidFill>
                  <a:schemeClr val="tx1">
                    <a:lumMod val="75000"/>
                    <a:lumOff val="25000"/>
                  </a:schemeClr>
                </a:solidFill>
                <a:latin typeface="Gill Sans MT" panose="020B0502020104020203" pitchFamily="34" charset="0"/>
              </a:rPr>
              <a:t> = 1 atomic mass unit = 1/12 the mass of 1 carbon 12 atom </a:t>
            </a:r>
          </a:p>
          <a:p>
            <a:pPr marL="0" indent="0">
              <a:buNone/>
            </a:pPr>
            <a:r>
              <a:rPr lang="en-US" sz="1800" dirty="0">
                <a:solidFill>
                  <a:schemeClr val="tx1">
                    <a:lumMod val="75000"/>
                    <a:lumOff val="25000"/>
                  </a:schemeClr>
                </a:solidFill>
                <a:latin typeface="Gill Sans MT" panose="020B0502020104020203" pitchFamily="34" charset="0"/>
              </a:rPr>
              <a:t>1 </a:t>
            </a:r>
            <a:r>
              <a:rPr lang="en-US" sz="1800" dirty="0" err="1">
                <a:solidFill>
                  <a:schemeClr val="tx1">
                    <a:lumMod val="75000"/>
                    <a:lumOff val="25000"/>
                  </a:schemeClr>
                </a:solidFill>
                <a:latin typeface="Gill Sans MT" panose="020B0502020104020203" pitchFamily="34" charset="0"/>
              </a:rPr>
              <a:t>amu</a:t>
            </a:r>
            <a:r>
              <a:rPr lang="en-US" sz="1800" dirty="0">
                <a:solidFill>
                  <a:schemeClr val="tx1">
                    <a:lumMod val="75000"/>
                    <a:lumOff val="25000"/>
                  </a:schemeClr>
                </a:solidFill>
                <a:latin typeface="Gill Sans MT" panose="020B0502020104020203" pitchFamily="34" charset="0"/>
              </a:rPr>
              <a:t> = 1.6605 x 10</a:t>
            </a:r>
            <a:r>
              <a:rPr lang="en-US" sz="1800" baseline="30000" dirty="0">
                <a:solidFill>
                  <a:schemeClr val="tx1">
                    <a:lumMod val="75000"/>
                    <a:lumOff val="25000"/>
                  </a:schemeClr>
                </a:solidFill>
                <a:latin typeface="Gill Sans MT" panose="020B0502020104020203" pitchFamily="34" charset="0"/>
              </a:rPr>
              <a:t>–24</a:t>
            </a:r>
            <a:r>
              <a:rPr lang="en-US" sz="1800" dirty="0">
                <a:solidFill>
                  <a:schemeClr val="tx1">
                    <a:lumMod val="75000"/>
                    <a:lumOff val="25000"/>
                  </a:schemeClr>
                </a:solidFill>
                <a:latin typeface="Gill Sans MT" panose="020B0502020104020203" pitchFamily="34" charset="0"/>
              </a:rPr>
              <a:t> g</a:t>
            </a:r>
          </a:p>
        </p:txBody>
      </p:sp>
      <p:sp>
        <p:nvSpPr>
          <p:cNvPr id="26" name="Rectangle 6">
            <a:extLst>
              <a:ext uri="{FF2B5EF4-FFF2-40B4-BE49-F238E27FC236}">
                <a16:creationId xmlns:a16="http://schemas.microsoft.com/office/drawing/2014/main" id="{71ABA819-05B8-49CA-958C-DBB5032CF066}"/>
              </a:ext>
            </a:extLst>
          </p:cNvPr>
          <p:cNvSpPr>
            <a:spLocks noChangeArrowheads="1"/>
          </p:cNvSpPr>
          <p:nvPr/>
        </p:nvSpPr>
        <p:spPr bwMode="auto">
          <a:xfrm>
            <a:off x="744013" y="4779184"/>
            <a:ext cx="890428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pPr>
            <a:r>
              <a:rPr lang="en-US" altLang="en-US" dirty="0">
                <a:solidFill>
                  <a:schemeClr val="tx1">
                    <a:lumMod val="75000"/>
                    <a:lumOff val="25000"/>
                  </a:schemeClr>
                </a:solidFill>
                <a:latin typeface="Gill Sans MT" panose="020B0502020104020203" pitchFamily="34" charset="0"/>
              </a:rPr>
              <a:t>or					 				  	   </a:t>
            </a:r>
            <a:r>
              <a:rPr lang="en-US" altLang="en-US" sz="2500" baseline="30000" dirty="0">
                <a:solidFill>
                  <a:schemeClr val="tx1">
                    <a:lumMod val="75000"/>
                    <a:lumOff val="25000"/>
                  </a:schemeClr>
                </a:solidFill>
                <a:latin typeface="Gill Sans MT" panose="020B0502020104020203" pitchFamily="34" charset="0"/>
              </a:rPr>
              <a:t>A</a:t>
            </a:r>
            <a:r>
              <a:rPr lang="en-US" altLang="en-US" sz="2500" dirty="0">
                <a:solidFill>
                  <a:schemeClr val="tx1">
                    <a:lumMod val="75000"/>
                    <a:lumOff val="25000"/>
                  </a:schemeClr>
                </a:solidFill>
                <a:latin typeface="Gill Sans MT" panose="020B0502020104020203" pitchFamily="34" charset="0"/>
              </a:rPr>
              <a:t>X</a:t>
            </a:r>
            <a:r>
              <a:rPr lang="en-US" altLang="en-US" dirty="0">
                <a:solidFill>
                  <a:schemeClr val="tx1">
                    <a:lumMod val="75000"/>
                    <a:lumOff val="25000"/>
                  </a:schemeClr>
                </a:solidFill>
                <a:latin typeface="Gill Sans MT" panose="020B0502020104020203" pitchFamily="34" charset="0"/>
              </a:rPr>
              <a:t>	  e.g.        </a:t>
            </a:r>
            <a:r>
              <a:rPr lang="en-US" altLang="en-US" sz="2500" baseline="30000" dirty="0">
                <a:solidFill>
                  <a:schemeClr val="tx1">
                    <a:lumMod val="75000"/>
                    <a:lumOff val="25000"/>
                  </a:schemeClr>
                </a:solidFill>
                <a:latin typeface="Gill Sans MT" panose="020B0502020104020203" pitchFamily="34" charset="0"/>
              </a:rPr>
              <a:t>12</a:t>
            </a:r>
            <a:r>
              <a:rPr lang="en-US" altLang="en-US" sz="2500" dirty="0">
                <a:solidFill>
                  <a:schemeClr val="tx1">
                    <a:lumMod val="75000"/>
                    <a:lumOff val="25000"/>
                  </a:schemeClr>
                </a:solidFill>
                <a:latin typeface="Gill Sans MT" panose="020B0502020104020203" pitchFamily="34" charset="0"/>
              </a:rPr>
              <a:t>C</a:t>
            </a:r>
            <a:r>
              <a:rPr lang="en-US" altLang="en-US" dirty="0">
                <a:solidFill>
                  <a:schemeClr val="tx1">
                    <a:lumMod val="75000"/>
                    <a:lumOff val="25000"/>
                  </a:schemeClr>
                </a:solidFill>
                <a:latin typeface="Gill Sans MT" panose="020B0502020104020203" pitchFamily="34" charset="0"/>
              </a:rPr>
              <a:t> </a:t>
            </a:r>
          </a:p>
        </p:txBody>
      </p:sp>
      <p:sp>
        <p:nvSpPr>
          <p:cNvPr id="27" name="Rectangle 7">
            <a:extLst>
              <a:ext uri="{FF2B5EF4-FFF2-40B4-BE49-F238E27FC236}">
                <a16:creationId xmlns:a16="http://schemas.microsoft.com/office/drawing/2014/main" id="{14891F9B-85B6-454F-85A1-595F4D96A03D}"/>
              </a:ext>
            </a:extLst>
          </p:cNvPr>
          <p:cNvSpPr>
            <a:spLocks noChangeArrowheads="1"/>
          </p:cNvSpPr>
          <p:nvPr/>
        </p:nvSpPr>
        <p:spPr bwMode="auto">
          <a:xfrm>
            <a:off x="744013" y="5183459"/>
            <a:ext cx="8672513" cy="34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pPr>
            <a:r>
              <a:rPr lang="en-US" altLang="en-US" dirty="0">
                <a:solidFill>
                  <a:schemeClr val="tx1">
                    <a:lumMod val="75000"/>
                    <a:lumOff val="25000"/>
                  </a:schemeClr>
                </a:solidFill>
                <a:latin typeface="Gill Sans MT" panose="020B0502020104020203" pitchFamily="34" charset="0"/>
              </a:rPr>
              <a:t>or										   X–A	  e.g. 	carbon–12</a:t>
            </a:r>
          </a:p>
        </p:txBody>
      </p:sp>
    </p:spTree>
    <p:extLst>
      <p:ext uri="{BB962C8B-B14F-4D97-AF65-F5344CB8AC3E}">
        <p14:creationId xmlns:p14="http://schemas.microsoft.com/office/powerpoint/2010/main" val="138399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12</a:t>
            </a:fld>
            <a:endParaRPr lang="en-US" dirty="0">
              <a:solidFill>
                <a:schemeClr val="bg1"/>
              </a:solidFill>
            </a:endParaRPr>
          </a:p>
        </p:txBody>
      </p:sp>
      <p:sp>
        <p:nvSpPr>
          <p:cNvPr id="8" name="TextBox 4">
            <a:extLst>
              <a:ext uri="{FF2B5EF4-FFF2-40B4-BE49-F238E27FC236}">
                <a16:creationId xmlns:a16="http://schemas.microsoft.com/office/drawing/2014/main" id="{5EDE939A-8779-4CA5-9BFE-F59E79A51BED}"/>
              </a:ext>
            </a:extLst>
          </p:cNvPr>
          <p:cNvSpPr txBox="1">
            <a:spLocks noChangeArrowheads="1"/>
          </p:cNvSpPr>
          <p:nvPr/>
        </p:nvSpPr>
        <p:spPr bwMode="auto">
          <a:xfrm>
            <a:off x="0" y="863600"/>
            <a:ext cx="9144000" cy="636841"/>
          </a:xfrm>
          <a:prstGeom prst="rect">
            <a:avLst/>
          </a:prstGeom>
          <a:noFill/>
          <a:ln w="9525">
            <a:noFill/>
            <a:miter lim="800000"/>
            <a:headEnd/>
            <a:tailEnd/>
          </a:ln>
        </p:spPr>
        <p:txBody>
          <a:bodyPr wrap="square">
            <a:spAutoFit/>
          </a:bodyPr>
          <a:lstStyle/>
          <a:p>
            <a:pPr>
              <a:lnSpc>
                <a:spcPct val="115000"/>
              </a:lnSpc>
              <a:spcAft>
                <a:spcPts val="1000"/>
              </a:spcAft>
            </a:pPr>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Determine the numbers of protons, neutrons, and electrons in each of the following species: (a)</a:t>
            </a:r>
            <a:r>
              <a:rPr lang="en-US" altLang="en-US" sz="1600" baseline="30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28</a:t>
            </a:r>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Si, (b) </a:t>
            </a:r>
            <a:r>
              <a:rPr lang="en-US" altLang="en-US" sz="1600" baseline="30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19</a:t>
            </a:r>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F, (c) </a:t>
            </a:r>
            <a:r>
              <a:rPr lang="en-US" altLang="en-US" sz="1600" baseline="30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57</a:t>
            </a:r>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Fe, and (d) carbon–13.</a:t>
            </a:r>
          </a:p>
        </p:txBody>
      </p:sp>
      <p:sp>
        <p:nvSpPr>
          <p:cNvPr id="13" name="Rectangle 2">
            <a:extLst>
              <a:ext uri="{FF2B5EF4-FFF2-40B4-BE49-F238E27FC236}">
                <a16:creationId xmlns:a16="http://schemas.microsoft.com/office/drawing/2014/main" id="{6A67597E-946A-48DA-BDA5-D0878C88EE3F}"/>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Examples</a:t>
            </a:r>
          </a:p>
        </p:txBody>
      </p:sp>
      <p:sp>
        <p:nvSpPr>
          <p:cNvPr id="14" name="Content Placeholder 3">
            <a:extLst>
              <a:ext uri="{FF2B5EF4-FFF2-40B4-BE49-F238E27FC236}">
                <a16:creationId xmlns:a16="http://schemas.microsoft.com/office/drawing/2014/main" id="{83A8E845-6A96-4FBD-ABCA-7FD9D7213DE0}"/>
              </a:ext>
            </a:extLst>
          </p:cNvPr>
          <p:cNvSpPr txBox="1">
            <a:spLocks/>
          </p:cNvSpPr>
          <p:nvPr/>
        </p:nvSpPr>
        <p:spPr>
          <a:xfrm>
            <a:off x="1" y="2923381"/>
            <a:ext cx="9143999" cy="31218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tx1">
                    <a:lumMod val="75000"/>
                    <a:lumOff val="25000"/>
                  </a:schemeClr>
                </a:solidFill>
                <a:latin typeface="Gill Sans MT" panose="020B0502020104020203" pitchFamily="34" charset="0"/>
              </a:rPr>
              <a:t>Identify the # of protons, neutrons and electrons given the following information:</a:t>
            </a:r>
          </a:p>
          <a:p>
            <a:pPr marL="0" indent="0">
              <a:buFont typeface="Arial" panose="020B0604020202020204" pitchFamily="34" charset="0"/>
              <a:buNone/>
            </a:pPr>
            <a:r>
              <a:rPr lang="en-US" sz="1600" baseline="30000" dirty="0">
                <a:solidFill>
                  <a:schemeClr val="tx1">
                    <a:lumMod val="75000"/>
                    <a:lumOff val="25000"/>
                  </a:schemeClr>
                </a:solidFill>
                <a:latin typeface="Gill Sans MT" panose="020B0502020104020203" pitchFamily="34" charset="0"/>
              </a:rPr>
              <a:t>	197</a:t>
            </a:r>
            <a:r>
              <a:rPr lang="en-US" sz="1600" dirty="0">
                <a:solidFill>
                  <a:schemeClr val="tx1">
                    <a:lumMod val="75000"/>
                    <a:lumOff val="25000"/>
                  </a:schemeClr>
                </a:solidFill>
                <a:latin typeface="Gill Sans MT" panose="020B0502020104020203" pitchFamily="34" charset="0"/>
              </a:rPr>
              <a:t>Au</a:t>
            </a:r>
          </a:p>
          <a:p>
            <a:pPr marL="0" indent="0">
              <a:buFont typeface="Arial" panose="020B0604020202020204" pitchFamily="34" charset="0"/>
              <a:buNone/>
            </a:pPr>
            <a:r>
              <a:rPr lang="en-US" sz="1600" baseline="30000" dirty="0">
                <a:solidFill>
                  <a:schemeClr val="tx1">
                    <a:lumMod val="75000"/>
                    <a:lumOff val="25000"/>
                  </a:schemeClr>
                </a:solidFill>
                <a:latin typeface="Gill Sans MT" panose="020B0502020104020203" pitchFamily="34" charset="0"/>
              </a:rPr>
              <a:t>	48</a:t>
            </a:r>
            <a:r>
              <a:rPr lang="en-US" sz="1600" dirty="0">
                <a:solidFill>
                  <a:schemeClr val="tx1">
                    <a:lumMod val="75000"/>
                    <a:lumOff val="25000"/>
                  </a:schemeClr>
                </a:solidFill>
                <a:latin typeface="Gill Sans MT" panose="020B0502020104020203" pitchFamily="34" charset="0"/>
              </a:rPr>
              <a:t>Ti</a:t>
            </a:r>
          </a:p>
          <a:p>
            <a:pPr marL="0" indent="0">
              <a:buFont typeface="Arial" panose="020B0604020202020204" pitchFamily="34" charset="0"/>
              <a:buNone/>
            </a:pPr>
            <a:r>
              <a:rPr lang="en-US" sz="1600" baseline="30000" dirty="0">
                <a:solidFill>
                  <a:schemeClr val="tx1">
                    <a:lumMod val="75000"/>
                    <a:lumOff val="25000"/>
                  </a:schemeClr>
                </a:solidFill>
                <a:latin typeface="Gill Sans MT" panose="020B0502020104020203" pitchFamily="34" charset="0"/>
              </a:rPr>
              <a:t>	55</a:t>
            </a:r>
            <a:r>
              <a:rPr lang="en-US" sz="1600" dirty="0">
                <a:solidFill>
                  <a:schemeClr val="tx1">
                    <a:lumMod val="75000"/>
                    <a:lumOff val="25000"/>
                  </a:schemeClr>
                </a:solidFill>
                <a:latin typeface="Gill Sans MT" panose="020B0502020104020203" pitchFamily="34" charset="0"/>
              </a:rPr>
              <a:t>Mn</a:t>
            </a:r>
          </a:p>
          <a:p>
            <a:pPr marL="0" indent="0">
              <a:buFont typeface="Arial" panose="020B0604020202020204" pitchFamily="34" charset="0"/>
              <a:buNone/>
            </a:pPr>
            <a:r>
              <a:rPr lang="en-US" sz="1600" dirty="0">
                <a:solidFill>
                  <a:schemeClr val="tx1">
                    <a:lumMod val="75000"/>
                    <a:lumOff val="25000"/>
                  </a:schemeClr>
                </a:solidFill>
                <a:latin typeface="Gill Sans MT" panose="020B0502020104020203" pitchFamily="34" charset="0"/>
              </a:rPr>
              <a:t>Which neutral element are the following?</a:t>
            </a:r>
          </a:p>
          <a:p>
            <a:pPr marL="0" indent="0">
              <a:buFont typeface="Arial" panose="020B0604020202020204" pitchFamily="34" charset="0"/>
              <a:buNone/>
            </a:pPr>
            <a:r>
              <a:rPr lang="en-US" sz="1600" dirty="0">
                <a:solidFill>
                  <a:schemeClr val="tx1">
                    <a:lumMod val="75000"/>
                    <a:lumOff val="25000"/>
                  </a:schemeClr>
                </a:solidFill>
                <a:latin typeface="Gill Sans MT" panose="020B0502020104020203" pitchFamily="34" charset="0"/>
              </a:rPr>
              <a:t>	26 protons, 56 neutrons</a:t>
            </a:r>
          </a:p>
          <a:p>
            <a:pPr marL="0" indent="0">
              <a:buFont typeface="Arial" panose="020B0604020202020204" pitchFamily="34" charset="0"/>
              <a:buNone/>
            </a:pPr>
            <a:r>
              <a:rPr lang="en-US" sz="1600" dirty="0">
                <a:solidFill>
                  <a:schemeClr val="tx1">
                    <a:lumMod val="75000"/>
                    <a:lumOff val="25000"/>
                  </a:schemeClr>
                </a:solidFill>
                <a:latin typeface="Gill Sans MT" panose="020B0502020104020203" pitchFamily="34" charset="0"/>
              </a:rPr>
              <a:t>	20 neutrons, 18 electrons, no charge</a:t>
            </a:r>
          </a:p>
          <a:p>
            <a:pPr marL="0" indent="0">
              <a:buFont typeface="Arial" panose="020B0604020202020204" pitchFamily="34" charset="0"/>
              <a:buNone/>
            </a:pPr>
            <a:r>
              <a:rPr lang="en-US" sz="1600" dirty="0">
                <a:solidFill>
                  <a:schemeClr val="tx1">
                    <a:lumMod val="75000"/>
                    <a:lumOff val="25000"/>
                  </a:schemeClr>
                </a:solidFill>
                <a:latin typeface="Gill Sans MT" panose="020B0502020104020203" pitchFamily="34" charset="0"/>
              </a:rPr>
              <a:t>	76 neutrons, 52 protons</a:t>
            </a:r>
          </a:p>
        </p:txBody>
      </p:sp>
      <p:sp>
        <p:nvSpPr>
          <p:cNvPr id="7" name="TextBox 6">
            <a:extLst>
              <a:ext uri="{FF2B5EF4-FFF2-40B4-BE49-F238E27FC236}">
                <a16:creationId xmlns:a16="http://schemas.microsoft.com/office/drawing/2014/main" id="{0AC58B56-5E2F-4180-BB06-595BDA88344B}"/>
              </a:ext>
            </a:extLst>
          </p:cNvPr>
          <p:cNvSpPr txBox="1"/>
          <p:nvPr/>
        </p:nvSpPr>
        <p:spPr>
          <a:xfrm>
            <a:off x="1511300" y="3239655"/>
            <a:ext cx="2176237" cy="338554"/>
          </a:xfrm>
          <a:prstGeom prst="rect">
            <a:avLst/>
          </a:prstGeom>
          <a:noFill/>
        </p:spPr>
        <p:txBody>
          <a:bodyPr wrap="none" rtlCol="0">
            <a:spAutoFit/>
          </a:bodyPr>
          <a:lstStyle/>
          <a:p>
            <a:r>
              <a:rPr lang="en-US" sz="1600" dirty="0">
                <a:solidFill>
                  <a:srgbClr val="E57689"/>
                </a:solidFill>
                <a:latin typeface="Gill Sans MT" panose="020B0502020104020203" pitchFamily="34" charset="0"/>
              </a:rPr>
              <a:t>p</a:t>
            </a:r>
            <a:r>
              <a:rPr lang="en-US" sz="1600" baseline="30000" dirty="0">
                <a:solidFill>
                  <a:srgbClr val="E57689"/>
                </a:solidFill>
                <a:latin typeface="Gill Sans MT" panose="020B0502020104020203" pitchFamily="34" charset="0"/>
              </a:rPr>
              <a:t>+</a:t>
            </a:r>
            <a:r>
              <a:rPr lang="en-US" sz="1600" dirty="0">
                <a:solidFill>
                  <a:srgbClr val="E57689"/>
                </a:solidFill>
                <a:latin typeface="Gill Sans MT" panose="020B0502020104020203" pitchFamily="34" charset="0"/>
              </a:rPr>
              <a:t> = 79; n°=118; e</a:t>
            </a:r>
            <a:r>
              <a:rPr lang="en-US" sz="1600" baseline="30000" dirty="0">
                <a:solidFill>
                  <a:srgbClr val="E57689"/>
                </a:solidFill>
                <a:latin typeface="Gill Sans MT" panose="020B0502020104020203" pitchFamily="34" charset="0"/>
              </a:rPr>
              <a:t>– </a:t>
            </a:r>
            <a:r>
              <a:rPr lang="en-US" sz="1600" dirty="0">
                <a:solidFill>
                  <a:srgbClr val="E57689"/>
                </a:solidFill>
                <a:latin typeface="Gill Sans MT" panose="020B0502020104020203" pitchFamily="34" charset="0"/>
              </a:rPr>
              <a:t>= 79</a:t>
            </a:r>
          </a:p>
        </p:txBody>
      </p:sp>
      <p:sp>
        <p:nvSpPr>
          <p:cNvPr id="15" name="TextBox 14">
            <a:extLst>
              <a:ext uri="{FF2B5EF4-FFF2-40B4-BE49-F238E27FC236}">
                <a16:creationId xmlns:a16="http://schemas.microsoft.com/office/drawing/2014/main" id="{7170E0B0-0982-4F77-95C0-164200054A2B}"/>
              </a:ext>
            </a:extLst>
          </p:cNvPr>
          <p:cNvSpPr txBox="1"/>
          <p:nvPr/>
        </p:nvSpPr>
        <p:spPr>
          <a:xfrm>
            <a:off x="1511300" y="3582971"/>
            <a:ext cx="2227533" cy="338554"/>
          </a:xfrm>
          <a:prstGeom prst="rect">
            <a:avLst/>
          </a:prstGeom>
          <a:noFill/>
        </p:spPr>
        <p:txBody>
          <a:bodyPr wrap="none" rtlCol="0">
            <a:spAutoFit/>
          </a:bodyPr>
          <a:lstStyle/>
          <a:p>
            <a:r>
              <a:rPr lang="en-US" sz="1600" dirty="0">
                <a:solidFill>
                  <a:srgbClr val="E57689"/>
                </a:solidFill>
                <a:latin typeface="Gill Sans MT" panose="020B0502020104020203" pitchFamily="34" charset="0"/>
              </a:rPr>
              <a:t>p</a:t>
            </a:r>
            <a:r>
              <a:rPr lang="en-US" sz="1600" baseline="30000" dirty="0">
                <a:solidFill>
                  <a:srgbClr val="E57689"/>
                </a:solidFill>
                <a:latin typeface="Gill Sans MT" panose="020B0502020104020203" pitchFamily="34" charset="0"/>
              </a:rPr>
              <a:t> +</a:t>
            </a:r>
            <a:r>
              <a:rPr lang="en-US" sz="1600" dirty="0">
                <a:solidFill>
                  <a:srgbClr val="E57689"/>
                </a:solidFill>
                <a:latin typeface="Gill Sans MT" panose="020B0502020104020203" pitchFamily="34" charset="0"/>
              </a:rPr>
              <a:t> = 22; n° = 26; e</a:t>
            </a:r>
            <a:r>
              <a:rPr lang="en-US" sz="1600" baseline="30000" dirty="0">
                <a:solidFill>
                  <a:srgbClr val="E57689"/>
                </a:solidFill>
                <a:latin typeface="Gill Sans MT" panose="020B0502020104020203" pitchFamily="34" charset="0"/>
              </a:rPr>
              <a:t>– </a:t>
            </a:r>
            <a:r>
              <a:rPr lang="en-US" sz="1600" dirty="0">
                <a:solidFill>
                  <a:srgbClr val="E57689"/>
                </a:solidFill>
                <a:latin typeface="Gill Sans MT" panose="020B0502020104020203" pitchFamily="34" charset="0"/>
              </a:rPr>
              <a:t>= 22</a:t>
            </a:r>
          </a:p>
        </p:txBody>
      </p:sp>
      <p:sp>
        <p:nvSpPr>
          <p:cNvPr id="16" name="TextBox 15">
            <a:extLst>
              <a:ext uri="{FF2B5EF4-FFF2-40B4-BE49-F238E27FC236}">
                <a16:creationId xmlns:a16="http://schemas.microsoft.com/office/drawing/2014/main" id="{D21BB554-0850-4A63-9D59-22B603CA4AA9}"/>
              </a:ext>
            </a:extLst>
          </p:cNvPr>
          <p:cNvSpPr txBox="1"/>
          <p:nvPr/>
        </p:nvSpPr>
        <p:spPr>
          <a:xfrm>
            <a:off x="1511299" y="3921525"/>
            <a:ext cx="2227533" cy="338554"/>
          </a:xfrm>
          <a:prstGeom prst="rect">
            <a:avLst/>
          </a:prstGeom>
          <a:noFill/>
        </p:spPr>
        <p:txBody>
          <a:bodyPr wrap="none" rtlCol="0">
            <a:spAutoFit/>
          </a:bodyPr>
          <a:lstStyle/>
          <a:p>
            <a:r>
              <a:rPr lang="en-US" sz="1600" dirty="0">
                <a:solidFill>
                  <a:srgbClr val="E57689"/>
                </a:solidFill>
                <a:latin typeface="Gill Sans MT" panose="020B0502020104020203" pitchFamily="34" charset="0"/>
              </a:rPr>
              <a:t>p</a:t>
            </a:r>
            <a:r>
              <a:rPr lang="en-US" sz="1600" baseline="30000" dirty="0">
                <a:solidFill>
                  <a:srgbClr val="E57689"/>
                </a:solidFill>
                <a:latin typeface="Gill Sans MT" panose="020B0502020104020203" pitchFamily="34" charset="0"/>
              </a:rPr>
              <a:t> +</a:t>
            </a:r>
            <a:r>
              <a:rPr lang="en-US" sz="1600" dirty="0">
                <a:solidFill>
                  <a:srgbClr val="E57689"/>
                </a:solidFill>
                <a:latin typeface="Gill Sans MT" panose="020B0502020104020203" pitchFamily="34" charset="0"/>
              </a:rPr>
              <a:t> = 25; n° = 30; e</a:t>
            </a:r>
            <a:r>
              <a:rPr lang="en-US" sz="1600" baseline="30000" dirty="0">
                <a:solidFill>
                  <a:srgbClr val="E57689"/>
                </a:solidFill>
                <a:latin typeface="Gill Sans MT" panose="020B0502020104020203" pitchFamily="34" charset="0"/>
              </a:rPr>
              <a:t>– </a:t>
            </a:r>
            <a:r>
              <a:rPr lang="en-US" sz="1600" dirty="0">
                <a:solidFill>
                  <a:srgbClr val="E57689"/>
                </a:solidFill>
                <a:latin typeface="Gill Sans MT" panose="020B0502020104020203" pitchFamily="34" charset="0"/>
              </a:rPr>
              <a:t>= 25</a:t>
            </a:r>
          </a:p>
        </p:txBody>
      </p:sp>
      <p:sp>
        <p:nvSpPr>
          <p:cNvPr id="17" name="TextBox 16">
            <a:extLst>
              <a:ext uri="{FF2B5EF4-FFF2-40B4-BE49-F238E27FC236}">
                <a16:creationId xmlns:a16="http://schemas.microsoft.com/office/drawing/2014/main" id="{77CFC77F-4FDE-46EA-9C32-BF893415ABE0}"/>
              </a:ext>
            </a:extLst>
          </p:cNvPr>
          <p:cNvSpPr txBox="1"/>
          <p:nvPr/>
        </p:nvSpPr>
        <p:spPr>
          <a:xfrm>
            <a:off x="3047999" y="4637803"/>
            <a:ext cx="375552" cy="338554"/>
          </a:xfrm>
          <a:prstGeom prst="rect">
            <a:avLst/>
          </a:prstGeom>
          <a:noFill/>
        </p:spPr>
        <p:txBody>
          <a:bodyPr wrap="none" rtlCol="0">
            <a:spAutoFit/>
          </a:bodyPr>
          <a:lstStyle/>
          <a:p>
            <a:r>
              <a:rPr lang="en-US" sz="1600" dirty="0">
                <a:solidFill>
                  <a:srgbClr val="E57689"/>
                </a:solidFill>
                <a:latin typeface="Gill Sans MT" panose="020B0502020104020203" pitchFamily="34" charset="0"/>
              </a:rPr>
              <a:t>Fe</a:t>
            </a:r>
          </a:p>
        </p:txBody>
      </p:sp>
      <p:sp>
        <p:nvSpPr>
          <p:cNvPr id="18" name="TextBox 17">
            <a:extLst>
              <a:ext uri="{FF2B5EF4-FFF2-40B4-BE49-F238E27FC236}">
                <a16:creationId xmlns:a16="http://schemas.microsoft.com/office/drawing/2014/main" id="{43477BC0-401E-4709-B5F4-07467787FCE9}"/>
              </a:ext>
            </a:extLst>
          </p:cNvPr>
          <p:cNvSpPr txBox="1"/>
          <p:nvPr/>
        </p:nvSpPr>
        <p:spPr>
          <a:xfrm>
            <a:off x="4019549" y="4985895"/>
            <a:ext cx="402674" cy="338554"/>
          </a:xfrm>
          <a:prstGeom prst="rect">
            <a:avLst/>
          </a:prstGeom>
          <a:noFill/>
        </p:spPr>
        <p:txBody>
          <a:bodyPr wrap="none" rtlCol="0">
            <a:spAutoFit/>
          </a:bodyPr>
          <a:lstStyle/>
          <a:p>
            <a:r>
              <a:rPr lang="en-US" sz="1600" dirty="0" err="1">
                <a:solidFill>
                  <a:srgbClr val="E57689"/>
                </a:solidFill>
                <a:latin typeface="Gill Sans MT" panose="020B0502020104020203" pitchFamily="34" charset="0"/>
              </a:rPr>
              <a:t>Ar</a:t>
            </a:r>
            <a:endParaRPr lang="en-US" sz="1600" dirty="0">
              <a:solidFill>
                <a:srgbClr val="E57689"/>
              </a:solidFill>
              <a:latin typeface="Gill Sans MT" panose="020B0502020104020203" pitchFamily="34" charset="0"/>
            </a:endParaRPr>
          </a:p>
        </p:txBody>
      </p:sp>
      <p:sp>
        <p:nvSpPr>
          <p:cNvPr id="19" name="TextBox 18">
            <a:extLst>
              <a:ext uri="{FF2B5EF4-FFF2-40B4-BE49-F238E27FC236}">
                <a16:creationId xmlns:a16="http://schemas.microsoft.com/office/drawing/2014/main" id="{0AA7CB1C-6C48-4E56-9D2E-7212DFAD3246}"/>
              </a:ext>
            </a:extLst>
          </p:cNvPr>
          <p:cNvSpPr txBox="1"/>
          <p:nvPr/>
        </p:nvSpPr>
        <p:spPr>
          <a:xfrm>
            <a:off x="3009333" y="5330605"/>
            <a:ext cx="375103" cy="338554"/>
          </a:xfrm>
          <a:prstGeom prst="rect">
            <a:avLst/>
          </a:prstGeom>
          <a:noFill/>
        </p:spPr>
        <p:txBody>
          <a:bodyPr wrap="none" rtlCol="0">
            <a:spAutoFit/>
          </a:bodyPr>
          <a:lstStyle/>
          <a:p>
            <a:r>
              <a:rPr lang="en-US" sz="1600" dirty="0" err="1">
                <a:solidFill>
                  <a:srgbClr val="E57689"/>
                </a:solidFill>
                <a:latin typeface="Gill Sans MT" panose="020B0502020104020203" pitchFamily="34" charset="0"/>
              </a:rPr>
              <a:t>Te</a:t>
            </a:r>
            <a:endParaRPr lang="en-US" sz="1600" dirty="0">
              <a:solidFill>
                <a:srgbClr val="E57689"/>
              </a:solidFill>
              <a:latin typeface="Gill Sans MT" panose="020B0502020104020203" pitchFamily="34" charset="0"/>
            </a:endParaRPr>
          </a:p>
        </p:txBody>
      </p:sp>
      <p:sp>
        <p:nvSpPr>
          <p:cNvPr id="20" name="TPQuestion">
            <a:extLst>
              <a:ext uri="{FF2B5EF4-FFF2-40B4-BE49-F238E27FC236}">
                <a16:creationId xmlns:a16="http://schemas.microsoft.com/office/drawing/2014/main" id="{F859CDEE-666E-4902-963B-BA0324CDE3B3}"/>
              </a:ext>
            </a:extLst>
          </p:cNvPr>
          <p:cNvSpPr txBox="1">
            <a:spLocks/>
          </p:cNvSpPr>
          <p:nvPr/>
        </p:nvSpPr>
        <p:spPr>
          <a:xfrm>
            <a:off x="0" y="5871127"/>
            <a:ext cx="7903368" cy="14303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solidFill>
                  <a:schemeClr val="tx1">
                    <a:lumMod val="75000"/>
                    <a:lumOff val="25000"/>
                  </a:schemeClr>
                </a:solidFill>
                <a:latin typeface="Gill Sans MT" panose="020B0502020104020203" pitchFamily="34" charset="0"/>
              </a:rPr>
              <a:t>Pick the correct description for </a:t>
            </a:r>
            <a:r>
              <a:rPr lang="en-US" sz="1600" baseline="30000" dirty="0">
                <a:solidFill>
                  <a:schemeClr val="tx1">
                    <a:lumMod val="75000"/>
                    <a:lumOff val="25000"/>
                  </a:schemeClr>
                </a:solidFill>
                <a:latin typeface="Gill Sans MT" panose="020B0502020104020203" pitchFamily="34" charset="0"/>
              </a:rPr>
              <a:t>59</a:t>
            </a:r>
            <a:r>
              <a:rPr lang="en-US" sz="1600" dirty="0">
                <a:solidFill>
                  <a:schemeClr val="tx1">
                    <a:lumMod val="75000"/>
                    <a:lumOff val="25000"/>
                  </a:schemeClr>
                </a:solidFill>
                <a:latin typeface="Gill Sans MT" panose="020B0502020104020203" pitchFamily="34" charset="0"/>
              </a:rPr>
              <a:t>Co.</a:t>
            </a:r>
          </a:p>
        </p:txBody>
      </p:sp>
      <p:sp>
        <p:nvSpPr>
          <p:cNvPr id="21" name="TPAnswers">
            <a:extLst>
              <a:ext uri="{FF2B5EF4-FFF2-40B4-BE49-F238E27FC236}">
                <a16:creationId xmlns:a16="http://schemas.microsoft.com/office/drawing/2014/main" id="{7E509506-1AB0-46F1-A575-5EAB5E17201C}"/>
              </a:ext>
            </a:extLst>
          </p:cNvPr>
          <p:cNvSpPr txBox="1">
            <a:spLocks/>
          </p:cNvSpPr>
          <p:nvPr>
            <p:custDataLst>
              <p:tags r:id="rId1"/>
            </p:custDataLst>
          </p:nvPr>
        </p:nvSpPr>
        <p:spPr>
          <a:xfrm>
            <a:off x="946613" y="6165572"/>
            <a:ext cx="5634602" cy="7423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pPr>
            <a:r>
              <a:rPr lang="en-US" sz="1600" dirty="0">
                <a:solidFill>
                  <a:schemeClr val="tx1">
                    <a:lumMod val="75000"/>
                    <a:lumOff val="25000"/>
                  </a:schemeClr>
                </a:solidFill>
                <a:latin typeface="Gill Sans MT" panose="020B0502020104020203" pitchFamily="34" charset="0"/>
              </a:rPr>
              <a:t>A. 59 protons, 27 neutrons	B. 27 protons, 59 neutrons</a:t>
            </a:r>
          </a:p>
          <a:p>
            <a:pPr marL="0" indent="0">
              <a:lnSpc>
                <a:spcPct val="100000"/>
              </a:lnSpc>
              <a:spcBef>
                <a:spcPct val="20000"/>
              </a:spcBef>
              <a:buNone/>
            </a:pPr>
            <a:r>
              <a:rPr lang="en-US" sz="1600" dirty="0">
                <a:solidFill>
                  <a:schemeClr val="tx1">
                    <a:lumMod val="75000"/>
                    <a:lumOff val="25000"/>
                  </a:schemeClr>
                </a:solidFill>
                <a:latin typeface="Gill Sans MT" panose="020B0502020104020203" pitchFamily="34" charset="0"/>
              </a:rPr>
              <a:t>C. 32 protons, 27 neutrons	D. 27 protons, 32 neutrons</a:t>
            </a:r>
          </a:p>
        </p:txBody>
      </p:sp>
      <p:sp>
        <p:nvSpPr>
          <p:cNvPr id="22" name="Oval 21">
            <a:extLst>
              <a:ext uri="{FF2B5EF4-FFF2-40B4-BE49-F238E27FC236}">
                <a16:creationId xmlns:a16="http://schemas.microsoft.com/office/drawing/2014/main" id="{60727A33-E0BB-4A45-85BC-CBB73364037E}"/>
              </a:ext>
            </a:extLst>
          </p:cNvPr>
          <p:cNvSpPr/>
          <p:nvPr/>
        </p:nvSpPr>
        <p:spPr>
          <a:xfrm>
            <a:off x="3713173" y="6495211"/>
            <a:ext cx="255197" cy="287957"/>
          </a:xfrm>
          <a:prstGeom prst="ellipse">
            <a:avLst/>
          </a:prstGeom>
          <a:noFill/>
          <a:ln w="38100">
            <a:solidFill>
              <a:srgbClr val="E57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D62FCFF-95D9-436A-9ED0-461BFF93E724}"/>
              </a:ext>
            </a:extLst>
          </p:cNvPr>
          <p:cNvSpPr/>
          <p:nvPr/>
        </p:nvSpPr>
        <p:spPr>
          <a:xfrm>
            <a:off x="38849" y="1378689"/>
            <a:ext cx="9144000" cy="369332"/>
          </a:xfrm>
          <a:prstGeom prst="rect">
            <a:avLst/>
          </a:prstGeom>
        </p:spPr>
        <p:txBody>
          <a:bodyPr wrap="square">
            <a:spAutoFit/>
          </a:bodyPr>
          <a:lstStyle/>
          <a:p>
            <a:pPr marL="457200" indent="-457200">
              <a:buFontTx/>
              <a:buAutoNum type="alphaLcParenBoth"/>
              <a:tabLst>
                <a:tab pos="1143000" algn="l"/>
              </a:tabLst>
              <a:defRPr/>
            </a:pPr>
            <a:r>
              <a:rPr lang="en-US" dirty="0">
                <a:solidFill>
                  <a:srgbClr val="E57689"/>
                </a:solidFill>
                <a:latin typeface="Gill Sans MT" panose="020B0502020104020203" pitchFamily="34" charset="0"/>
                <a:ea typeface="ＭＳ Ｐゴシック" pitchFamily="34" charset="-128"/>
                <a:cs typeface="Times New Roman" pitchFamily="18" charset="0"/>
              </a:rPr>
              <a:t>Z = 14 (14 protons);  A = 28 (28–14 = 14 neutrons); # of e</a:t>
            </a:r>
            <a:r>
              <a:rPr lang="en-US" baseline="30000" dirty="0">
                <a:solidFill>
                  <a:srgbClr val="E57689"/>
                </a:solidFill>
                <a:latin typeface="Gill Sans MT" panose="020B0502020104020203" pitchFamily="34" charset="0"/>
                <a:ea typeface="ＭＳ Ｐゴシック" pitchFamily="34" charset="-128"/>
                <a:cs typeface="Times New Roman" pitchFamily="18" charset="0"/>
              </a:rPr>
              <a:t>–</a:t>
            </a:r>
            <a:r>
              <a:rPr lang="en-US" dirty="0">
                <a:solidFill>
                  <a:srgbClr val="E57689"/>
                </a:solidFill>
                <a:latin typeface="Gill Sans MT" panose="020B0502020104020203" pitchFamily="34" charset="0"/>
                <a:ea typeface="ＭＳ Ｐゴシック" pitchFamily="34" charset="-128"/>
                <a:cs typeface="Times New Roman" pitchFamily="18" charset="0"/>
              </a:rPr>
              <a:t> = # of protons (14 e</a:t>
            </a:r>
            <a:r>
              <a:rPr lang="en-US" baseline="30000" dirty="0">
                <a:solidFill>
                  <a:srgbClr val="E57689"/>
                </a:solidFill>
                <a:latin typeface="Gill Sans MT" panose="020B0502020104020203" pitchFamily="34" charset="0"/>
                <a:ea typeface="ＭＳ Ｐゴシック" pitchFamily="34" charset="-128"/>
                <a:cs typeface="Times New Roman" pitchFamily="18" charset="0"/>
              </a:rPr>
              <a:t>–</a:t>
            </a:r>
            <a:r>
              <a:rPr lang="en-US" dirty="0">
                <a:solidFill>
                  <a:srgbClr val="E57689"/>
                </a:solidFill>
                <a:latin typeface="Gill Sans MT" panose="020B0502020104020203" pitchFamily="34" charset="0"/>
                <a:ea typeface="ＭＳ Ｐゴシック" pitchFamily="34" charset="-128"/>
                <a:cs typeface="Times New Roman" pitchFamily="18" charset="0"/>
              </a:rPr>
              <a:t>)</a:t>
            </a:r>
          </a:p>
        </p:txBody>
      </p:sp>
      <p:sp>
        <p:nvSpPr>
          <p:cNvPr id="11" name="Rectangle 10">
            <a:extLst>
              <a:ext uri="{FF2B5EF4-FFF2-40B4-BE49-F238E27FC236}">
                <a16:creationId xmlns:a16="http://schemas.microsoft.com/office/drawing/2014/main" id="{F5543F29-C8F8-4F45-9577-0B5D6232873C}"/>
              </a:ext>
            </a:extLst>
          </p:cNvPr>
          <p:cNvSpPr/>
          <p:nvPr/>
        </p:nvSpPr>
        <p:spPr>
          <a:xfrm>
            <a:off x="38848" y="1692446"/>
            <a:ext cx="9144001" cy="369332"/>
          </a:xfrm>
          <a:prstGeom prst="rect">
            <a:avLst/>
          </a:prstGeom>
        </p:spPr>
        <p:txBody>
          <a:bodyPr wrap="square">
            <a:spAutoFit/>
          </a:bodyPr>
          <a:lstStyle/>
          <a:p>
            <a:pPr marL="457200" indent="-457200">
              <a:buFontTx/>
              <a:buAutoNum type="alphaLcParenBoth" startAt="2"/>
              <a:tabLst>
                <a:tab pos="1143000" algn="l"/>
              </a:tabLst>
              <a:defRPr/>
            </a:pPr>
            <a:r>
              <a:rPr lang="en-US" dirty="0">
                <a:solidFill>
                  <a:srgbClr val="E57689"/>
                </a:solidFill>
                <a:latin typeface="Gill Sans MT" panose="020B0502020104020203" pitchFamily="34" charset="0"/>
                <a:ea typeface="ＭＳ Ｐゴシック" pitchFamily="34" charset="-128"/>
                <a:cs typeface="Times New Roman" pitchFamily="18" charset="0"/>
              </a:rPr>
              <a:t>Z = 9 (9 protons); A = 19 (19–9 = 10 neutrons);  9 protons, so 9 electrons</a:t>
            </a:r>
          </a:p>
        </p:txBody>
      </p:sp>
      <p:sp>
        <p:nvSpPr>
          <p:cNvPr id="23" name="Rectangle 22">
            <a:extLst>
              <a:ext uri="{FF2B5EF4-FFF2-40B4-BE49-F238E27FC236}">
                <a16:creationId xmlns:a16="http://schemas.microsoft.com/office/drawing/2014/main" id="{53D36593-B45A-477F-BFEC-EB02494339F9}"/>
              </a:ext>
            </a:extLst>
          </p:cNvPr>
          <p:cNvSpPr/>
          <p:nvPr/>
        </p:nvSpPr>
        <p:spPr>
          <a:xfrm>
            <a:off x="38848" y="1995535"/>
            <a:ext cx="9144001" cy="369332"/>
          </a:xfrm>
          <a:prstGeom prst="rect">
            <a:avLst/>
          </a:prstGeom>
        </p:spPr>
        <p:txBody>
          <a:bodyPr wrap="square">
            <a:spAutoFit/>
          </a:bodyPr>
          <a:lstStyle/>
          <a:p>
            <a:pPr marL="457200" indent="-457200">
              <a:tabLst>
                <a:tab pos="1143000" algn="l"/>
              </a:tabLst>
              <a:defRPr/>
            </a:pPr>
            <a:r>
              <a:rPr lang="en-US" dirty="0">
                <a:solidFill>
                  <a:srgbClr val="E57689"/>
                </a:solidFill>
                <a:latin typeface="Gill Sans MT" panose="020B0502020104020203" pitchFamily="34" charset="0"/>
                <a:ea typeface="ＭＳ Ｐゴシック" pitchFamily="34" charset="-128"/>
                <a:cs typeface="Times New Roman" pitchFamily="18" charset="0"/>
              </a:rPr>
              <a:t>(c)	Z = 26 (26 protons); A = 57 (57–26 = 31 neutrons);	26 electrons</a:t>
            </a:r>
          </a:p>
        </p:txBody>
      </p:sp>
      <p:sp>
        <p:nvSpPr>
          <p:cNvPr id="24" name="Rectangle 23">
            <a:extLst>
              <a:ext uri="{FF2B5EF4-FFF2-40B4-BE49-F238E27FC236}">
                <a16:creationId xmlns:a16="http://schemas.microsoft.com/office/drawing/2014/main" id="{AADDB7DD-A536-43BD-A5C2-8A6A9A92FD22}"/>
              </a:ext>
            </a:extLst>
          </p:cNvPr>
          <p:cNvSpPr/>
          <p:nvPr/>
        </p:nvSpPr>
        <p:spPr>
          <a:xfrm>
            <a:off x="38848" y="2334218"/>
            <a:ext cx="9170129" cy="646331"/>
          </a:xfrm>
          <a:prstGeom prst="rect">
            <a:avLst/>
          </a:prstGeom>
        </p:spPr>
        <p:txBody>
          <a:bodyPr wrap="square">
            <a:spAutoFit/>
          </a:bodyPr>
          <a:lstStyle/>
          <a:p>
            <a:pPr marL="457200" indent="-457200">
              <a:tabLst>
                <a:tab pos="1143000" algn="l"/>
              </a:tabLst>
              <a:defRPr/>
            </a:pPr>
            <a:r>
              <a:rPr lang="en-US" dirty="0">
                <a:solidFill>
                  <a:srgbClr val="E57689"/>
                </a:solidFill>
                <a:latin typeface="Gill Sans MT" panose="020B0502020104020203" pitchFamily="34" charset="0"/>
                <a:ea typeface="ＭＳ Ｐゴシック" pitchFamily="34" charset="-128"/>
                <a:cs typeface="Times New Roman" pitchFamily="18" charset="0"/>
              </a:rPr>
              <a:t>(d)	Carbon-13 can also be represented as </a:t>
            </a:r>
            <a:r>
              <a:rPr lang="en-US" baseline="30000" dirty="0">
                <a:solidFill>
                  <a:srgbClr val="E57689"/>
                </a:solidFill>
                <a:latin typeface="Gill Sans MT" panose="020B0502020104020203" pitchFamily="34" charset="0"/>
                <a:ea typeface="ＭＳ Ｐゴシック" pitchFamily="34" charset="-128"/>
                <a:cs typeface="Times New Roman" pitchFamily="18" charset="0"/>
              </a:rPr>
              <a:t>13</a:t>
            </a:r>
            <a:r>
              <a:rPr lang="en-US" dirty="0">
                <a:solidFill>
                  <a:srgbClr val="E57689"/>
                </a:solidFill>
                <a:latin typeface="Gill Sans MT" panose="020B0502020104020203" pitchFamily="34" charset="0"/>
                <a:ea typeface="ＭＳ Ｐゴシック" pitchFamily="34" charset="-128"/>
                <a:cs typeface="Times New Roman" pitchFamily="18" charset="0"/>
              </a:rPr>
              <a:t>C</a:t>
            </a:r>
          </a:p>
          <a:p>
            <a:pPr marL="457200" indent="-457200">
              <a:tabLst>
                <a:tab pos="1143000" algn="l"/>
              </a:tabLst>
              <a:defRPr/>
            </a:pPr>
            <a:r>
              <a:rPr lang="en-US" dirty="0">
                <a:solidFill>
                  <a:srgbClr val="E57689"/>
                </a:solidFill>
                <a:latin typeface="Gill Sans MT" panose="020B0502020104020203" pitchFamily="34" charset="0"/>
                <a:ea typeface="ＭＳ Ｐゴシック" pitchFamily="34" charset="-128"/>
                <a:cs typeface="Times New Roman" pitchFamily="18" charset="0"/>
              </a:rPr>
              <a:t>	Z = 6 (6 protons); A = 13 (13–6 = 7 neutrons); 6 electrons</a:t>
            </a:r>
          </a:p>
        </p:txBody>
      </p:sp>
    </p:spTree>
    <p:extLst>
      <p:ext uri="{BB962C8B-B14F-4D97-AF65-F5344CB8AC3E}">
        <p14:creationId xmlns:p14="http://schemas.microsoft.com/office/powerpoint/2010/main" val="184626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17" grpId="0"/>
      <p:bldP spid="18" grpId="0"/>
      <p:bldP spid="19" grpId="0"/>
      <p:bldP spid="22" grpId="0" animBg="1"/>
      <p:bldP spid="10" grpId="0"/>
      <p:bldP spid="11"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13</a:t>
            </a:fld>
            <a:endParaRPr lang="en-US" dirty="0">
              <a:solidFill>
                <a:schemeClr val="bg1"/>
              </a:solidFill>
            </a:endParaRPr>
          </a:p>
        </p:txBody>
      </p:sp>
      <p:sp>
        <p:nvSpPr>
          <p:cNvPr id="8" name="TextBox 6">
            <a:extLst>
              <a:ext uri="{FF2B5EF4-FFF2-40B4-BE49-F238E27FC236}">
                <a16:creationId xmlns:a16="http://schemas.microsoft.com/office/drawing/2014/main" id="{61E46849-1128-4CE5-8428-FD7E7BF59CDA}"/>
              </a:ext>
            </a:extLst>
          </p:cNvPr>
          <p:cNvSpPr txBox="1">
            <a:spLocks noChangeArrowheads="1"/>
          </p:cNvSpPr>
          <p:nvPr/>
        </p:nvSpPr>
        <p:spPr bwMode="auto">
          <a:xfrm>
            <a:off x="0" y="979269"/>
            <a:ext cx="9144000"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Most elements have two or more </a:t>
            </a:r>
            <a:r>
              <a:rPr lang="en-US" altLang="en-US" b="1" dirty="0">
                <a:solidFill>
                  <a:srgbClr val="67AEB6"/>
                </a:solidFill>
                <a:latin typeface="Gill Sans MT" panose="020B0502020104020203" pitchFamily="34" charset="0"/>
                <a:cs typeface="Times New Roman" pitchFamily="18" charset="0"/>
              </a:rPr>
              <a:t>isotopes</a:t>
            </a:r>
            <a:r>
              <a:rPr lang="en-US" altLang="en-US" dirty="0">
                <a:solidFill>
                  <a:schemeClr val="tx1">
                    <a:lumMod val="75000"/>
                    <a:lumOff val="25000"/>
                  </a:schemeClr>
                </a:solidFill>
                <a:latin typeface="Gill Sans MT" panose="020B0502020104020203" pitchFamily="34" charset="0"/>
                <a:cs typeface="Times New Roman" pitchFamily="18" charset="0"/>
              </a:rPr>
              <a:t>, atoms that have the same atomic number (Z) but different mass numbers (A). This is due to each isotope having a different number of neutrons.</a:t>
            </a:r>
          </a:p>
        </p:txBody>
      </p:sp>
      <p:sp>
        <p:nvSpPr>
          <p:cNvPr id="9" name="TextBox 8">
            <a:extLst>
              <a:ext uri="{FF2B5EF4-FFF2-40B4-BE49-F238E27FC236}">
                <a16:creationId xmlns:a16="http://schemas.microsoft.com/office/drawing/2014/main" id="{CE3335CF-06EE-4B29-B1FA-0EF3F9D3DB42}"/>
              </a:ext>
            </a:extLst>
          </p:cNvPr>
          <p:cNvSpPr txBox="1">
            <a:spLocks noChangeArrowheads="1"/>
          </p:cNvSpPr>
          <p:nvPr/>
        </p:nvSpPr>
        <p:spPr bwMode="auto">
          <a:xfrm>
            <a:off x="1278909" y="4442580"/>
            <a:ext cx="1828800" cy="584775"/>
          </a:xfrm>
          <a:prstGeom prst="rect">
            <a:avLst/>
          </a:prstGeom>
          <a:noFill/>
          <a:ln w="9525">
            <a:noFill/>
            <a:miter lim="800000"/>
            <a:headEnd/>
            <a:tailEnd/>
          </a:ln>
        </p:spPr>
        <p:txBody>
          <a:bodyPr>
            <a:spAutoFit/>
          </a:bodyPr>
          <a:lstStyle/>
          <a:p>
            <a:pPr algn="ctr" eaLnBrk="0" hangingPunct="0">
              <a:buClr>
                <a:srgbClr val="000000"/>
              </a:buClr>
              <a:buSzPct val="100000"/>
              <a:buFont typeface="Arial" charset="0"/>
              <a:buNone/>
            </a:pPr>
            <a:r>
              <a:rPr lang="en-US" altLang="en-US" sz="1600" dirty="0">
                <a:solidFill>
                  <a:schemeClr val="tx1">
                    <a:lumMod val="75000"/>
                    <a:lumOff val="25000"/>
                  </a:schemeClr>
                </a:solidFill>
                <a:latin typeface="Gill Sans MT" panose="020B0502020104020203" pitchFamily="34" charset="0"/>
                <a:cs typeface="Times New Roman" pitchFamily="18" charset="0"/>
              </a:rPr>
              <a:t>1 proton</a:t>
            </a:r>
          </a:p>
          <a:p>
            <a:pPr algn="ctr" eaLnBrk="0" hangingPunct="0">
              <a:buClr>
                <a:srgbClr val="000000"/>
              </a:buClr>
              <a:buSzPct val="100000"/>
              <a:buFont typeface="Arial" charset="0"/>
              <a:buNone/>
            </a:pPr>
            <a:r>
              <a:rPr lang="en-US" altLang="en-US" sz="1600" dirty="0">
                <a:solidFill>
                  <a:schemeClr val="tx1">
                    <a:lumMod val="75000"/>
                    <a:lumOff val="25000"/>
                  </a:schemeClr>
                </a:solidFill>
                <a:latin typeface="Gill Sans MT" panose="020B0502020104020203" pitchFamily="34" charset="0"/>
                <a:cs typeface="Times New Roman" pitchFamily="18" charset="0"/>
              </a:rPr>
              <a:t>0 neutrons</a:t>
            </a:r>
          </a:p>
        </p:txBody>
      </p:sp>
      <p:sp>
        <p:nvSpPr>
          <p:cNvPr id="10" name="TextBox 9">
            <a:extLst>
              <a:ext uri="{FF2B5EF4-FFF2-40B4-BE49-F238E27FC236}">
                <a16:creationId xmlns:a16="http://schemas.microsoft.com/office/drawing/2014/main" id="{5BB6DFB0-E580-4A25-A98B-7BD8391306BF}"/>
              </a:ext>
            </a:extLst>
          </p:cNvPr>
          <p:cNvSpPr txBox="1">
            <a:spLocks noChangeArrowheads="1"/>
          </p:cNvSpPr>
          <p:nvPr/>
        </p:nvSpPr>
        <p:spPr bwMode="auto">
          <a:xfrm>
            <a:off x="4024047" y="4442579"/>
            <a:ext cx="1524000" cy="584775"/>
          </a:xfrm>
          <a:prstGeom prst="rect">
            <a:avLst/>
          </a:prstGeom>
          <a:noFill/>
          <a:ln w="9525">
            <a:noFill/>
            <a:miter lim="800000"/>
            <a:headEnd/>
            <a:tailEnd/>
          </a:ln>
        </p:spPr>
        <p:txBody>
          <a:bodyPr wrap="square">
            <a:spAutoFit/>
          </a:bodyPr>
          <a:lstStyle/>
          <a:p>
            <a:pPr algn="ctr" eaLnBrk="0" hangingPunct="0">
              <a:buClr>
                <a:srgbClr val="000000"/>
              </a:buClr>
              <a:buSzPct val="100000"/>
              <a:buFont typeface="Arial" charset="0"/>
              <a:buNone/>
            </a:pPr>
            <a:r>
              <a:rPr lang="en-US" altLang="en-US" sz="1600" dirty="0">
                <a:solidFill>
                  <a:schemeClr val="tx1">
                    <a:lumMod val="75000"/>
                    <a:lumOff val="25000"/>
                  </a:schemeClr>
                </a:solidFill>
                <a:latin typeface="Gill Sans MT" panose="020B0502020104020203" pitchFamily="34" charset="0"/>
                <a:cs typeface="Times New Roman" pitchFamily="18" charset="0"/>
              </a:rPr>
              <a:t>1 proton</a:t>
            </a:r>
          </a:p>
          <a:p>
            <a:pPr algn="ctr" eaLnBrk="0" hangingPunct="0">
              <a:buClr>
                <a:srgbClr val="000000"/>
              </a:buClr>
              <a:buSzPct val="100000"/>
              <a:buFont typeface="Arial" charset="0"/>
              <a:buNone/>
            </a:pPr>
            <a:r>
              <a:rPr lang="en-US" altLang="en-US" sz="1600" dirty="0">
                <a:solidFill>
                  <a:schemeClr val="tx1">
                    <a:lumMod val="75000"/>
                    <a:lumOff val="25000"/>
                  </a:schemeClr>
                </a:solidFill>
                <a:latin typeface="Gill Sans MT" panose="020B0502020104020203" pitchFamily="34" charset="0"/>
                <a:cs typeface="Times New Roman" pitchFamily="18" charset="0"/>
              </a:rPr>
              <a:t>1 neutron</a:t>
            </a:r>
          </a:p>
        </p:txBody>
      </p:sp>
      <p:sp>
        <p:nvSpPr>
          <p:cNvPr id="11" name="TextBox 10">
            <a:extLst>
              <a:ext uri="{FF2B5EF4-FFF2-40B4-BE49-F238E27FC236}">
                <a16:creationId xmlns:a16="http://schemas.microsoft.com/office/drawing/2014/main" id="{2068DBE4-5F1F-45BF-80BB-368B004361CF}"/>
              </a:ext>
            </a:extLst>
          </p:cNvPr>
          <p:cNvSpPr txBox="1">
            <a:spLocks noChangeArrowheads="1"/>
          </p:cNvSpPr>
          <p:nvPr/>
        </p:nvSpPr>
        <p:spPr bwMode="auto">
          <a:xfrm>
            <a:off x="6296864" y="4441421"/>
            <a:ext cx="1676400" cy="584775"/>
          </a:xfrm>
          <a:prstGeom prst="rect">
            <a:avLst/>
          </a:prstGeom>
          <a:noFill/>
          <a:ln w="9525">
            <a:noFill/>
            <a:miter lim="800000"/>
            <a:headEnd/>
            <a:tailEnd/>
          </a:ln>
        </p:spPr>
        <p:txBody>
          <a:bodyPr wrap="square">
            <a:spAutoFit/>
          </a:bodyPr>
          <a:lstStyle/>
          <a:p>
            <a:pPr algn="ctr" eaLnBrk="0" hangingPunct="0">
              <a:buClr>
                <a:srgbClr val="000000"/>
              </a:buClr>
              <a:buSzPct val="100000"/>
              <a:buFont typeface="Arial" charset="0"/>
              <a:buNone/>
            </a:pPr>
            <a:r>
              <a:rPr lang="en-US" altLang="en-US" sz="1600" dirty="0">
                <a:solidFill>
                  <a:schemeClr val="tx1">
                    <a:lumMod val="75000"/>
                    <a:lumOff val="25000"/>
                  </a:schemeClr>
                </a:solidFill>
                <a:latin typeface="Gill Sans MT" panose="020B0502020104020203" pitchFamily="34" charset="0"/>
                <a:cs typeface="Times New Roman" pitchFamily="18" charset="0"/>
              </a:rPr>
              <a:t>1 proton</a:t>
            </a:r>
          </a:p>
          <a:p>
            <a:pPr algn="ctr" eaLnBrk="0" hangingPunct="0">
              <a:buClr>
                <a:srgbClr val="000000"/>
              </a:buClr>
              <a:buSzPct val="100000"/>
              <a:buFont typeface="Arial" charset="0"/>
              <a:buNone/>
            </a:pPr>
            <a:r>
              <a:rPr lang="en-US" altLang="en-US" sz="1600" dirty="0">
                <a:solidFill>
                  <a:schemeClr val="tx1">
                    <a:lumMod val="75000"/>
                    <a:lumOff val="25000"/>
                  </a:schemeClr>
                </a:solidFill>
                <a:latin typeface="Gill Sans MT" panose="020B0502020104020203" pitchFamily="34" charset="0"/>
                <a:cs typeface="Times New Roman" pitchFamily="18" charset="0"/>
              </a:rPr>
              <a:t>2 neutrons</a:t>
            </a:r>
          </a:p>
        </p:txBody>
      </p:sp>
      <p:sp>
        <p:nvSpPr>
          <p:cNvPr id="13" name="TextBox 12">
            <a:extLst>
              <a:ext uri="{FF2B5EF4-FFF2-40B4-BE49-F238E27FC236}">
                <a16:creationId xmlns:a16="http://schemas.microsoft.com/office/drawing/2014/main" id="{F9590458-4919-47EC-A544-1BF8EE67525C}"/>
              </a:ext>
            </a:extLst>
          </p:cNvPr>
          <p:cNvSpPr txBox="1">
            <a:spLocks noChangeArrowheads="1"/>
          </p:cNvSpPr>
          <p:nvPr/>
        </p:nvSpPr>
        <p:spPr bwMode="auto">
          <a:xfrm>
            <a:off x="0" y="6237734"/>
            <a:ext cx="9144000"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Isotopes of the same element typically exhibit very similar chemical properties</a:t>
            </a:r>
          </a:p>
          <a:p>
            <a:pPr lvl="2"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same types of compounds and similar reactivities.</a:t>
            </a:r>
          </a:p>
        </p:txBody>
      </p:sp>
      <p:pic>
        <p:nvPicPr>
          <p:cNvPr id="14" name="Picture 12" descr="F:\McGraw-Hill\Burdge - Atoms First\Images\Chapter02\bur11161_ma02002.jpg">
            <a:extLst>
              <a:ext uri="{FF2B5EF4-FFF2-40B4-BE49-F238E27FC236}">
                <a16:creationId xmlns:a16="http://schemas.microsoft.com/office/drawing/2014/main" id="{F5CA0B52-9BFE-4322-B8E6-31E48DCE37BE}"/>
              </a:ext>
            </a:extLst>
          </p:cNvPr>
          <p:cNvPicPr>
            <a:picLocks noChangeAspect="1" noChangeArrowheads="1"/>
          </p:cNvPicPr>
          <p:nvPr/>
        </p:nvPicPr>
        <p:blipFill>
          <a:blip r:embed="rId2" cstate="print"/>
          <a:srcRect t="11707"/>
          <a:stretch>
            <a:fillRect/>
          </a:stretch>
        </p:blipFill>
        <p:spPr bwMode="auto">
          <a:xfrm>
            <a:off x="997617" y="3227087"/>
            <a:ext cx="6651130" cy="1215493"/>
          </a:xfrm>
          <a:prstGeom prst="rect">
            <a:avLst/>
          </a:prstGeom>
          <a:noFill/>
          <a:ln w="9525">
            <a:noFill/>
            <a:miter lim="800000"/>
            <a:headEnd/>
            <a:tailEnd/>
          </a:ln>
        </p:spPr>
      </p:pic>
      <p:sp>
        <p:nvSpPr>
          <p:cNvPr id="15" name="Rectangle 2">
            <a:extLst>
              <a:ext uri="{FF2B5EF4-FFF2-40B4-BE49-F238E27FC236}">
                <a16:creationId xmlns:a16="http://schemas.microsoft.com/office/drawing/2014/main" id="{1FDF256E-4813-4DD6-8EB1-9C0384EFA4A0}"/>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Atomic Number, Mass Number, and Isotopes</a:t>
            </a:r>
          </a:p>
        </p:txBody>
      </p:sp>
      <p:sp>
        <p:nvSpPr>
          <p:cNvPr id="16" name="Rectangle 2">
            <a:extLst>
              <a:ext uri="{FF2B5EF4-FFF2-40B4-BE49-F238E27FC236}">
                <a16:creationId xmlns:a16="http://schemas.microsoft.com/office/drawing/2014/main" id="{430B0361-54A8-4204-AA58-FCFC136DB2D2}"/>
              </a:ext>
            </a:extLst>
          </p:cNvPr>
          <p:cNvSpPr txBox="1">
            <a:spLocks noChangeArrowheads="1"/>
          </p:cNvSpPr>
          <p:nvPr/>
        </p:nvSpPr>
        <p:spPr>
          <a:xfrm>
            <a:off x="10925" y="1816196"/>
            <a:ext cx="9144000" cy="1023527"/>
          </a:xfrm>
          <a:prstGeom prst="rect">
            <a:avLst/>
          </a:prstGeom>
        </p:spPr>
        <p:txBody>
          <a:bodyPr lIns="90487" tIns="44450" rIns="90487" bIns="4445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Tx/>
              <a:buNone/>
              <a:defRPr/>
            </a:pPr>
            <a:r>
              <a:rPr lang="en-US" sz="1800" dirty="0">
                <a:solidFill>
                  <a:schemeClr val="tx1">
                    <a:lumMod val="75000"/>
                    <a:lumOff val="25000"/>
                  </a:schemeClr>
                </a:solidFill>
                <a:latin typeface="Gill Sans MT" panose="020B0502020104020203" pitchFamily="34" charset="0"/>
              </a:rPr>
              <a:t>Isotopes are atoms of the same element with different A (mass).</a:t>
            </a:r>
          </a:p>
          <a:p>
            <a:pPr marL="285750" indent="-285750">
              <a:defRPr/>
            </a:pPr>
            <a:r>
              <a:rPr lang="en-US" sz="1800" b="1" dirty="0">
                <a:solidFill>
                  <a:srgbClr val="67AEB6"/>
                </a:solidFill>
                <a:latin typeface="Gill Sans MT" panose="020B0502020104020203" pitchFamily="34" charset="0"/>
              </a:rPr>
              <a:t>equal</a:t>
            </a:r>
            <a:r>
              <a:rPr lang="en-US" sz="1800" dirty="0">
                <a:solidFill>
                  <a:schemeClr val="tx1">
                    <a:lumMod val="75000"/>
                    <a:lumOff val="25000"/>
                  </a:schemeClr>
                </a:solidFill>
                <a:latin typeface="Gill Sans MT" panose="020B0502020104020203" pitchFamily="34" charset="0"/>
              </a:rPr>
              <a:t> numbers of </a:t>
            </a:r>
            <a:r>
              <a:rPr lang="en-US" sz="1800" b="1" dirty="0">
                <a:solidFill>
                  <a:srgbClr val="67AEB6"/>
                </a:solidFill>
                <a:latin typeface="Gill Sans MT" panose="020B0502020104020203" pitchFamily="34" charset="0"/>
              </a:rPr>
              <a:t>p</a:t>
            </a:r>
            <a:r>
              <a:rPr lang="en-US" sz="1800" b="1" baseline="30000" dirty="0">
                <a:solidFill>
                  <a:srgbClr val="67AEB6"/>
                </a:solidFill>
                <a:latin typeface="Gill Sans MT" panose="020B0502020104020203" pitchFamily="34" charset="0"/>
              </a:rPr>
              <a:t>+</a:t>
            </a:r>
          </a:p>
          <a:p>
            <a:pPr marL="285750" indent="-285750">
              <a:defRPr/>
            </a:pPr>
            <a:r>
              <a:rPr lang="en-US" sz="1800" b="1" dirty="0">
                <a:solidFill>
                  <a:srgbClr val="67AEB6"/>
                </a:solidFill>
                <a:latin typeface="Gill Sans MT" panose="020B0502020104020203" pitchFamily="34" charset="0"/>
              </a:rPr>
              <a:t>different</a:t>
            </a:r>
            <a:r>
              <a:rPr lang="en-US" sz="1800" dirty="0">
                <a:solidFill>
                  <a:schemeClr val="tx1">
                    <a:lumMod val="75000"/>
                    <a:lumOff val="25000"/>
                  </a:schemeClr>
                </a:solidFill>
                <a:latin typeface="Gill Sans MT" panose="020B0502020104020203" pitchFamily="34" charset="0"/>
              </a:rPr>
              <a:t> numbers of </a:t>
            </a:r>
            <a:r>
              <a:rPr lang="en-US" sz="1800" b="1" dirty="0">
                <a:solidFill>
                  <a:srgbClr val="67AEB6"/>
                </a:solidFill>
                <a:latin typeface="Gill Sans MT" panose="020B0502020104020203" pitchFamily="34" charset="0"/>
              </a:rPr>
              <a:t>n</a:t>
            </a:r>
            <a:r>
              <a:rPr lang="en-US" sz="1800" b="1" baseline="30000" dirty="0">
                <a:solidFill>
                  <a:srgbClr val="67AEB6"/>
                </a:solidFill>
                <a:latin typeface="Gill Sans MT" panose="020B0502020104020203" pitchFamily="34" charset="0"/>
              </a:rPr>
              <a:t>0</a:t>
            </a:r>
          </a:p>
        </p:txBody>
      </p:sp>
      <p:sp>
        <p:nvSpPr>
          <p:cNvPr id="17" name="TextBox 16">
            <a:extLst>
              <a:ext uri="{FF2B5EF4-FFF2-40B4-BE49-F238E27FC236}">
                <a16:creationId xmlns:a16="http://schemas.microsoft.com/office/drawing/2014/main" id="{3ED29AE2-DC47-47D6-B1B0-589A587A64E6}"/>
              </a:ext>
            </a:extLst>
          </p:cNvPr>
          <p:cNvSpPr txBox="1"/>
          <p:nvPr/>
        </p:nvSpPr>
        <p:spPr>
          <a:xfrm>
            <a:off x="6388099" y="5074844"/>
            <a:ext cx="1826487" cy="738664"/>
          </a:xfrm>
          <a:prstGeom prst="rect">
            <a:avLst/>
          </a:prstGeom>
          <a:noFill/>
        </p:spPr>
        <p:txBody>
          <a:bodyPr wrap="square" rtlCol="0">
            <a:spAutoFit/>
          </a:bodyPr>
          <a:lstStyle/>
          <a:p>
            <a:r>
              <a:rPr lang="en-US" sz="1400" dirty="0">
                <a:solidFill>
                  <a:schemeClr val="tx1">
                    <a:lumMod val="75000"/>
                    <a:lumOff val="25000"/>
                  </a:schemeClr>
                </a:solidFill>
                <a:latin typeface="Gill Sans MT" panose="020B0502020104020203" pitchFamily="34" charset="0"/>
              </a:rPr>
              <a:t>The mass is increased:  2 neutrons/1 proton giving a mass of 2</a:t>
            </a:r>
          </a:p>
        </p:txBody>
      </p:sp>
      <p:sp>
        <p:nvSpPr>
          <p:cNvPr id="18" name="TextBox 17">
            <a:extLst>
              <a:ext uri="{FF2B5EF4-FFF2-40B4-BE49-F238E27FC236}">
                <a16:creationId xmlns:a16="http://schemas.microsoft.com/office/drawing/2014/main" id="{73A7064D-86F8-4810-B82A-7966ED201D7C}"/>
              </a:ext>
            </a:extLst>
          </p:cNvPr>
          <p:cNvSpPr txBox="1"/>
          <p:nvPr/>
        </p:nvSpPr>
        <p:spPr>
          <a:xfrm>
            <a:off x="3872803" y="5077304"/>
            <a:ext cx="1826488" cy="738664"/>
          </a:xfrm>
          <a:prstGeom prst="rect">
            <a:avLst/>
          </a:prstGeom>
          <a:noFill/>
        </p:spPr>
        <p:txBody>
          <a:bodyPr wrap="square" rtlCol="0">
            <a:spAutoFit/>
          </a:bodyPr>
          <a:lstStyle/>
          <a:p>
            <a:r>
              <a:rPr lang="en-US" sz="1400" dirty="0">
                <a:solidFill>
                  <a:schemeClr val="tx1">
                    <a:lumMod val="75000"/>
                    <a:lumOff val="25000"/>
                  </a:schemeClr>
                </a:solidFill>
                <a:latin typeface="Gill Sans MT" panose="020B0502020104020203" pitchFamily="34" charset="0"/>
              </a:rPr>
              <a:t>The mass is increased: 1 neutron/1 proton giving a mass of 2</a:t>
            </a:r>
          </a:p>
        </p:txBody>
      </p:sp>
      <p:sp>
        <p:nvSpPr>
          <p:cNvPr id="19" name="TextBox 18">
            <a:extLst>
              <a:ext uri="{FF2B5EF4-FFF2-40B4-BE49-F238E27FC236}">
                <a16:creationId xmlns:a16="http://schemas.microsoft.com/office/drawing/2014/main" id="{7240B680-EA85-4377-A30C-916653730AC8}"/>
              </a:ext>
            </a:extLst>
          </p:cNvPr>
          <p:cNvSpPr txBox="1"/>
          <p:nvPr/>
        </p:nvSpPr>
        <p:spPr>
          <a:xfrm>
            <a:off x="1448463" y="5077304"/>
            <a:ext cx="1489691" cy="738664"/>
          </a:xfrm>
          <a:prstGeom prst="rect">
            <a:avLst/>
          </a:prstGeom>
          <a:noFill/>
        </p:spPr>
        <p:txBody>
          <a:bodyPr wrap="square" rtlCol="0">
            <a:spAutoFit/>
          </a:bodyPr>
          <a:lstStyle/>
          <a:p>
            <a:r>
              <a:rPr lang="en-US" sz="1400" dirty="0">
                <a:solidFill>
                  <a:schemeClr val="tx1">
                    <a:lumMod val="75000"/>
                    <a:lumOff val="25000"/>
                  </a:schemeClr>
                </a:solidFill>
                <a:latin typeface="Gill Sans MT" panose="020B0502020104020203" pitchFamily="34" charset="0"/>
              </a:rPr>
              <a:t>The mass of H is 1: 1 proton and zero neutrons</a:t>
            </a:r>
          </a:p>
        </p:txBody>
      </p:sp>
      <p:sp>
        <p:nvSpPr>
          <p:cNvPr id="20" name="Rectangle 7">
            <a:extLst>
              <a:ext uri="{FF2B5EF4-FFF2-40B4-BE49-F238E27FC236}">
                <a16:creationId xmlns:a16="http://schemas.microsoft.com/office/drawing/2014/main" id="{6538E118-E1E3-48EC-BD8A-21B4A43154B1}"/>
              </a:ext>
            </a:extLst>
          </p:cNvPr>
          <p:cNvSpPr>
            <a:spLocks noChangeArrowheads="1"/>
          </p:cNvSpPr>
          <p:nvPr/>
        </p:nvSpPr>
        <p:spPr bwMode="auto">
          <a:xfrm>
            <a:off x="3045480" y="2728932"/>
            <a:ext cx="334262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dirty="0">
                <a:solidFill>
                  <a:schemeClr val="tx1">
                    <a:lumMod val="75000"/>
                    <a:lumOff val="25000"/>
                  </a:schemeClr>
                </a:solidFill>
                <a:latin typeface="Gill Sans MT" panose="020B0502020104020203" pitchFamily="34" charset="0"/>
              </a:rPr>
              <a:t>Hydrogen isotopes:</a:t>
            </a:r>
            <a:endParaRPr lang="en-US" altLang="en-US" sz="2800" baseline="30000" dirty="0">
              <a:solidFill>
                <a:schemeClr val="tx1">
                  <a:lumMod val="75000"/>
                  <a:lumOff val="25000"/>
                </a:schemeClr>
              </a:solidFill>
              <a:latin typeface="Gill Sans MT" panose="020B0502020104020203" pitchFamily="34" charset="0"/>
            </a:endParaRPr>
          </a:p>
        </p:txBody>
      </p:sp>
    </p:spTree>
    <p:extLst>
      <p:ext uri="{BB962C8B-B14F-4D97-AF65-F5344CB8AC3E}">
        <p14:creationId xmlns:p14="http://schemas.microsoft.com/office/powerpoint/2010/main" val="119216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14</a:t>
            </a:fld>
            <a:endParaRPr lang="en-US" dirty="0">
              <a:solidFill>
                <a:schemeClr val="bg1"/>
              </a:solidFill>
            </a:endParaRPr>
          </a:p>
        </p:txBody>
      </p:sp>
      <p:sp>
        <p:nvSpPr>
          <p:cNvPr id="8" name="Rectangle 2">
            <a:extLst>
              <a:ext uri="{FF2B5EF4-FFF2-40B4-BE49-F238E27FC236}">
                <a16:creationId xmlns:a16="http://schemas.microsoft.com/office/drawing/2014/main" id="{48DDEF2E-BB04-49F4-A406-3B4580444E99}"/>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Isotopes and Atomic Weight</a:t>
            </a:r>
          </a:p>
        </p:txBody>
      </p:sp>
      <p:graphicFrame>
        <p:nvGraphicFramePr>
          <p:cNvPr id="7" name="Table 6">
            <a:extLst>
              <a:ext uri="{FF2B5EF4-FFF2-40B4-BE49-F238E27FC236}">
                <a16:creationId xmlns:a16="http://schemas.microsoft.com/office/drawing/2014/main" id="{C0925276-8A52-45E0-A21F-F25DBB71D48A}"/>
              </a:ext>
            </a:extLst>
          </p:cNvPr>
          <p:cNvGraphicFramePr>
            <a:graphicFrameLocks noGrp="1"/>
          </p:cNvGraphicFramePr>
          <p:nvPr>
            <p:extLst>
              <p:ext uri="{D42A27DB-BD31-4B8C-83A1-F6EECF244321}">
                <p14:modId xmlns:p14="http://schemas.microsoft.com/office/powerpoint/2010/main" val="2309641215"/>
              </p:ext>
            </p:extLst>
          </p:nvPr>
        </p:nvGraphicFramePr>
        <p:xfrm>
          <a:off x="1226496" y="2134446"/>
          <a:ext cx="6096000" cy="1483360"/>
        </p:xfrm>
        <a:graphic>
          <a:graphicData uri="http://schemas.openxmlformats.org/drawingml/2006/table">
            <a:tbl>
              <a:tblPr firstRow="1" bandRow="1">
                <a:tableStyleId>{9D7B26C5-4107-4FEC-AEDC-1716B250A1EF}</a:tableStyleId>
              </a:tblPr>
              <a:tblGrid>
                <a:gridCol w="1524000">
                  <a:extLst>
                    <a:ext uri="{9D8B030D-6E8A-4147-A177-3AD203B41FA5}">
                      <a16:colId xmlns:a16="http://schemas.microsoft.com/office/drawing/2014/main" val="326319709"/>
                    </a:ext>
                  </a:extLst>
                </a:gridCol>
                <a:gridCol w="1524000">
                  <a:extLst>
                    <a:ext uri="{9D8B030D-6E8A-4147-A177-3AD203B41FA5}">
                      <a16:colId xmlns:a16="http://schemas.microsoft.com/office/drawing/2014/main" val="390995540"/>
                    </a:ext>
                  </a:extLst>
                </a:gridCol>
                <a:gridCol w="1524000">
                  <a:extLst>
                    <a:ext uri="{9D8B030D-6E8A-4147-A177-3AD203B41FA5}">
                      <a16:colId xmlns:a16="http://schemas.microsoft.com/office/drawing/2014/main" val="2809990896"/>
                    </a:ext>
                  </a:extLst>
                </a:gridCol>
                <a:gridCol w="1524000">
                  <a:extLst>
                    <a:ext uri="{9D8B030D-6E8A-4147-A177-3AD203B41FA5}">
                      <a16:colId xmlns:a16="http://schemas.microsoft.com/office/drawing/2014/main" val="4159057252"/>
                    </a:ext>
                  </a:extLst>
                </a:gridCol>
              </a:tblGrid>
              <a:tr h="370840">
                <a:tc>
                  <a:txBody>
                    <a:bodyPr/>
                    <a:lstStyle/>
                    <a:p>
                      <a:endParaRPr lang="en-US" dirty="0">
                        <a:solidFill>
                          <a:schemeClr val="tx1">
                            <a:lumMod val="75000"/>
                            <a:lumOff val="25000"/>
                          </a:schemeClr>
                        </a:solidFill>
                      </a:endParaRPr>
                    </a:p>
                  </a:txBody>
                  <a:tcPr/>
                </a:tc>
                <a:tc>
                  <a:txBody>
                    <a:bodyPr/>
                    <a:lstStyle/>
                    <a:p>
                      <a:r>
                        <a:rPr lang="en-US" baseline="30000" dirty="0"/>
                        <a:t>24</a:t>
                      </a:r>
                      <a:r>
                        <a:rPr lang="en-US" baseline="0" dirty="0"/>
                        <a:t>Mg</a:t>
                      </a:r>
                      <a:endParaRPr lang="en-US" baseline="30000" dirty="0">
                        <a:solidFill>
                          <a:schemeClr val="tx1">
                            <a:lumMod val="75000"/>
                            <a:lumOff val="25000"/>
                          </a:schemeClr>
                        </a:solidFill>
                      </a:endParaRPr>
                    </a:p>
                  </a:txBody>
                  <a:tcPr/>
                </a:tc>
                <a:tc>
                  <a:txBody>
                    <a:bodyPr/>
                    <a:lstStyle/>
                    <a:p>
                      <a:r>
                        <a:rPr lang="en-US" baseline="30000" dirty="0"/>
                        <a:t>25</a:t>
                      </a:r>
                      <a:r>
                        <a:rPr lang="en-US" baseline="0" dirty="0"/>
                        <a:t>Mg</a:t>
                      </a:r>
                      <a:endParaRPr lang="en-US" baseline="30000" dirty="0">
                        <a:solidFill>
                          <a:schemeClr val="tx1">
                            <a:lumMod val="75000"/>
                            <a:lumOff val="25000"/>
                          </a:schemeClr>
                        </a:solidFill>
                      </a:endParaRPr>
                    </a:p>
                  </a:txBody>
                  <a:tcPr/>
                </a:tc>
                <a:tc>
                  <a:txBody>
                    <a:bodyPr/>
                    <a:lstStyle/>
                    <a:p>
                      <a:r>
                        <a:rPr lang="en-US" baseline="30000" dirty="0"/>
                        <a:t>26</a:t>
                      </a:r>
                      <a:r>
                        <a:rPr lang="en-US" baseline="0" dirty="0"/>
                        <a:t>Mg</a:t>
                      </a:r>
                      <a:endParaRPr lang="en-US" baseline="30000" dirty="0">
                        <a:solidFill>
                          <a:schemeClr val="tx1">
                            <a:lumMod val="75000"/>
                            <a:lumOff val="25000"/>
                          </a:schemeClr>
                        </a:solidFill>
                      </a:endParaRPr>
                    </a:p>
                  </a:txBody>
                  <a:tcPr/>
                </a:tc>
                <a:extLst>
                  <a:ext uri="{0D108BD9-81ED-4DB2-BD59-A6C34878D82A}">
                    <a16:rowId xmlns:a16="http://schemas.microsoft.com/office/drawing/2014/main" val="3486098555"/>
                  </a:ext>
                </a:extLst>
              </a:tr>
              <a:tr h="370840">
                <a:tc>
                  <a:txBody>
                    <a:bodyPr/>
                    <a:lstStyle/>
                    <a:p>
                      <a:r>
                        <a:rPr lang="en-US" dirty="0"/>
                        <a:t>Number of p</a:t>
                      </a:r>
                      <a:r>
                        <a:rPr lang="en-US" baseline="30000" dirty="0"/>
                        <a:t>+</a:t>
                      </a:r>
                      <a:endParaRPr lang="en-US" dirty="0">
                        <a:solidFill>
                          <a:schemeClr val="tx1">
                            <a:lumMod val="75000"/>
                            <a:lumOff val="25000"/>
                          </a:schemeClr>
                        </a:solidFill>
                      </a:endParaRPr>
                    </a:p>
                  </a:txBody>
                  <a:tcPr>
                    <a:solidFill>
                      <a:srgbClr val="67AEB6">
                        <a:alpha val="69804"/>
                      </a:srgbClr>
                    </a:solidFill>
                  </a:tcPr>
                </a:tc>
                <a:tc>
                  <a:txBody>
                    <a:bodyPr/>
                    <a:lstStyle/>
                    <a:p>
                      <a:r>
                        <a:rPr lang="en-US" dirty="0"/>
                        <a:t>12</a:t>
                      </a:r>
                      <a:endParaRPr lang="en-US" dirty="0">
                        <a:solidFill>
                          <a:schemeClr val="tx1">
                            <a:lumMod val="75000"/>
                            <a:lumOff val="25000"/>
                          </a:schemeClr>
                        </a:solidFill>
                      </a:endParaRPr>
                    </a:p>
                  </a:txBody>
                  <a:tcPr>
                    <a:solidFill>
                      <a:srgbClr val="67AEB6">
                        <a:alpha val="69804"/>
                      </a:srgbClr>
                    </a:solidFill>
                  </a:tcPr>
                </a:tc>
                <a:tc>
                  <a:txBody>
                    <a:bodyPr/>
                    <a:lstStyle/>
                    <a:p>
                      <a:r>
                        <a:rPr lang="en-US" dirty="0"/>
                        <a:t>12</a:t>
                      </a:r>
                      <a:endParaRPr lang="en-US" dirty="0">
                        <a:solidFill>
                          <a:schemeClr val="tx1">
                            <a:lumMod val="75000"/>
                            <a:lumOff val="25000"/>
                          </a:schemeClr>
                        </a:solidFill>
                      </a:endParaRPr>
                    </a:p>
                  </a:txBody>
                  <a:tcPr>
                    <a:solidFill>
                      <a:srgbClr val="67AEB6">
                        <a:alpha val="69804"/>
                      </a:srgbClr>
                    </a:solidFill>
                  </a:tcPr>
                </a:tc>
                <a:tc>
                  <a:txBody>
                    <a:bodyPr/>
                    <a:lstStyle/>
                    <a:p>
                      <a:r>
                        <a:rPr lang="en-US" dirty="0"/>
                        <a:t>12</a:t>
                      </a:r>
                      <a:endParaRPr lang="en-US" dirty="0">
                        <a:solidFill>
                          <a:schemeClr val="tx1">
                            <a:lumMod val="75000"/>
                            <a:lumOff val="25000"/>
                          </a:schemeClr>
                        </a:solidFill>
                      </a:endParaRPr>
                    </a:p>
                  </a:txBody>
                  <a:tcPr>
                    <a:solidFill>
                      <a:srgbClr val="67AEB6">
                        <a:alpha val="69804"/>
                      </a:srgbClr>
                    </a:solidFill>
                  </a:tcPr>
                </a:tc>
                <a:extLst>
                  <a:ext uri="{0D108BD9-81ED-4DB2-BD59-A6C34878D82A}">
                    <a16:rowId xmlns:a16="http://schemas.microsoft.com/office/drawing/2014/main" val="732016926"/>
                  </a:ext>
                </a:extLst>
              </a:tr>
              <a:tr h="370840">
                <a:tc>
                  <a:txBody>
                    <a:bodyPr/>
                    <a:lstStyle/>
                    <a:p>
                      <a:r>
                        <a:rPr lang="en-US" dirty="0"/>
                        <a:t>Number of n</a:t>
                      </a:r>
                      <a:r>
                        <a:rPr lang="en-US" baseline="0" dirty="0"/>
                        <a:t>°</a:t>
                      </a:r>
                      <a:endParaRPr lang="en-US" dirty="0">
                        <a:solidFill>
                          <a:schemeClr val="tx1">
                            <a:lumMod val="75000"/>
                            <a:lumOff val="25000"/>
                          </a:schemeClr>
                        </a:solidFill>
                      </a:endParaRPr>
                    </a:p>
                  </a:txBody>
                  <a:tcPr/>
                </a:tc>
                <a:tc>
                  <a:txBody>
                    <a:bodyPr/>
                    <a:lstStyle/>
                    <a:p>
                      <a:r>
                        <a:rPr lang="en-US" dirty="0"/>
                        <a:t>12</a:t>
                      </a:r>
                      <a:endParaRPr lang="en-US" dirty="0">
                        <a:solidFill>
                          <a:schemeClr val="tx1">
                            <a:lumMod val="75000"/>
                            <a:lumOff val="25000"/>
                          </a:schemeClr>
                        </a:solidFill>
                      </a:endParaRPr>
                    </a:p>
                  </a:txBody>
                  <a:tcPr/>
                </a:tc>
                <a:tc>
                  <a:txBody>
                    <a:bodyPr/>
                    <a:lstStyle/>
                    <a:p>
                      <a:r>
                        <a:rPr lang="en-US" dirty="0"/>
                        <a:t>13</a:t>
                      </a:r>
                      <a:endParaRPr lang="en-US" dirty="0">
                        <a:solidFill>
                          <a:schemeClr val="tx1">
                            <a:lumMod val="75000"/>
                            <a:lumOff val="25000"/>
                          </a:schemeClr>
                        </a:solidFill>
                      </a:endParaRPr>
                    </a:p>
                  </a:txBody>
                  <a:tcPr/>
                </a:tc>
                <a:tc>
                  <a:txBody>
                    <a:bodyPr/>
                    <a:lstStyle/>
                    <a:p>
                      <a:r>
                        <a:rPr lang="en-US" dirty="0"/>
                        <a:t>14</a:t>
                      </a:r>
                      <a:endParaRPr lang="en-US" dirty="0">
                        <a:solidFill>
                          <a:schemeClr val="tx1">
                            <a:lumMod val="75000"/>
                            <a:lumOff val="25000"/>
                          </a:schemeClr>
                        </a:solidFill>
                      </a:endParaRPr>
                    </a:p>
                  </a:txBody>
                  <a:tcPr/>
                </a:tc>
                <a:extLst>
                  <a:ext uri="{0D108BD9-81ED-4DB2-BD59-A6C34878D82A}">
                    <a16:rowId xmlns:a16="http://schemas.microsoft.com/office/drawing/2014/main" val="1347088289"/>
                  </a:ext>
                </a:extLst>
              </a:tr>
              <a:tr h="370840">
                <a:tc>
                  <a:txBody>
                    <a:bodyPr/>
                    <a:lstStyle/>
                    <a:p>
                      <a:r>
                        <a:rPr lang="en-US" dirty="0"/>
                        <a:t>Mass/</a:t>
                      </a:r>
                      <a:r>
                        <a:rPr lang="en-US" dirty="0" err="1"/>
                        <a:t>amu</a:t>
                      </a:r>
                      <a:endParaRPr lang="en-US" dirty="0">
                        <a:solidFill>
                          <a:schemeClr val="tx1">
                            <a:lumMod val="75000"/>
                            <a:lumOff val="25000"/>
                          </a:schemeClr>
                        </a:solidFill>
                      </a:endParaRPr>
                    </a:p>
                  </a:txBody>
                  <a:tcPr>
                    <a:solidFill>
                      <a:srgbClr val="67AEB6">
                        <a:alpha val="69804"/>
                      </a:srgbClr>
                    </a:solidFill>
                  </a:tcPr>
                </a:tc>
                <a:tc>
                  <a:txBody>
                    <a:bodyPr/>
                    <a:lstStyle/>
                    <a:p>
                      <a:r>
                        <a:rPr lang="en-US" dirty="0"/>
                        <a:t>23.985</a:t>
                      </a:r>
                      <a:endParaRPr lang="en-US" dirty="0">
                        <a:solidFill>
                          <a:schemeClr val="tx1">
                            <a:lumMod val="75000"/>
                            <a:lumOff val="25000"/>
                          </a:schemeClr>
                        </a:solidFill>
                      </a:endParaRPr>
                    </a:p>
                  </a:txBody>
                  <a:tcPr>
                    <a:solidFill>
                      <a:srgbClr val="67AEB6">
                        <a:alpha val="69804"/>
                      </a:srgbClr>
                    </a:solidFill>
                  </a:tcPr>
                </a:tc>
                <a:tc>
                  <a:txBody>
                    <a:bodyPr/>
                    <a:lstStyle/>
                    <a:p>
                      <a:r>
                        <a:rPr lang="en-US" dirty="0"/>
                        <a:t>24.986</a:t>
                      </a:r>
                      <a:endParaRPr lang="en-US" dirty="0">
                        <a:solidFill>
                          <a:schemeClr val="tx1">
                            <a:lumMod val="75000"/>
                            <a:lumOff val="25000"/>
                          </a:schemeClr>
                        </a:solidFill>
                      </a:endParaRPr>
                    </a:p>
                  </a:txBody>
                  <a:tcPr>
                    <a:solidFill>
                      <a:srgbClr val="67AEB6">
                        <a:alpha val="69804"/>
                      </a:srgbClr>
                    </a:solidFill>
                  </a:tcPr>
                </a:tc>
                <a:tc>
                  <a:txBody>
                    <a:bodyPr/>
                    <a:lstStyle/>
                    <a:p>
                      <a:r>
                        <a:rPr lang="en-US" dirty="0"/>
                        <a:t>25.982</a:t>
                      </a:r>
                      <a:endParaRPr lang="en-US" dirty="0">
                        <a:solidFill>
                          <a:schemeClr val="tx1">
                            <a:lumMod val="75000"/>
                            <a:lumOff val="25000"/>
                          </a:schemeClr>
                        </a:solidFill>
                      </a:endParaRPr>
                    </a:p>
                  </a:txBody>
                  <a:tcPr>
                    <a:solidFill>
                      <a:srgbClr val="67AEB6">
                        <a:alpha val="69804"/>
                      </a:srgbClr>
                    </a:solidFill>
                  </a:tcPr>
                </a:tc>
                <a:extLst>
                  <a:ext uri="{0D108BD9-81ED-4DB2-BD59-A6C34878D82A}">
                    <a16:rowId xmlns:a16="http://schemas.microsoft.com/office/drawing/2014/main" val="1960148006"/>
                  </a:ext>
                </a:extLst>
              </a:tr>
            </a:tbl>
          </a:graphicData>
        </a:graphic>
      </p:graphicFrame>
      <p:sp>
        <p:nvSpPr>
          <p:cNvPr id="10" name="Rectangle 2">
            <a:extLst>
              <a:ext uri="{FF2B5EF4-FFF2-40B4-BE49-F238E27FC236}">
                <a16:creationId xmlns:a16="http://schemas.microsoft.com/office/drawing/2014/main" id="{CD0352F0-BA31-4C10-94FB-EE36CA6C2823}"/>
              </a:ext>
            </a:extLst>
          </p:cNvPr>
          <p:cNvSpPr txBox="1">
            <a:spLocks noChangeArrowheads="1"/>
          </p:cNvSpPr>
          <p:nvPr/>
        </p:nvSpPr>
        <p:spPr>
          <a:xfrm>
            <a:off x="-11028" y="1035306"/>
            <a:ext cx="8531225" cy="536575"/>
          </a:xfrm>
          <a:prstGeom prst="rect">
            <a:avLst/>
          </a:prstGeom>
          <a:noFill/>
        </p:spPr>
        <p:txBody>
          <a:bodyPr lIns="90487" tIns="44450" rIns="90487" bIns="4445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altLang="en-US" sz="1800" dirty="0">
                <a:solidFill>
                  <a:schemeClr val="tx1">
                    <a:lumMod val="75000"/>
                    <a:lumOff val="25000"/>
                  </a:schemeClr>
                </a:solidFill>
                <a:latin typeface="Gill Sans MT" panose="020B0502020104020203" pitchFamily="34" charset="0"/>
              </a:rPr>
              <a:t>Most elements occur as a mixture of isotopes.</a:t>
            </a:r>
          </a:p>
        </p:txBody>
      </p:sp>
      <p:sp>
        <p:nvSpPr>
          <p:cNvPr id="11" name="Rectangle 3">
            <a:extLst>
              <a:ext uri="{FF2B5EF4-FFF2-40B4-BE49-F238E27FC236}">
                <a16:creationId xmlns:a16="http://schemas.microsoft.com/office/drawing/2014/main" id="{0E1A3617-B1C6-4E48-B7F6-EFE69043B618}"/>
              </a:ext>
            </a:extLst>
          </p:cNvPr>
          <p:cNvSpPr>
            <a:spLocks noChangeArrowheads="1"/>
          </p:cNvSpPr>
          <p:nvPr/>
        </p:nvSpPr>
        <p:spPr bwMode="auto">
          <a:xfrm>
            <a:off x="0" y="1517021"/>
            <a:ext cx="56451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dirty="0">
                <a:solidFill>
                  <a:schemeClr val="tx1">
                    <a:lumMod val="75000"/>
                    <a:lumOff val="25000"/>
                  </a:schemeClr>
                </a:solidFill>
                <a:latin typeface="Gill Sans MT" panose="020B0502020104020203" pitchFamily="34" charset="0"/>
              </a:rPr>
              <a:t>Magnesium is a mixture of:</a:t>
            </a:r>
          </a:p>
        </p:txBody>
      </p:sp>
      <p:sp>
        <p:nvSpPr>
          <p:cNvPr id="15" name="Rectangle 2">
            <a:extLst>
              <a:ext uri="{FF2B5EF4-FFF2-40B4-BE49-F238E27FC236}">
                <a16:creationId xmlns:a16="http://schemas.microsoft.com/office/drawing/2014/main" id="{FD0C5487-4077-40D1-AC09-A43D59B9DFD6}"/>
              </a:ext>
            </a:extLst>
          </p:cNvPr>
          <p:cNvSpPr txBox="1">
            <a:spLocks noChangeArrowheads="1"/>
          </p:cNvSpPr>
          <p:nvPr/>
        </p:nvSpPr>
        <p:spPr>
          <a:xfrm>
            <a:off x="1716" y="3900714"/>
            <a:ext cx="9142284" cy="640080"/>
          </a:xfrm>
          <a:prstGeom prst="rect">
            <a:avLst/>
          </a:prstGeom>
          <a:noFill/>
        </p:spPr>
        <p:txBody>
          <a:bodyPr lIns="90487" tIns="44450" rIns="90487" bIns="4445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altLang="en-US" sz="1800" dirty="0">
                <a:solidFill>
                  <a:schemeClr val="tx1">
                    <a:lumMod val="75000"/>
                    <a:lumOff val="25000"/>
                  </a:schemeClr>
                </a:solidFill>
                <a:latin typeface="Gill Sans MT" panose="020B0502020104020203" pitchFamily="34" charset="0"/>
              </a:rPr>
              <a:t>Atomic mass is the mass of an atom in atomic mass units (</a:t>
            </a:r>
            <a:r>
              <a:rPr lang="en-US" altLang="en-US" sz="1800" dirty="0" err="1">
                <a:solidFill>
                  <a:schemeClr val="tx1">
                    <a:lumMod val="75000"/>
                    <a:lumOff val="25000"/>
                  </a:schemeClr>
                </a:solidFill>
                <a:latin typeface="Gill Sans MT" panose="020B0502020104020203" pitchFamily="34" charset="0"/>
              </a:rPr>
              <a:t>amu</a:t>
            </a:r>
            <a:r>
              <a:rPr lang="en-US" altLang="en-US" sz="1800" dirty="0">
                <a:solidFill>
                  <a:schemeClr val="tx1">
                    <a:lumMod val="75000"/>
                    <a:lumOff val="25000"/>
                  </a:schemeClr>
                </a:solidFill>
                <a:latin typeface="Gill Sans MT" panose="020B0502020104020203" pitchFamily="34" charset="0"/>
              </a:rPr>
              <a:t>). The average atomic mass on the periodic table represents the average mass of the naturally occurring mixture of isotopes. </a:t>
            </a:r>
          </a:p>
        </p:txBody>
      </p:sp>
      <p:graphicFrame>
        <p:nvGraphicFramePr>
          <p:cNvPr id="16" name="Table 15">
            <a:extLst>
              <a:ext uri="{FF2B5EF4-FFF2-40B4-BE49-F238E27FC236}">
                <a16:creationId xmlns:a16="http://schemas.microsoft.com/office/drawing/2014/main" id="{0B49726E-4B7A-42BA-9169-F6C3B7536F4B}"/>
              </a:ext>
            </a:extLst>
          </p:cNvPr>
          <p:cNvGraphicFramePr>
            <a:graphicFrameLocks noGrp="1"/>
          </p:cNvGraphicFramePr>
          <p:nvPr>
            <p:extLst>
              <p:ext uri="{D42A27DB-BD31-4B8C-83A1-F6EECF244321}">
                <p14:modId xmlns:p14="http://schemas.microsoft.com/office/powerpoint/2010/main" val="2253963993"/>
              </p:ext>
            </p:extLst>
          </p:nvPr>
        </p:nvGraphicFramePr>
        <p:xfrm>
          <a:off x="1235548" y="4823702"/>
          <a:ext cx="6077896" cy="1112520"/>
        </p:xfrm>
        <a:graphic>
          <a:graphicData uri="http://schemas.openxmlformats.org/drawingml/2006/table">
            <a:tbl>
              <a:tblPr firstRow="1" bandRow="1">
                <a:tableStyleId>{9D7B26C5-4107-4FEC-AEDC-1716B250A1EF}</a:tableStyleId>
              </a:tblPr>
              <a:tblGrid>
                <a:gridCol w="1028700">
                  <a:extLst>
                    <a:ext uri="{9D8B030D-6E8A-4147-A177-3AD203B41FA5}">
                      <a16:colId xmlns:a16="http://schemas.microsoft.com/office/drawing/2014/main" val="3885887385"/>
                    </a:ext>
                  </a:extLst>
                </a:gridCol>
                <a:gridCol w="2362200">
                  <a:extLst>
                    <a:ext uri="{9D8B030D-6E8A-4147-A177-3AD203B41FA5}">
                      <a16:colId xmlns:a16="http://schemas.microsoft.com/office/drawing/2014/main" val="2887148632"/>
                    </a:ext>
                  </a:extLst>
                </a:gridCol>
                <a:gridCol w="2686996">
                  <a:extLst>
                    <a:ext uri="{9D8B030D-6E8A-4147-A177-3AD203B41FA5}">
                      <a16:colId xmlns:a16="http://schemas.microsoft.com/office/drawing/2014/main" val="3451131492"/>
                    </a:ext>
                  </a:extLst>
                </a:gridCol>
              </a:tblGrid>
              <a:tr h="370840">
                <a:tc>
                  <a:txBody>
                    <a:bodyPr/>
                    <a:lstStyle/>
                    <a:p>
                      <a:pPr algn="ctr"/>
                      <a:r>
                        <a:rPr lang="en-US" dirty="0"/>
                        <a:t>Isotope</a:t>
                      </a:r>
                    </a:p>
                  </a:txBody>
                  <a:tcPr anchor="ctr"/>
                </a:tc>
                <a:tc>
                  <a:txBody>
                    <a:bodyPr/>
                    <a:lstStyle/>
                    <a:p>
                      <a:pPr algn="ctr"/>
                      <a:r>
                        <a:rPr lang="en-US" dirty="0"/>
                        <a:t>Isotopic Mass (</a:t>
                      </a:r>
                      <a:r>
                        <a:rPr lang="en-US" dirty="0" err="1"/>
                        <a:t>amu</a:t>
                      </a:r>
                      <a:r>
                        <a:rPr lang="en-US" dirty="0"/>
                        <a:t>)</a:t>
                      </a:r>
                    </a:p>
                  </a:txBody>
                  <a:tcPr anchor="ctr"/>
                </a:tc>
                <a:tc>
                  <a:txBody>
                    <a:bodyPr/>
                    <a:lstStyle/>
                    <a:p>
                      <a:pPr algn="ctr"/>
                      <a:r>
                        <a:rPr lang="en-US" dirty="0"/>
                        <a:t>Natural abundance (%)</a:t>
                      </a:r>
                    </a:p>
                  </a:txBody>
                  <a:tcPr anchor="ctr"/>
                </a:tc>
                <a:extLst>
                  <a:ext uri="{0D108BD9-81ED-4DB2-BD59-A6C34878D82A}">
                    <a16:rowId xmlns:a16="http://schemas.microsoft.com/office/drawing/2014/main" val="774429504"/>
                  </a:ext>
                </a:extLst>
              </a:tr>
              <a:tr h="370840">
                <a:tc>
                  <a:txBody>
                    <a:bodyPr/>
                    <a:lstStyle/>
                    <a:p>
                      <a:pPr algn="ctr"/>
                      <a:r>
                        <a:rPr lang="en-US" baseline="30000" dirty="0"/>
                        <a:t>12</a:t>
                      </a:r>
                      <a:r>
                        <a:rPr lang="en-US" baseline="0" dirty="0"/>
                        <a:t>C</a:t>
                      </a:r>
                      <a:endParaRPr lang="en-US" baseline="30000" dirty="0"/>
                    </a:p>
                  </a:txBody>
                  <a:tcPr anchor="ctr">
                    <a:solidFill>
                      <a:srgbClr val="67AEB6">
                        <a:alpha val="69804"/>
                      </a:srgbClr>
                    </a:solidFill>
                  </a:tcPr>
                </a:tc>
                <a:tc>
                  <a:txBody>
                    <a:bodyPr/>
                    <a:lstStyle/>
                    <a:p>
                      <a:pPr algn="ctr"/>
                      <a:r>
                        <a:rPr lang="en-US" dirty="0"/>
                        <a:t>12.00000</a:t>
                      </a:r>
                    </a:p>
                  </a:txBody>
                  <a:tcPr anchor="ctr">
                    <a:solidFill>
                      <a:srgbClr val="67AEB6">
                        <a:alpha val="69804"/>
                      </a:srgbClr>
                    </a:solidFill>
                  </a:tcPr>
                </a:tc>
                <a:tc>
                  <a:txBody>
                    <a:bodyPr/>
                    <a:lstStyle/>
                    <a:p>
                      <a:pPr algn="ctr"/>
                      <a:r>
                        <a:rPr lang="en-US" dirty="0"/>
                        <a:t>98.93</a:t>
                      </a:r>
                    </a:p>
                  </a:txBody>
                  <a:tcPr anchor="ctr">
                    <a:solidFill>
                      <a:srgbClr val="67AEB6">
                        <a:alpha val="69804"/>
                      </a:srgbClr>
                    </a:solidFill>
                  </a:tcPr>
                </a:tc>
                <a:extLst>
                  <a:ext uri="{0D108BD9-81ED-4DB2-BD59-A6C34878D82A}">
                    <a16:rowId xmlns:a16="http://schemas.microsoft.com/office/drawing/2014/main" val="2184411732"/>
                  </a:ext>
                </a:extLst>
              </a:tr>
              <a:tr h="370840">
                <a:tc>
                  <a:txBody>
                    <a:bodyPr/>
                    <a:lstStyle/>
                    <a:p>
                      <a:pPr algn="ctr"/>
                      <a:r>
                        <a:rPr lang="en-US" baseline="30000" dirty="0"/>
                        <a:t>13</a:t>
                      </a:r>
                      <a:r>
                        <a:rPr lang="en-US" baseline="0" dirty="0"/>
                        <a:t>C</a:t>
                      </a:r>
                      <a:endParaRPr lang="en-US" baseline="30000" dirty="0"/>
                    </a:p>
                  </a:txBody>
                  <a:tcPr anchor="ctr"/>
                </a:tc>
                <a:tc>
                  <a:txBody>
                    <a:bodyPr/>
                    <a:lstStyle/>
                    <a:p>
                      <a:pPr algn="ctr"/>
                      <a:r>
                        <a:rPr lang="en-US" dirty="0"/>
                        <a:t>13.003355</a:t>
                      </a:r>
                    </a:p>
                  </a:txBody>
                  <a:tcPr anchor="ctr"/>
                </a:tc>
                <a:tc>
                  <a:txBody>
                    <a:bodyPr/>
                    <a:lstStyle/>
                    <a:p>
                      <a:pPr algn="ctr"/>
                      <a:r>
                        <a:rPr lang="en-US" dirty="0"/>
                        <a:t>1.07</a:t>
                      </a:r>
                    </a:p>
                  </a:txBody>
                  <a:tcPr anchor="ctr"/>
                </a:tc>
                <a:extLst>
                  <a:ext uri="{0D108BD9-81ED-4DB2-BD59-A6C34878D82A}">
                    <a16:rowId xmlns:a16="http://schemas.microsoft.com/office/drawing/2014/main" val="1629798657"/>
                  </a:ext>
                </a:extLst>
              </a:tr>
            </a:tbl>
          </a:graphicData>
        </a:graphic>
      </p:graphicFrame>
    </p:spTree>
    <p:extLst>
      <p:ext uri="{BB962C8B-B14F-4D97-AF65-F5344CB8AC3E}">
        <p14:creationId xmlns:p14="http://schemas.microsoft.com/office/powerpoint/2010/main" val="293932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15</a:t>
            </a:fld>
            <a:endParaRPr lang="en-US" dirty="0">
              <a:solidFill>
                <a:schemeClr val="bg1"/>
              </a:solidFill>
            </a:endParaRPr>
          </a:p>
        </p:txBody>
      </p:sp>
      <p:sp>
        <p:nvSpPr>
          <p:cNvPr id="10" name="Rectangle 3">
            <a:extLst>
              <a:ext uri="{FF2B5EF4-FFF2-40B4-BE49-F238E27FC236}">
                <a16:creationId xmlns:a16="http://schemas.microsoft.com/office/drawing/2014/main" id="{B81C6336-0C20-4985-AC67-49A8AD616FB4}"/>
              </a:ext>
            </a:extLst>
          </p:cNvPr>
          <p:cNvSpPr txBox="1">
            <a:spLocks noChangeArrowheads="1"/>
          </p:cNvSpPr>
          <p:nvPr/>
        </p:nvSpPr>
        <p:spPr>
          <a:xfrm>
            <a:off x="8389" y="882988"/>
            <a:ext cx="9143999" cy="11664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en-US" altLang="en-US" sz="1600" dirty="0">
                <a:solidFill>
                  <a:schemeClr val="tx1">
                    <a:lumMod val="75000"/>
                    <a:lumOff val="25000"/>
                  </a:schemeClr>
                </a:solidFill>
                <a:latin typeface="Gill Sans MT" panose="020B0502020104020203" pitchFamily="34" charset="0"/>
              </a:rPr>
              <a:t>Measuring Atomic Mass:  The most direct and most accurate method for determining atomic and molecular masses is mass spectrometry, using a  mass spectrometer. </a:t>
            </a:r>
          </a:p>
          <a:p>
            <a:pPr>
              <a:buFont typeface="Arial" charset="0"/>
              <a:buNone/>
            </a:pPr>
            <a:endParaRPr lang="en-US" altLang="en-US" sz="1600" dirty="0">
              <a:solidFill>
                <a:schemeClr val="tx1">
                  <a:lumMod val="75000"/>
                  <a:lumOff val="25000"/>
                </a:schemeClr>
              </a:solidFill>
              <a:latin typeface="Gill Sans MT" panose="020B0502020104020203" pitchFamily="34" charset="0"/>
            </a:endParaRPr>
          </a:p>
          <a:p>
            <a:pPr>
              <a:buFont typeface="Arial" charset="0"/>
              <a:buNone/>
            </a:pPr>
            <a:endParaRPr lang="en-US" altLang="en-US" sz="1600" b="1" dirty="0">
              <a:solidFill>
                <a:schemeClr val="tx1">
                  <a:lumMod val="75000"/>
                  <a:lumOff val="25000"/>
                </a:schemeClr>
              </a:solidFill>
              <a:latin typeface="Gill Sans MT" panose="020B0502020104020203" pitchFamily="34" charset="0"/>
            </a:endParaRPr>
          </a:p>
        </p:txBody>
      </p:sp>
      <p:sp>
        <p:nvSpPr>
          <p:cNvPr id="11" name="Rectangle 2">
            <a:extLst>
              <a:ext uri="{FF2B5EF4-FFF2-40B4-BE49-F238E27FC236}">
                <a16:creationId xmlns:a16="http://schemas.microsoft.com/office/drawing/2014/main" id="{C1064D1A-4808-494A-8EB1-FB6C9044ABE7}"/>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Average Atomic Mass</a:t>
            </a:r>
          </a:p>
        </p:txBody>
      </p:sp>
      <p:sp>
        <p:nvSpPr>
          <p:cNvPr id="13" name="TextBox 4">
            <a:extLst>
              <a:ext uri="{FF2B5EF4-FFF2-40B4-BE49-F238E27FC236}">
                <a16:creationId xmlns:a16="http://schemas.microsoft.com/office/drawing/2014/main" id="{4E09D5BC-3F33-4687-A4FF-D6F7B478721D}"/>
              </a:ext>
            </a:extLst>
          </p:cNvPr>
          <p:cNvSpPr txBox="1">
            <a:spLocks noChangeArrowheads="1"/>
          </p:cNvSpPr>
          <p:nvPr/>
        </p:nvSpPr>
        <p:spPr bwMode="auto">
          <a:xfrm>
            <a:off x="16778" y="4100844"/>
            <a:ext cx="9135610" cy="636841"/>
          </a:xfrm>
          <a:prstGeom prst="rect">
            <a:avLst/>
          </a:prstGeom>
          <a:noFill/>
          <a:ln w="9525">
            <a:noFill/>
            <a:miter lim="800000"/>
            <a:headEnd/>
            <a:tailEnd/>
          </a:ln>
        </p:spPr>
        <p:txBody>
          <a:bodyPr wrap="square">
            <a:spAutoFit/>
          </a:bodyPr>
          <a:lstStyle/>
          <a:p>
            <a:pPr>
              <a:lnSpc>
                <a:spcPct val="115000"/>
              </a:lnSpc>
              <a:spcAft>
                <a:spcPts val="1000"/>
              </a:spcAft>
            </a:pPr>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Chlorine has two stable isotopes, </a:t>
            </a:r>
            <a:r>
              <a:rPr lang="en-US" altLang="en-US" sz="1600" baseline="30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35</a:t>
            </a:r>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Cl (75.78 percent) and </a:t>
            </a:r>
            <a:r>
              <a:rPr lang="en-US" altLang="en-US" sz="1600" baseline="30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37</a:t>
            </a:r>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Cl (24.22 percent) which have masses of 34.9689 and 36.9659 </a:t>
            </a:r>
            <a:r>
              <a:rPr lang="en-US" altLang="en-US" sz="1600" dirty="0" err="1">
                <a:solidFill>
                  <a:schemeClr val="tx1">
                    <a:lumMod val="75000"/>
                    <a:lumOff val="25000"/>
                  </a:schemeClr>
                </a:solidFill>
                <a:latin typeface="Gill Sans MT" panose="020B0502020104020203" pitchFamily="34" charset="0"/>
                <a:ea typeface="MS PGothic" pitchFamily="34" charset="-128"/>
                <a:cs typeface="Times New Roman" pitchFamily="18" charset="0"/>
              </a:rPr>
              <a:t>amu</a:t>
            </a:r>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 respectively. Calculate the average atomic mass of chlorine.</a:t>
            </a:r>
          </a:p>
        </p:txBody>
      </p:sp>
      <p:sp>
        <p:nvSpPr>
          <p:cNvPr id="14" name="TextBox 4">
            <a:extLst>
              <a:ext uri="{FF2B5EF4-FFF2-40B4-BE49-F238E27FC236}">
                <a16:creationId xmlns:a16="http://schemas.microsoft.com/office/drawing/2014/main" id="{BD891C56-5C1E-4927-9895-0A50CD832FDA}"/>
              </a:ext>
            </a:extLst>
          </p:cNvPr>
          <p:cNvSpPr txBox="1">
            <a:spLocks noChangeArrowheads="1"/>
          </p:cNvSpPr>
          <p:nvPr/>
        </p:nvSpPr>
        <p:spPr bwMode="auto">
          <a:xfrm>
            <a:off x="-8170" y="5097382"/>
            <a:ext cx="9135610" cy="584775"/>
          </a:xfrm>
          <a:prstGeom prst="rect">
            <a:avLst/>
          </a:prstGeom>
          <a:noFill/>
          <a:ln w="9525">
            <a:noFill/>
            <a:miter lim="800000"/>
            <a:headEnd/>
            <a:tailEnd/>
          </a:ln>
        </p:spPr>
        <p:txBody>
          <a:bodyPr wrap="square">
            <a:spAutoFit/>
          </a:bodyPr>
          <a:lstStyle/>
          <a:p>
            <a:r>
              <a:rPr lang="en-US" altLang="en-US" sz="1600" b="1" dirty="0">
                <a:solidFill>
                  <a:srgbClr val="E57689"/>
                </a:solidFill>
                <a:latin typeface="Gill Sans MT" panose="020B0502020104020203" pitchFamily="34" charset="0"/>
                <a:ea typeface="MS PGothic" pitchFamily="34" charset="-128"/>
              </a:rPr>
              <a:t>Strategy</a:t>
            </a:r>
            <a:r>
              <a:rPr lang="en-US" altLang="en-US" sz="1600" dirty="0">
                <a:solidFill>
                  <a:srgbClr val="E57689"/>
                </a:solidFill>
                <a:latin typeface="Gill Sans MT" panose="020B0502020104020203" pitchFamily="34" charset="0"/>
                <a:ea typeface="MS PGothic" pitchFamily="34" charset="-128"/>
              </a:rPr>
              <a:t>:</a:t>
            </a:r>
            <a:r>
              <a:rPr lang="en-US" altLang="en-US" sz="1600" dirty="0">
                <a:solidFill>
                  <a:schemeClr val="tx1">
                    <a:lumMod val="75000"/>
                    <a:lumOff val="25000"/>
                  </a:schemeClr>
                </a:solidFill>
                <a:latin typeface="Gill Sans MT" panose="020B0502020104020203" pitchFamily="34" charset="0"/>
                <a:ea typeface="MS PGothic" pitchFamily="34" charset="-128"/>
              </a:rPr>
              <a:t> </a:t>
            </a:r>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Multiplying the mass of each isotope by its fractional abundance (percent value divided by 100) will give its contribution to the average atomic mass.</a:t>
            </a:r>
          </a:p>
        </p:txBody>
      </p:sp>
      <p:sp>
        <p:nvSpPr>
          <p:cNvPr id="16" name="Rectangle 15">
            <a:extLst>
              <a:ext uri="{FF2B5EF4-FFF2-40B4-BE49-F238E27FC236}">
                <a16:creationId xmlns:a16="http://schemas.microsoft.com/office/drawing/2014/main" id="{E52D46C4-B0E8-4478-B51B-E68DE1796025}"/>
              </a:ext>
            </a:extLst>
          </p:cNvPr>
          <p:cNvSpPr/>
          <p:nvPr/>
        </p:nvSpPr>
        <p:spPr>
          <a:xfrm>
            <a:off x="4258884" y="6484662"/>
            <a:ext cx="1223027" cy="338554"/>
          </a:xfrm>
          <a:prstGeom prst="rect">
            <a:avLst/>
          </a:prstGeom>
          <a:ln>
            <a:solidFill>
              <a:srgbClr val="E57689"/>
            </a:solidFill>
          </a:ln>
        </p:spPr>
        <p:txBody>
          <a:bodyPr wrap="none">
            <a:spAutoFit/>
          </a:bodyPr>
          <a:lstStyle/>
          <a:p>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 35.45 </a:t>
            </a:r>
            <a:r>
              <a:rPr lang="en-US" altLang="en-US" sz="1600" dirty="0" err="1">
                <a:solidFill>
                  <a:schemeClr val="tx1">
                    <a:lumMod val="75000"/>
                    <a:lumOff val="25000"/>
                  </a:schemeClr>
                </a:solidFill>
                <a:latin typeface="Gill Sans MT" panose="020B0502020104020203" pitchFamily="34" charset="0"/>
                <a:ea typeface="MS PGothic" pitchFamily="34" charset="-128"/>
                <a:cs typeface="Times New Roman" pitchFamily="18" charset="0"/>
              </a:rPr>
              <a:t>amu</a:t>
            </a:r>
            <a:endParaRPr lang="en-US" sz="1600" dirty="0">
              <a:solidFill>
                <a:schemeClr val="tx1">
                  <a:lumMod val="75000"/>
                  <a:lumOff val="25000"/>
                </a:schemeClr>
              </a:solidFill>
              <a:latin typeface="Gill Sans MT" panose="020B0502020104020203" pitchFamily="34" charset="0"/>
            </a:endParaRPr>
          </a:p>
        </p:txBody>
      </p:sp>
      <p:cxnSp>
        <p:nvCxnSpPr>
          <p:cNvPr id="18" name="Straight Connector 17">
            <a:extLst>
              <a:ext uri="{FF2B5EF4-FFF2-40B4-BE49-F238E27FC236}">
                <a16:creationId xmlns:a16="http://schemas.microsoft.com/office/drawing/2014/main" id="{23D56854-ABDD-4C30-BCD3-FA9B38586395}"/>
              </a:ext>
            </a:extLst>
          </p:cNvPr>
          <p:cNvCxnSpPr/>
          <p:nvPr/>
        </p:nvCxnSpPr>
        <p:spPr>
          <a:xfrm>
            <a:off x="-8170" y="4123704"/>
            <a:ext cx="913561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31E3A67-24F6-4623-A976-7D3A6C5832C1}"/>
              </a:ext>
            </a:extLst>
          </p:cNvPr>
          <p:cNvSpPr/>
          <p:nvPr/>
        </p:nvSpPr>
        <p:spPr>
          <a:xfrm>
            <a:off x="1936836" y="6163526"/>
            <a:ext cx="2248949" cy="338554"/>
          </a:xfrm>
          <a:prstGeom prst="rect">
            <a:avLst/>
          </a:prstGeom>
        </p:spPr>
        <p:txBody>
          <a:bodyPr wrap="none">
            <a:spAutoFit/>
          </a:bodyPr>
          <a:lstStyle/>
          <a:p>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 (0.2422)(36.9659 </a:t>
            </a:r>
            <a:r>
              <a:rPr lang="en-US" altLang="en-US" sz="1600" dirty="0" err="1">
                <a:solidFill>
                  <a:schemeClr val="tx1">
                    <a:lumMod val="75000"/>
                    <a:lumOff val="25000"/>
                  </a:schemeClr>
                </a:solidFill>
                <a:latin typeface="Gill Sans MT" panose="020B0502020104020203" pitchFamily="34" charset="0"/>
                <a:ea typeface="MS PGothic" pitchFamily="34" charset="-128"/>
                <a:cs typeface="Times New Roman" pitchFamily="18" charset="0"/>
              </a:rPr>
              <a:t>amu</a:t>
            </a:r>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endParaRPr lang="en-US" sz="1600" dirty="0"/>
          </a:p>
        </p:txBody>
      </p:sp>
      <p:sp>
        <p:nvSpPr>
          <p:cNvPr id="19" name="Rectangle 18">
            <a:extLst>
              <a:ext uri="{FF2B5EF4-FFF2-40B4-BE49-F238E27FC236}">
                <a16:creationId xmlns:a16="http://schemas.microsoft.com/office/drawing/2014/main" id="{F1F37073-08D2-4229-8143-BAF3C35EF169}"/>
              </a:ext>
            </a:extLst>
          </p:cNvPr>
          <p:cNvSpPr/>
          <p:nvPr/>
        </p:nvSpPr>
        <p:spPr>
          <a:xfrm>
            <a:off x="4038927" y="6163526"/>
            <a:ext cx="1838580" cy="338554"/>
          </a:xfrm>
          <a:prstGeom prst="rect">
            <a:avLst/>
          </a:prstGeom>
        </p:spPr>
        <p:txBody>
          <a:bodyPr wrap="none">
            <a:spAutoFit/>
          </a:bodyPr>
          <a:lstStyle/>
          <a:p>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 35.4</a:t>
            </a:r>
            <a:r>
              <a:rPr lang="en-US" altLang="en-US" sz="1600" u="sng" dirty="0">
                <a:solidFill>
                  <a:schemeClr val="tx1">
                    <a:lumMod val="75000"/>
                    <a:lumOff val="25000"/>
                  </a:schemeClr>
                </a:solidFill>
                <a:latin typeface="Gill Sans MT" panose="020B0502020104020203" pitchFamily="34" charset="0"/>
                <a:ea typeface="MS PGothic" pitchFamily="34" charset="-128"/>
                <a:cs typeface="Times New Roman" pitchFamily="18" charset="0"/>
              </a:rPr>
              <a:t>4</a:t>
            </a:r>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518022 </a:t>
            </a:r>
            <a:r>
              <a:rPr lang="en-US" altLang="en-US" sz="1600" dirty="0" err="1">
                <a:solidFill>
                  <a:schemeClr val="tx1">
                    <a:lumMod val="75000"/>
                    <a:lumOff val="25000"/>
                  </a:schemeClr>
                </a:solidFill>
                <a:latin typeface="Gill Sans MT" panose="020B0502020104020203" pitchFamily="34" charset="0"/>
                <a:ea typeface="MS PGothic" pitchFamily="34" charset="-128"/>
                <a:cs typeface="Times New Roman" pitchFamily="18" charset="0"/>
              </a:rPr>
              <a:t>amu</a:t>
            </a:r>
            <a:endParaRPr lang="en-US" sz="1600" dirty="0"/>
          </a:p>
        </p:txBody>
      </p:sp>
      <p:sp>
        <p:nvSpPr>
          <p:cNvPr id="20" name="Rectangle 19">
            <a:extLst>
              <a:ext uri="{FF2B5EF4-FFF2-40B4-BE49-F238E27FC236}">
                <a16:creationId xmlns:a16="http://schemas.microsoft.com/office/drawing/2014/main" id="{C5CEFA2A-549B-48D1-B663-094F882F2B1F}"/>
              </a:ext>
            </a:extLst>
          </p:cNvPr>
          <p:cNvSpPr/>
          <p:nvPr/>
        </p:nvSpPr>
        <p:spPr>
          <a:xfrm>
            <a:off x="0" y="6145255"/>
            <a:ext cx="2128724" cy="338554"/>
          </a:xfrm>
          <a:prstGeom prst="rect">
            <a:avLst/>
          </a:prstGeom>
        </p:spPr>
        <p:txBody>
          <a:bodyPr wrap="none">
            <a:spAutoFit/>
          </a:bodyPr>
          <a:lstStyle/>
          <a:p>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(0.7578)(34.9689 </a:t>
            </a:r>
            <a:r>
              <a:rPr lang="en-US" altLang="en-US" sz="1600" dirty="0" err="1">
                <a:solidFill>
                  <a:schemeClr val="tx1">
                    <a:lumMod val="75000"/>
                    <a:lumOff val="25000"/>
                  </a:schemeClr>
                </a:solidFill>
                <a:latin typeface="Gill Sans MT" panose="020B0502020104020203" pitchFamily="34" charset="0"/>
                <a:ea typeface="MS PGothic" pitchFamily="34" charset="-128"/>
                <a:cs typeface="Times New Roman" pitchFamily="18" charset="0"/>
              </a:rPr>
              <a:t>amu</a:t>
            </a:r>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 </a:t>
            </a:r>
            <a:endParaRPr lang="en-US" sz="1600" dirty="0"/>
          </a:p>
        </p:txBody>
      </p:sp>
      <p:sp>
        <p:nvSpPr>
          <p:cNvPr id="21" name="Rectangle 20">
            <a:extLst>
              <a:ext uri="{FF2B5EF4-FFF2-40B4-BE49-F238E27FC236}">
                <a16:creationId xmlns:a16="http://schemas.microsoft.com/office/drawing/2014/main" id="{4A056FCF-9BC5-40EC-9C3E-F1D9A5982861}"/>
              </a:ext>
            </a:extLst>
          </p:cNvPr>
          <p:cNvSpPr/>
          <p:nvPr/>
        </p:nvSpPr>
        <p:spPr>
          <a:xfrm>
            <a:off x="-8170" y="5857911"/>
            <a:ext cx="1087157" cy="369332"/>
          </a:xfrm>
          <a:prstGeom prst="rect">
            <a:avLst/>
          </a:prstGeom>
        </p:spPr>
        <p:txBody>
          <a:bodyPr wrap="none">
            <a:spAutoFit/>
          </a:bodyPr>
          <a:lstStyle/>
          <a:p>
            <a:r>
              <a:rPr lang="en-US" altLang="en-US" b="1" dirty="0">
                <a:solidFill>
                  <a:srgbClr val="E57689"/>
                </a:solidFill>
                <a:latin typeface="Gill Sans MT" panose="020B0502020104020203" pitchFamily="34" charset="0"/>
                <a:ea typeface="MS PGothic" pitchFamily="34" charset="-128"/>
              </a:rPr>
              <a:t>Solution</a:t>
            </a:r>
            <a:endParaRPr lang="en-US" dirty="0"/>
          </a:p>
        </p:txBody>
      </p:sp>
      <p:pic>
        <p:nvPicPr>
          <p:cNvPr id="1026" name="Picture 2" descr="Isotopes and mass spectrometry (article) | Khan Academy">
            <a:extLst>
              <a:ext uri="{FF2B5EF4-FFF2-40B4-BE49-F238E27FC236}">
                <a16:creationId xmlns:a16="http://schemas.microsoft.com/office/drawing/2014/main" id="{211FAC57-88E1-41D5-BFC7-B2B1C0DFBBC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009" y="1402543"/>
            <a:ext cx="3030948" cy="226794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screenshot of a cell phone&#10;&#10;Description automatically generated">
            <a:extLst>
              <a:ext uri="{FF2B5EF4-FFF2-40B4-BE49-F238E27FC236}">
                <a16:creationId xmlns:a16="http://schemas.microsoft.com/office/drawing/2014/main" id="{23E0911E-707C-4B01-8DBF-354BEF3867D3}"/>
              </a:ext>
            </a:extLst>
          </p:cNvPr>
          <p:cNvPicPr>
            <a:picLocks noChangeAspect="1"/>
          </p:cNvPicPr>
          <p:nvPr/>
        </p:nvPicPr>
        <p:blipFill rotWithShape="1">
          <a:blip r:embed="rId3">
            <a:extLst>
              <a:ext uri="{28A0092B-C50C-407E-A947-70E740481C1C}">
                <a14:useLocalDpi xmlns:a14="http://schemas.microsoft.com/office/drawing/2010/main" val="0"/>
              </a:ext>
            </a:extLst>
          </a:blip>
          <a:srcRect l="25391" t="3473" r="29394" b="3491"/>
          <a:stretch/>
        </p:blipFill>
        <p:spPr>
          <a:xfrm>
            <a:off x="3745310" y="1454385"/>
            <a:ext cx="2205038" cy="2552146"/>
          </a:xfrm>
          <a:prstGeom prst="rect">
            <a:avLst/>
          </a:prstGeom>
        </p:spPr>
      </p:pic>
      <p:sp>
        <p:nvSpPr>
          <p:cNvPr id="24" name="TextBox 23">
            <a:extLst>
              <a:ext uri="{FF2B5EF4-FFF2-40B4-BE49-F238E27FC236}">
                <a16:creationId xmlns:a16="http://schemas.microsoft.com/office/drawing/2014/main" id="{002AD3B6-38AA-4565-8C11-D548462BAA13}"/>
              </a:ext>
            </a:extLst>
          </p:cNvPr>
          <p:cNvSpPr txBox="1"/>
          <p:nvPr/>
        </p:nvSpPr>
        <p:spPr>
          <a:xfrm>
            <a:off x="6429040" y="1986480"/>
            <a:ext cx="2675450" cy="1077218"/>
          </a:xfrm>
          <a:prstGeom prst="rect">
            <a:avLst/>
          </a:prstGeom>
          <a:noFill/>
        </p:spPr>
        <p:txBody>
          <a:bodyPr wrap="square" rtlCol="0">
            <a:spAutoFit/>
          </a:bodyPr>
          <a:lstStyle/>
          <a:p>
            <a:r>
              <a:rPr lang="en-US" sz="1600" dirty="0">
                <a:solidFill>
                  <a:srgbClr val="67AEB6"/>
                </a:solidFill>
                <a:latin typeface="Gill Sans MT" panose="020B0502020104020203" pitchFamily="34" charset="0"/>
                <a:hlinkClick r:id="rId4">
                  <a:extLst>
                    <a:ext uri="{A12FA001-AC4F-418D-AE19-62706E023703}">
                      <ahyp:hlinkClr xmlns:ahyp="http://schemas.microsoft.com/office/drawing/2018/hyperlinkcolor" val="tx"/>
                    </a:ext>
                  </a:extLst>
                </a:hlinkClick>
              </a:rPr>
              <a:t>Mass Spectrometry Video</a:t>
            </a:r>
            <a:endParaRPr lang="en-US" sz="1600" dirty="0">
              <a:solidFill>
                <a:srgbClr val="67AEB6"/>
              </a:solidFill>
              <a:latin typeface="Gill Sans MT" panose="020B0502020104020203" pitchFamily="34" charset="0"/>
            </a:endParaRPr>
          </a:p>
          <a:p>
            <a:endParaRPr lang="en-US" sz="1600" dirty="0">
              <a:solidFill>
                <a:srgbClr val="67AEB6"/>
              </a:solidFill>
              <a:latin typeface="Gill Sans MT" panose="020B0502020104020203" pitchFamily="34" charset="0"/>
              <a:hlinkClick r:id="rId5">
                <a:extLst>
                  <a:ext uri="{A12FA001-AC4F-418D-AE19-62706E023703}">
                    <ahyp:hlinkClr xmlns:ahyp="http://schemas.microsoft.com/office/drawing/2018/hyperlinkcolor" val="tx"/>
                  </a:ext>
                </a:extLst>
              </a:hlinkClick>
            </a:endParaRPr>
          </a:p>
          <a:p>
            <a:r>
              <a:rPr lang="en-US" sz="1600" dirty="0">
                <a:solidFill>
                  <a:srgbClr val="67AEB6"/>
                </a:solidFill>
                <a:latin typeface="Gill Sans MT" panose="020B0502020104020203" pitchFamily="34" charset="0"/>
                <a:hlinkClick r:id="rId5">
                  <a:extLst>
                    <a:ext uri="{A12FA001-AC4F-418D-AE19-62706E023703}">
                      <ahyp:hlinkClr xmlns:ahyp="http://schemas.microsoft.com/office/drawing/2018/hyperlinkcolor" val="tx"/>
                    </a:ext>
                  </a:extLst>
                </a:hlinkClick>
              </a:rPr>
              <a:t>Isotopes and Mass Spectrometry Description</a:t>
            </a:r>
            <a:endParaRPr lang="en-US" sz="1600" dirty="0">
              <a:solidFill>
                <a:srgbClr val="67AEB6"/>
              </a:solidFill>
              <a:latin typeface="Gill Sans MT" panose="020B0502020104020203" pitchFamily="34" charset="0"/>
            </a:endParaRPr>
          </a:p>
        </p:txBody>
      </p:sp>
    </p:spTree>
    <p:extLst>
      <p:ext uri="{BB962C8B-B14F-4D97-AF65-F5344CB8AC3E}">
        <p14:creationId xmlns:p14="http://schemas.microsoft.com/office/powerpoint/2010/main" val="200975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P spid="17"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16</a:t>
            </a:fld>
            <a:endParaRPr lang="en-US" dirty="0">
              <a:solidFill>
                <a:schemeClr val="bg1"/>
              </a:solidFill>
            </a:endParaRPr>
          </a:p>
        </p:txBody>
      </p:sp>
      <p:sp>
        <p:nvSpPr>
          <p:cNvPr id="8" name="Content Placeholder 4">
            <a:extLst>
              <a:ext uri="{FF2B5EF4-FFF2-40B4-BE49-F238E27FC236}">
                <a16:creationId xmlns:a16="http://schemas.microsoft.com/office/drawing/2014/main" id="{CCF3F84B-C6A4-423E-998C-5539B8EB3E7C}"/>
              </a:ext>
            </a:extLst>
          </p:cNvPr>
          <p:cNvSpPr txBox="1">
            <a:spLocks/>
          </p:cNvSpPr>
          <p:nvPr/>
        </p:nvSpPr>
        <p:spPr>
          <a:xfrm>
            <a:off x="-1" y="748633"/>
            <a:ext cx="9143999" cy="762000"/>
          </a:xfrm>
          <a:prstGeom prst="rect">
            <a:avLst/>
          </a:prstGeom>
        </p:spPr>
        <p:txBody>
          <a:bodyPr lIns="91440" rIns="9144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50000"/>
              </a:spcBef>
              <a:buFontTx/>
              <a:buNone/>
            </a:pPr>
            <a:r>
              <a:rPr lang="en-US" altLang="en-US" sz="1600" dirty="0">
                <a:solidFill>
                  <a:schemeClr val="tx1">
                    <a:lumMod val="75000"/>
                    <a:lumOff val="25000"/>
                  </a:schemeClr>
                </a:solidFill>
                <a:latin typeface="Gill Sans MT" panose="020B0502020104020203" pitchFamily="34" charset="0"/>
              </a:rPr>
              <a:t>Natural lithium is: 97.42% </a:t>
            </a:r>
            <a:r>
              <a:rPr lang="en-US" altLang="en-US" sz="1600" baseline="30000" dirty="0">
                <a:solidFill>
                  <a:schemeClr val="tx1">
                    <a:lumMod val="75000"/>
                    <a:lumOff val="25000"/>
                  </a:schemeClr>
                </a:solidFill>
                <a:latin typeface="Gill Sans MT" panose="020B0502020104020203" pitchFamily="34" charset="0"/>
              </a:rPr>
              <a:t>6</a:t>
            </a:r>
            <a:r>
              <a:rPr lang="en-US" altLang="en-US" sz="1600" dirty="0">
                <a:solidFill>
                  <a:schemeClr val="tx1">
                    <a:lumMod val="75000"/>
                    <a:lumOff val="25000"/>
                  </a:schemeClr>
                </a:solidFill>
                <a:latin typeface="Gill Sans MT" panose="020B0502020104020203" pitchFamily="34" charset="0"/>
              </a:rPr>
              <a:t>Li (6.015 </a:t>
            </a:r>
            <a:r>
              <a:rPr lang="en-US" altLang="en-US" sz="1600" dirty="0" err="1">
                <a:solidFill>
                  <a:schemeClr val="tx1">
                    <a:lumMod val="75000"/>
                    <a:lumOff val="25000"/>
                  </a:schemeClr>
                </a:solidFill>
                <a:latin typeface="Gill Sans MT" panose="020B0502020104020203" pitchFamily="34" charset="0"/>
              </a:rPr>
              <a:t>amu</a:t>
            </a:r>
            <a:r>
              <a:rPr lang="en-US" altLang="en-US" sz="1600" dirty="0">
                <a:solidFill>
                  <a:schemeClr val="tx1">
                    <a:lumMod val="75000"/>
                    <a:lumOff val="25000"/>
                  </a:schemeClr>
                </a:solidFill>
                <a:latin typeface="Gill Sans MT" panose="020B0502020104020203" pitchFamily="34" charset="0"/>
              </a:rPr>
              <a:t>) and 2.58% </a:t>
            </a:r>
            <a:r>
              <a:rPr lang="en-US" altLang="en-US" sz="1600" baseline="30000" dirty="0">
                <a:solidFill>
                  <a:schemeClr val="tx1">
                    <a:lumMod val="75000"/>
                    <a:lumOff val="25000"/>
                  </a:schemeClr>
                </a:solidFill>
                <a:latin typeface="Gill Sans MT" panose="020B0502020104020203" pitchFamily="34" charset="0"/>
              </a:rPr>
              <a:t>7</a:t>
            </a:r>
            <a:r>
              <a:rPr lang="en-US" altLang="en-US" sz="1600" dirty="0">
                <a:solidFill>
                  <a:schemeClr val="tx1">
                    <a:lumMod val="75000"/>
                    <a:lumOff val="25000"/>
                  </a:schemeClr>
                </a:solidFill>
                <a:latin typeface="Gill Sans MT" panose="020B0502020104020203" pitchFamily="34" charset="0"/>
              </a:rPr>
              <a:t>Li (7.016 </a:t>
            </a:r>
            <a:r>
              <a:rPr lang="en-US" altLang="en-US" sz="1600" dirty="0" err="1">
                <a:solidFill>
                  <a:schemeClr val="tx1">
                    <a:lumMod val="75000"/>
                    <a:lumOff val="25000"/>
                  </a:schemeClr>
                </a:solidFill>
                <a:latin typeface="Gill Sans MT" panose="020B0502020104020203" pitchFamily="34" charset="0"/>
              </a:rPr>
              <a:t>amu</a:t>
            </a:r>
            <a:r>
              <a:rPr lang="en-US" altLang="en-US" sz="1600" dirty="0">
                <a:solidFill>
                  <a:schemeClr val="tx1">
                    <a:lumMod val="75000"/>
                    <a:lumOff val="25000"/>
                  </a:schemeClr>
                </a:solidFill>
                <a:latin typeface="Gill Sans MT" panose="020B0502020104020203" pitchFamily="34" charset="0"/>
              </a:rPr>
              <a:t>), what is the average atomic mass of lithium?</a:t>
            </a:r>
          </a:p>
          <a:p>
            <a:pPr marL="0" indent="0">
              <a:lnSpc>
                <a:spcPct val="100000"/>
              </a:lnSpc>
              <a:buFont typeface="Arial" panose="020B0604020202020204" pitchFamily="34" charset="0"/>
              <a:buNone/>
            </a:pPr>
            <a:endParaRPr lang="en-US" sz="1600" dirty="0">
              <a:solidFill>
                <a:schemeClr val="tx1">
                  <a:lumMod val="75000"/>
                  <a:lumOff val="25000"/>
                </a:schemeClr>
              </a:solidFill>
              <a:latin typeface="Gill Sans MT" panose="020B0502020104020203" pitchFamily="34" charset="0"/>
            </a:endParaRPr>
          </a:p>
        </p:txBody>
      </p:sp>
      <p:sp>
        <p:nvSpPr>
          <p:cNvPr id="9" name="Content Placeholder 4">
            <a:extLst>
              <a:ext uri="{FF2B5EF4-FFF2-40B4-BE49-F238E27FC236}">
                <a16:creationId xmlns:a16="http://schemas.microsoft.com/office/drawing/2014/main" id="{67690CAB-30FF-492E-A381-0980406F3DE3}"/>
              </a:ext>
            </a:extLst>
          </p:cNvPr>
          <p:cNvSpPr txBox="1">
            <a:spLocks/>
          </p:cNvSpPr>
          <p:nvPr/>
        </p:nvSpPr>
        <p:spPr>
          <a:xfrm>
            <a:off x="0" y="2206844"/>
            <a:ext cx="9144000" cy="6531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dirty="0">
                <a:solidFill>
                  <a:schemeClr val="tx1">
                    <a:lumMod val="75000"/>
                    <a:lumOff val="25000"/>
                  </a:schemeClr>
                </a:solidFill>
                <a:latin typeface="Gill Sans MT" panose="020B0502020104020203" pitchFamily="34" charset="0"/>
              </a:rPr>
              <a:t>Argon has three naturally occurring isotopes: 0.337% Ar-36 (35.968 </a:t>
            </a:r>
            <a:r>
              <a:rPr lang="en-US" sz="1600" dirty="0" err="1">
                <a:solidFill>
                  <a:schemeClr val="tx1">
                    <a:lumMod val="75000"/>
                    <a:lumOff val="25000"/>
                  </a:schemeClr>
                </a:solidFill>
                <a:latin typeface="Gill Sans MT" panose="020B0502020104020203" pitchFamily="34" charset="0"/>
              </a:rPr>
              <a:t>amu</a:t>
            </a:r>
            <a:r>
              <a:rPr lang="en-US" sz="1600" dirty="0">
                <a:solidFill>
                  <a:schemeClr val="tx1">
                    <a:lumMod val="75000"/>
                    <a:lumOff val="25000"/>
                  </a:schemeClr>
                </a:solidFill>
                <a:latin typeface="Gill Sans MT" panose="020B0502020104020203" pitchFamily="34" charset="0"/>
              </a:rPr>
              <a:t>), 0.063% Ar-38 (37.963 </a:t>
            </a:r>
            <a:r>
              <a:rPr lang="en-US" sz="1600" dirty="0" err="1">
                <a:solidFill>
                  <a:schemeClr val="tx1">
                    <a:lumMod val="75000"/>
                    <a:lumOff val="25000"/>
                  </a:schemeClr>
                </a:solidFill>
                <a:latin typeface="Gill Sans MT" panose="020B0502020104020203" pitchFamily="34" charset="0"/>
              </a:rPr>
              <a:t>amu</a:t>
            </a:r>
            <a:r>
              <a:rPr lang="en-US" sz="1600" dirty="0">
                <a:solidFill>
                  <a:schemeClr val="tx1">
                    <a:lumMod val="75000"/>
                    <a:lumOff val="25000"/>
                  </a:schemeClr>
                </a:solidFill>
                <a:latin typeface="Gill Sans MT" panose="020B0502020104020203" pitchFamily="34" charset="0"/>
              </a:rPr>
              <a:t>)  and 99.60% Ar-40 (39.962 </a:t>
            </a:r>
            <a:r>
              <a:rPr lang="en-US" sz="1600" dirty="0" err="1">
                <a:solidFill>
                  <a:schemeClr val="tx1">
                    <a:lumMod val="75000"/>
                    <a:lumOff val="25000"/>
                  </a:schemeClr>
                </a:solidFill>
                <a:latin typeface="Gill Sans MT" panose="020B0502020104020203" pitchFamily="34" charset="0"/>
              </a:rPr>
              <a:t>amu</a:t>
            </a:r>
            <a:r>
              <a:rPr lang="en-US" sz="1600" dirty="0">
                <a:solidFill>
                  <a:schemeClr val="tx1">
                    <a:lumMod val="75000"/>
                    <a:lumOff val="25000"/>
                  </a:schemeClr>
                </a:solidFill>
                <a:latin typeface="Gill Sans MT" panose="020B0502020104020203" pitchFamily="34" charset="0"/>
              </a:rPr>
              <a:t>). What is the atomic weight of natural Argon? </a:t>
            </a:r>
          </a:p>
        </p:txBody>
      </p:sp>
      <p:sp>
        <p:nvSpPr>
          <p:cNvPr id="10" name="Content Placeholder 2">
            <a:extLst>
              <a:ext uri="{FF2B5EF4-FFF2-40B4-BE49-F238E27FC236}">
                <a16:creationId xmlns:a16="http://schemas.microsoft.com/office/drawing/2014/main" id="{83C2F427-F18D-451F-97B6-E81622F6373D}"/>
              </a:ext>
            </a:extLst>
          </p:cNvPr>
          <p:cNvSpPr txBox="1">
            <a:spLocks/>
          </p:cNvSpPr>
          <p:nvPr/>
        </p:nvSpPr>
        <p:spPr>
          <a:xfrm>
            <a:off x="-18279" y="3741678"/>
            <a:ext cx="9144000" cy="9455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600" dirty="0">
                <a:solidFill>
                  <a:schemeClr val="tx1">
                    <a:lumMod val="75000"/>
                    <a:lumOff val="25000"/>
                  </a:schemeClr>
                </a:solidFill>
                <a:latin typeface="Gill Sans MT" panose="020B0502020104020203" pitchFamily="34" charset="0"/>
              </a:rPr>
              <a:t>The average atomic mass of nitrogen is 14.0067.  The atomic masses of the two stable isotopes of nitrogen, </a:t>
            </a:r>
            <a:r>
              <a:rPr lang="en-US" sz="1600" baseline="30000" dirty="0">
                <a:solidFill>
                  <a:schemeClr val="tx1">
                    <a:lumMod val="75000"/>
                    <a:lumOff val="25000"/>
                  </a:schemeClr>
                </a:solidFill>
                <a:latin typeface="Gill Sans MT" panose="020B0502020104020203" pitchFamily="34" charset="0"/>
              </a:rPr>
              <a:t>14</a:t>
            </a:r>
            <a:r>
              <a:rPr lang="en-US" sz="1600" dirty="0">
                <a:solidFill>
                  <a:schemeClr val="tx1">
                    <a:lumMod val="75000"/>
                    <a:lumOff val="25000"/>
                  </a:schemeClr>
                </a:solidFill>
                <a:latin typeface="Gill Sans MT" panose="020B0502020104020203" pitchFamily="34" charset="0"/>
              </a:rPr>
              <a:t>N and </a:t>
            </a:r>
            <a:r>
              <a:rPr lang="en-US" sz="1600" baseline="30000" dirty="0">
                <a:solidFill>
                  <a:schemeClr val="tx1">
                    <a:lumMod val="75000"/>
                    <a:lumOff val="25000"/>
                  </a:schemeClr>
                </a:solidFill>
                <a:latin typeface="Gill Sans MT" panose="020B0502020104020203" pitchFamily="34" charset="0"/>
              </a:rPr>
              <a:t>15</a:t>
            </a:r>
            <a:r>
              <a:rPr lang="en-US" sz="1600" dirty="0">
                <a:solidFill>
                  <a:schemeClr val="tx1">
                    <a:lumMod val="75000"/>
                    <a:lumOff val="25000"/>
                  </a:schemeClr>
                </a:solidFill>
                <a:latin typeface="Gill Sans MT" panose="020B0502020104020203" pitchFamily="34" charset="0"/>
              </a:rPr>
              <a:t>N are 14.003074002 and 15.00010897 </a:t>
            </a:r>
            <a:r>
              <a:rPr lang="en-US" sz="1600" dirty="0" err="1">
                <a:solidFill>
                  <a:schemeClr val="tx1">
                    <a:lumMod val="75000"/>
                    <a:lumOff val="25000"/>
                  </a:schemeClr>
                </a:solidFill>
                <a:latin typeface="Gill Sans MT" panose="020B0502020104020203" pitchFamily="34" charset="0"/>
              </a:rPr>
              <a:t>amu</a:t>
            </a:r>
            <a:r>
              <a:rPr lang="en-US" sz="1600" dirty="0">
                <a:solidFill>
                  <a:schemeClr val="tx1">
                    <a:lumMod val="75000"/>
                    <a:lumOff val="25000"/>
                  </a:schemeClr>
                </a:solidFill>
                <a:latin typeface="Gill Sans MT" panose="020B0502020104020203" pitchFamily="34" charset="0"/>
              </a:rPr>
              <a:t>, respectively.  Determine the percent abundance of each nitrogen isotope.</a:t>
            </a:r>
          </a:p>
        </p:txBody>
      </p:sp>
      <p:sp>
        <p:nvSpPr>
          <p:cNvPr id="11" name="Rectangle 2">
            <a:extLst>
              <a:ext uri="{FF2B5EF4-FFF2-40B4-BE49-F238E27FC236}">
                <a16:creationId xmlns:a16="http://schemas.microsoft.com/office/drawing/2014/main" id="{C18E096F-5586-4E40-9276-B03C8680381A}"/>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Example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343EAFB-0E1A-4539-953E-27F69BD1F157}"/>
                  </a:ext>
                </a:extLst>
              </p:cNvPr>
              <p:cNvSpPr txBox="1"/>
              <p:nvPr/>
            </p:nvSpPr>
            <p:spPr>
              <a:xfrm>
                <a:off x="924333" y="1653269"/>
                <a:ext cx="21344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600" b="0" i="0" smtClean="0">
                          <a:solidFill>
                            <a:srgbClr val="E57689"/>
                          </a:solidFill>
                          <a:latin typeface="Cambria Math" panose="02040503050406030204" pitchFamily="18" charset="0"/>
                        </a:rPr>
                        <m:t>Average</m:t>
                      </m:r>
                      <m:r>
                        <a:rPr lang="en-US" sz="1600" b="0" i="0" smtClean="0">
                          <a:solidFill>
                            <a:srgbClr val="E57689"/>
                          </a:solidFill>
                          <a:latin typeface="Cambria Math" panose="02040503050406030204" pitchFamily="18" charset="0"/>
                        </a:rPr>
                        <m:t> </m:t>
                      </m:r>
                      <m:r>
                        <m:rPr>
                          <m:sty m:val="p"/>
                        </m:rPr>
                        <a:rPr lang="en-US" sz="1600" b="0" i="0" smtClean="0">
                          <a:solidFill>
                            <a:srgbClr val="E57689"/>
                          </a:solidFill>
                          <a:latin typeface="Cambria Math" panose="02040503050406030204" pitchFamily="18" charset="0"/>
                        </a:rPr>
                        <m:t>Atomic</m:t>
                      </m:r>
                      <m:r>
                        <a:rPr lang="en-US" sz="1600" b="0" i="0" smtClean="0">
                          <a:solidFill>
                            <a:srgbClr val="E57689"/>
                          </a:solidFill>
                          <a:latin typeface="Cambria Math" panose="02040503050406030204" pitchFamily="18" charset="0"/>
                        </a:rPr>
                        <m:t> </m:t>
                      </m:r>
                      <m:r>
                        <m:rPr>
                          <m:sty m:val="p"/>
                        </m:rPr>
                        <a:rPr lang="en-US" sz="1600" b="0" i="0" smtClean="0">
                          <a:solidFill>
                            <a:srgbClr val="E57689"/>
                          </a:solidFill>
                          <a:latin typeface="Cambria Math" panose="02040503050406030204" pitchFamily="18" charset="0"/>
                        </a:rPr>
                        <m:t>Mass</m:t>
                      </m:r>
                      <m:r>
                        <a:rPr lang="en-US" sz="1600" b="0" i="0" smtClean="0">
                          <a:solidFill>
                            <a:srgbClr val="E57689"/>
                          </a:solidFill>
                          <a:latin typeface="Cambria Math" panose="02040503050406030204" pitchFamily="18" charset="0"/>
                        </a:rPr>
                        <m:t>=</m:t>
                      </m:r>
                    </m:oMath>
                  </m:oMathPara>
                </a14:m>
                <a:endParaRPr lang="en-US" sz="1600" dirty="0">
                  <a:solidFill>
                    <a:srgbClr val="E57689"/>
                  </a:solidFill>
                </a:endParaRPr>
              </a:p>
            </p:txBody>
          </p:sp>
        </mc:Choice>
        <mc:Fallback xmlns="">
          <p:sp>
            <p:nvSpPr>
              <p:cNvPr id="7" name="TextBox 6">
                <a:extLst>
                  <a:ext uri="{FF2B5EF4-FFF2-40B4-BE49-F238E27FC236}">
                    <a16:creationId xmlns:a16="http://schemas.microsoft.com/office/drawing/2014/main" id="{9343EAFB-0E1A-4539-953E-27F69BD1F157}"/>
                  </a:ext>
                </a:extLst>
              </p:cNvPr>
              <p:cNvSpPr txBox="1">
                <a:spLocks noRot="1" noChangeAspect="1" noMove="1" noResize="1" noEditPoints="1" noAdjustHandles="1" noChangeArrowheads="1" noChangeShapeType="1" noTextEdit="1"/>
              </p:cNvSpPr>
              <p:nvPr/>
            </p:nvSpPr>
            <p:spPr>
              <a:xfrm>
                <a:off x="924333" y="1653269"/>
                <a:ext cx="2134494" cy="246221"/>
              </a:xfrm>
              <a:prstGeom prst="rect">
                <a:avLst/>
              </a:prstGeom>
              <a:blipFill>
                <a:blip r:embed="rId2"/>
                <a:stretch>
                  <a:fillRect l="-2857" r="-571" b="-292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FF98834-EE6D-4A53-8A88-06462D795123}"/>
                  </a:ext>
                </a:extLst>
              </p:cNvPr>
              <p:cNvSpPr txBox="1"/>
              <p:nvPr/>
            </p:nvSpPr>
            <p:spPr>
              <a:xfrm>
                <a:off x="1802296" y="1107110"/>
                <a:ext cx="1649682"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rgbClr val="E57689"/>
                              </a:solidFill>
                              <a:latin typeface="Cambria Math" panose="02040503050406030204" pitchFamily="18" charset="0"/>
                            </a:rPr>
                          </m:ctrlPr>
                        </m:fPr>
                        <m:num>
                          <m:r>
                            <a:rPr lang="en-US" sz="1600" b="0" i="1" smtClean="0">
                              <a:solidFill>
                                <a:srgbClr val="E57689"/>
                              </a:solidFill>
                              <a:latin typeface="Cambria Math" panose="02040503050406030204" pitchFamily="18" charset="0"/>
                            </a:rPr>
                            <m:t>97.42 %</m:t>
                          </m:r>
                        </m:num>
                        <m:den>
                          <m:r>
                            <a:rPr lang="en-US" sz="1600" b="0" i="1" smtClean="0">
                              <a:solidFill>
                                <a:srgbClr val="E57689"/>
                              </a:solidFill>
                              <a:latin typeface="Cambria Math" panose="02040503050406030204" pitchFamily="18" charset="0"/>
                            </a:rPr>
                            <m:t>100</m:t>
                          </m:r>
                        </m:den>
                      </m:f>
                      <m:r>
                        <a:rPr lang="en-US" sz="1600" b="0" i="1" smtClean="0">
                          <a:solidFill>
                            <a:srgbClr val="E57689"/>
                          </a:solidFill>
                          <a:latin typeface="Cambria Math" panose="02040503050406030204" pitchFamily="18" charset="0"/>
                        </a:rPr>
                        <m:t>=0.9742</m:t>
                      </m:r>
                    </m:oMath>
                  </m:oMathPara>
                </a14:m>
                <a:endParaRPr lang="en-US" sz="1600" dirty="0">
                  <a:solidFill>
                    <a:srgbClr val="E57689"/>
                  </a:solidFill>
                </a:endParaRPr>
              </a:p>
            </p:txBody>
          </p:sp>
        </mc:Choice>
        <mc:Fallback xmlns="">
          <p:sp>
            <p:nvSpPr>
              <p:cNvPr id="13" name="TextBox 12">
                <a:extLst>
                  <a:ext uri="{FF2B5EF4-FFF2-40B4-BE49-F238E27FC236}">
                    <a16:creationId xmlns:a16="http://schemas.microsoft.com/office/drawing/2014/main" id="{9FF98834-EE6D-4A53-8A88-06462D795123}"/>
                  </a:ext>
                </a:extLst>
              </p:cNvPr>
              <p:cNvSpPr txBox="1">
                <a:spLocks noRot="1" noChangeAspect="1" noMove="1" noResize="1" noEditPoints="1" noAdjustHandles="1" noChangeArrowheads="1" noChangeShapeType="1" noTextEdit="1"/>
              </p:cNvSpPr>
              <p:nvPr/>
            </p:nvSpPr>
            <p:spPr>
              <a:xfrm>
                <a:off x="1802296" y="1107110"/>
                <a:ext cx="1649682" cy="46262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DAF38C0-7152-4602-8535-04636F0D4D72}"/>
                  </a:ext>
                </a:extLst>
              </p:cNvPr>
              <p:cNvSpPr txBox="1"/>
              <p:nvPr/>
            </p:nvSpPr>
            <p:spPr>
              <a:xfrm>
                <a:off x="4273826" y="1109380"/>
                <a:ext cx="1535869" cy="4676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rgbClr val="E57689"/>
                              </a:solidFill>
                              <a:latin typeface="Cambria Math" panose="02040503050406030204" pitchFamily="18" charset="0"/>
                            </a:rPr>
                          </m:ctrlPr>
                        </m:fPr>
                        <m:num>
                          <m:r>
                            <a:rPr lang="en-US" sz="1600" b="0" i="1" smtClean="0">
                              <a:solidFill>
                                <a:srgbClr val="E57689"/>
                              </a:solidFill>
                              <a:latin typeface="Cambria Math" panose="02040503050406030204" pitchFamily="18" charset="0"/>
                            </a:rPr>
                            <m:t>2.58 %</m:t>
                          </m:r>
                        </m:num>
                        <m:den>
                          <m:r>
                            <a:rPr lang="en-US" sz="1600" b="0" i="1" smtClean="0">
                              <a:solidFill>
                                <a:srgbClr val="E57689"/>
                              </a:solidFill>
                              <a:latin typeface="Cambria Math" panose="02040503050406030204" pitchFamily="18" charset="0"/>
                            </a:rPr>
                            <m:t>100</m:t>
                          </m:r>
                        </m:den>
                      </m:f>
                      <m:r>
                        <a:rPr lang="en-US" sz="1600" b="0" i="1" smtClean="0">
                          <a:solidFill>
                            <a:srgbClr val="E57689"/>
                          </a:solidFill>
                          <a:latin typeface="Cambria Math" panose="02040503050406030204" pitchFamily="18" charset="0"/>
                        </a:rPr>
                        <m:t>=0.0258</m:t>
                      </m:r>
                    </m:oMath>
                  </m:oMathPara>
                </a14:m>
                <a:endParaRPr lang="en-US" sz="1600" dirty="0">
                  <a:solidFill>
                    <a:srgbClr val="E57689"/>
                  </a:solidFill>
                </a:endParaRPr>
              </a:p>
            </p:txBody>
          </p:sp>
        </mc:Choice>
        <mc:Fallback xmlns="">
          <p:sp>
            <p:nvSpPr>
              <p:cNvPr id="14" name="TextBox 13">
                <a:extLst>
                  <a:ext uri="{FF2B5EF4-FFF2-40B4-BE49-F238E27FC236}">
                    <a16:creationId xmlns:a16="http://schemas.microsoft.com/office/drawing/2014/main" id="{1DAF38C0-7152-4602-8535-04636F0D4D72}"/>
                  </a:ext>
                </a:extLst>
              </p:cNvPr>
              <p:cNvSpPr txBox="1">
                <a:spLocks noRot="1" noChangeAspect="1" noMove="1" noResize="1" noEditPoints="1" noAdjustHandles="1" noChangeArrowheads="1" noChangeShapeType="1" noTextEdit="1"/>
              </p:cNvSpPr>
              <p:nvPr/>
            </p:nvSpPr>
            <p:spPr>
              <a:xfrm>
                <a:off x="4273826" y="1109380"/>
                <a:ext cx="1535869" cy="46762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24BC0D5-4EBA-45A4-BB18-D8F39040A109}"/>
                  </a:ext>
                </a:extLst>
              </p:cNvPr>
              <p:cNvSpPr txBox="1"/>
              <p:nvPr/>
            </p:nvSpPr>
            <p:spPr>
              <a:xfrm>
                <a:off x="924333" y="1964969"/>
                <a:ext cx="311963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600" b="0" i="0" smtClean="0">
                          <a:solidFill>
                            <a:srgbClr val="E57689"/>
                          </a:solidFill>
                          <a:latin typeface="Cambria Math" panose="02040503050406030204" pitchFamily="18" charset="0"/>
                        </a:rPr>
                        <m:t>Average</m:t>
                      </m:r>
                      <m:r>
                        <a:rPr lang="en-US" sz="1600" b="0" i="0" smtClean="0">
                          <a:solidFill>
                            <a:srgbClr val="E57689"/>
                          </a:solidFill>
                          <a:latin typeface="Cambria Math" panose="02040503050406030204" pitchFamily="18" charset="0"/>
                        </a:rPr>
                        <m:t> </m:t>
                      </m:r>
                      <m:r>
                        <m:rPr>
                          <m:sty m:val="p"/>
                        </m:rPr>
                        <a:rPr lang="en-US" sz="1600" b="0" i="0" smtClean="0">
                          <a:solidFill>
                            <a:srgbClr val="E57689"/>
                          </a:solidFill>
                          <a:latin typeface="Cambria Math" panose="02040503050406030204" pitchFamily="18" charset="0"/>
                        </a:rPr>
                        <m:t>Atomic</m:t>
                      </m:r>
                      <m:r>
                        <a:rPr lang="en-US" sz="1600" b="0" i="0" smtClean="0">
                          <a:solidFill>
                            <a:srgbClr val="E57689"/>
                          </a:solidFill>
                          <a:latin typeface="Cambria Math" panose="02040503050406030204" pitchFamily="18" charset="0"/>
                        </a:rPr>
                        <m:t> </m:t>
                      </m:r>
                      <m:r>
                        <m:rPr>
                          <m:sty m:val="p"/>
                        </m:rPr>
                        <a:rPr lang="en-US" sz="1600" b="0" i="0" smtClean="0">
                          <a:solidFill>
                            <a:srgbClr val="E57689"/>
                          </a:solidFill>
                          <a:latin typeface="Cambria Math" panose="02040503050406030204" pitchFamily="18" charset="0"/>
                        </a:rPr>
                        <m:t>Mass</m:t>
                      </m:r>
                      <m:r>
                        <a:rPr lang="en-US" sz="1600" b="0" i="0" smtClean="0">
                          <a:solidFill>
                            <a:srgbClr val="E57689"/>
                          </a:solidFill>
                          <a:latin typeface="Cambria Math" panose="02040503050406030204" pitchFamily="18" charset="0"/>
                        </a:rPr>
                        <m:t>=6.041 </m:t>
                      </m:r>
                      <m:r>
                        <m:rPr>
                          <m:sty m:val="p"/>
                        </m:rPr>
                        <a:rPr lang="en-US" sz="1600" b="0" i="0" smtClean="0">
                          <a:solidFill>
                            <a:srgbClr val="E57689"/>
                          </a:solidFill>
                          <a:latin typeface="Cambria Math" panose="02040503050406030204" pitchFamily="18" charset="0"/>
                        </a:rPr>
                        <m:t>amu</m:t>
                      </m:r>
                    </m:oMath>
                  </m:oMathPara>
                </a14:m>
                <a:endParaRPr lang="en-US" sz="1600" dirty="0">
                  <a:solidFill>
                    <a:srgbClr val="E57689"/>
                  </a:solidFill>
                </a:endParaRPr>
              </a:p>
            </p:txBody>
          </p:sp>
        </mc:Choice>
        <mc:Fallback xmlns="">
          <p:sp>
            <p:nvSpPr>
              <p:cNvPr id="15" name="TextBox 14">
                <a:extLst>
                  <a:ext uri="{FF2B5EF4-FFF2-40B4-BE49-F238E27FC236}">
                    <a16:creationId xmlns:a16="http://schemas.microsoft.com/office/drawing/2014/main" id="{D24BC0D5-4EBA-45A4-BB18-D8F39040A109}"/>
                  </a:ext>
                </a:extLst>
              </p:cNvPr>
              <p:cNvSpPr txBox="1">
                <a:spLocks noRot="1" noChangeAspect="1" noMove="1" noResize="1" noEditPoints="1" noAdjustHandles="1" noChangeArrowheads="1" noChangeShapeType="1" noTextEdit="1"/>
              </p:cNvSpPr>
              <p:nvPr/>
            </p:nvSpPr>
            <p:spPr>
              <a:xfrm>
                <a:off x="924333" y="1964969"/>
                <a:ext cx="3119636" cy="246221"/>
              </a:xfrm>
              <a:prstGeom prst="rect">
                <a:avLst/>
              </a:prstGeom>
              <a:blipFill>
                <a:blip r:embed="rId5"/>
                <a:stretch>
                  <a:fillRect l="-1761" r="-196" b="-292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D6263F2-32AA-4F10-8915-A50272A0759D}"/>
                  </a:ext>
                </a:extLst>
              </p:cNvPr>
              <p:cNvSpPr txBox="1"/>
              <p:nvPr/>
            </p:nvSpPr>
            <p:spPr>
              <a:xfrm>
                <a:off x="236581" y="2718193"/>
                <a:ext cx="1763496"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rgbClr val="E57689"/>
                              </a:solidFill>
                              <a:latin typeface="Cambria Math" panose="02040503050406030204" pitchFamily="18" charset="0"/>
                            </a:rPr>
                          </m:ctrlPr>
                        </m:fPr>
                        <m:num>
                          <m:r>
                            <a:rPr lang="en-US" sz="1600" b="0" i="1" smtClean="0">
                              <a:solidFill>
                                <a:srgbClr val="E57689"/>
                              </a:solidFill>
                              <a:latin typeface="Cambria Math" panose="02040503050406030204" pitchFamily="18" charset="0"/>
                            </a:rPr>
                            <m:t>0.337 %</m:t>
                          </m:r>
                        </m:num>
                        <m:den>
                          <m:r>
                            <a:rPr lang="en-US" sz="1600" b="0" i="1" smtClean="0">
                              <a:solidFill>
                                <a:srgbClr val="E57689"/>
                              </a:solidFill>
                              <a:latin typeface="Cambria Math" panose="02040503050406030204" pitchFamily="18" charset="0"/>
                            </a:rPr>
                            <m:t>100</m:t>
                          </m:r>
                        </m:den>
                      </m:f>
                      <m:r>
                        <a:rPr lang="en-US" sz="1600" b="0" i="1" smtClean="0">
                          <a:solidFill>
                            <a:srgbClr val="E57689"/>
                          </a:solidFill>
                          <a:latin typeface="Cambria Math" panose="02040503050406030204" pitchFamily="18" charset="0"/>
                        </a:rPr>
                        <m:t>=0.00337</m:t>
                      </m:r>
                    </m:oMath>
                  </m:oMathPara>
                </a14:m>
                <a:endParaRPr lang="en-US" sz="1600" dirty="0">
                  <a:solidFill>
                    <a:srgbClr val="E57689"/>
                  </a:solidFill>
                </a:endParaRPr>
              </a:p>
            </p:txBody>
          </p:sp>
        </mc:Choice>
        <mc:Fallback xmlns="">
          <p:sp>
            <p:nvSpPr>
              <p:cNvPr id="18" name="TextBox 17">
                <a:extLst>
                  <a:ext uri="{FF2B5EF4-FFF2-40B4-BE49-F238E27FC236}">
                    <a16:creationId xmlns:a16="http://schemas.microsoft.com/office/drawing/2014/main" id="{AD6263F2-32AA-4F10-8915-A50272A0759D}"/>
                  </a:ext>
                </a:extLst>
              </p:cNvPr>
              <p:cNvSpPr txBox="1">
                <a:spLocks noRot="1" noChangeAspect="1" noMove="1" noResize="1" noEditPoints="1" noAdjustHandles="1" noChangeArrowheads="1" noChangeShapeType="1" noTextEdit="1"/>
              </p:cNvSpPr>
              <p:nvPr/>
            </p:nvSpPr>
            <p:spPr>
              <a:xfrm>
                <a:off x="236581" y="2718193"/>
                <a:ext cx="1763496" cy="46262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3A91BFC-647B-4E7B-B0F5-BEFF0BA025F0}"/>
                  </a:ext>
                </a:extLst>
              </p:cNvPr>
              <p:cNvSpPr txBox="1"/>
              <p:nvPr/>
            </p:nvSpPr>
            <p:spPr>
              <a:xfrm>
                <a:off x="2621240" y="2686050"/>
                <a:ext cx="1763496"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rgbClr val="E57689"/>
                              </a:solidFill>
                              <a:latin typeface="Cambria Math" panose="02040503050406030204" pitchFamily="18" charset="0"/>
                            </a:rPr>
                          </m:ctrlPr>
                        </m:fPr>
                        <m:num>
                          <m:r>
                            <a:rPr lang="en-US" sz="1600" b="0" i="1" smtClean="0">
                              <a:solidFill>
                                <a:srgbClr val="E57689"/>
                              </a:solidFill>
                              <a:latin typeface="Cambria Math" panose="02040503050406030204" pitchFamily="18" charset="0"/>
                            </a:rPr>
                            <m:t>0.063 %</m:t>
                          </m:r>
                        </m:num>
                        <m:den>
                          <m:r>
                            <a:rPr lang="en-US" sz="1600" b="0" i="1" smtClean="0">
                              <a:solidFill>
                                <a:srgbClr val="E57689"/>
                              </a:solidFill>
                              <a:latin typeface="Cambria Math" panose="02040503050406030204" pitchFamily="18" charset="0"/>
                            </a:rPr>
                            <m:t>100</m:t>
                          </m:r>
                        </m:den>
                      </m:f>
                      <m:r>
                        <a:rPr lang="en-US" sz="1600" b="0" i="1" smtClean="0">
                          <a:solidFill>
                            <a:srgbClr val="E57689"/>
                          </a:solidFill>
                          <a:latin typeface="Cambria Math" panose="02040503050406030204" pitchFamily="18" charset="0"/>
                        </a:rPr>
                        <m:t>=0.00063</m:t>
                      </m:r>
                    </m:oMath>
                  </m:oMathPara>
                </a14:m>
                <a:endParaRPr lang="en-US" sz="1600" dirty="0">
                  <a:solidFill>
                    <a:srgbClr val="E57689"/>
                  </a:solidFill>
                </a:endParaRPr>
              </a:p>
            </p:txBody>
          </p:sp>
        </mc:Choice>
        <mc:Fallback xmlns="">
          <p:sp>
            <p:nvSpPr>
              <p:cNvPr id="19" name="TextBox 18">
                <a:extLst>
                  <a:ext uri="{FF2B5EF4-FFF2-40B4-BE49-F238E27FC236}">
                    <a16:creationId xmlns:a16="http://schemas.microsoft.com/office/drawing/2014/main" id="{B3A91BFC-647B-4E7B-B0F5-BEFF0BA025F0}"/>
                  </a:ext>
                </a:extLst>
              </p:cNvPr>
              <p:cNvSpPr txBox="1">
                <a:spLocks noRot="1" noChangeAspect="1" noMove="1" noResize="1" noEditPoints="1" noAdjustHandles="1" noChangeArrowheads="1" noChangeShapeType="1" noTextEdit="1"/>
              </p:cNvSpPr>
              <p:nvPr/>
            </p:nvSpPr>
            <p:spPr>
              <a:xfrm>
                <a:off x="2621240" y="2686050"/>
                <a:ext cx="1763496" cy="46262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8029578-5E9F-45D3-90E1-8313231116CC}"/>
                  </a:ext>
                </a:extLst>
              </p:cNvPr>
              <p:cNvSpPr txBox="1"/>
              <p:nvPr/>
            </p:nvSpPr>
            <p:spPr>
              <a:xfrm>
                <a:off x="4927947" y="2717450"/>
                <a:ext cx="1535870"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rgbClr val="E57689"/>
                              </a:solidFill>
                              <a:latin typeface="Cambria Math" panose="02040503050406030204" pitchFamily="18" charset="0"/>
                            </a:rPr>
                          </m:ctrlPr>
                        </m:fPr>
                        <m:num>
                          <m:r>
                            <a:rPr lang="en-US" sz="1600" b="0" i="1" smtClean="0">
                              <a:solidFill>
                                <a:srgbClr val="E57689"/>
                              </a:solidFill>
                              <a:latin typeface="Cambria Math" panose="02040503050406030204" pitchFamily="18" charset="0"/>
                            </a:rPr>
                            <m:t>99.60 %</m:t>
                          </m:r>
                        </m:num>
                        <m:den>
                          <m:r>
                            <a:rPr lang="en-US" sz="1600" b="0" i="1" smtClean="0">
                              <a:solidFill>
                                <a:srgbClr val="E57689"/>
                              </a:solidFill>
                              <a:latin typeface="Cambria Math" panose="02040503050406030204" pitchFamily="18" charset="0"/>
                            </a:rPr>
                            <m:t>100</m:t>
                          </m:r>
                        </m:den>
                      </m:f>
                      <m:r>
                        <a:rPr lang="en-US" sz="1600" b="0" i="1" smtClean="0">
                          <a:solidFill>
                            <a:srgbClr val="E57689"/>
                          </a:solidFill>
                          <a:latin typeface="Cambria Math" panose="02040503050406030204" pitchFamily="18" charset="0"/>
                        </a:rPr>
                        <m:t>=0.996</m:t>
                      </m:r>
                    </m:oMath>
                  </m:oMathPara>
                </a14:m>
                <a:endParaRPr lang="en-US" sz="1600" dirty="0">
                  <a:solidFill>
                    <a:srgbClr val="E57689"/>
                  </a:solidFill>
                </a:endParaRPr>
              </a:p>
            </p:txBody>
          </p:sp>
        </mc:Choice>
        <mc:Fallback xmlns="">
          <p:sp>
            <p:nvSpPr>
              <p:cNvPr id="20" name="TextBox 19">
                <a:extLst>
                  <a:ext uri="{FF2B5EF4-FFF2-40B4-BE49-F238E27FC236}">
                    <a16:creationId xmlns:a16="http://schemas.microsoft.com/office/drawing/2014/main" id="{D8029578-5E9F-45D3-90E1-8313231116CC}"/>
                  </a:ext>
                </a:extLst>
              </p:cNvPr>
              <p:cNvSpPr txBox="1">
                <a:spLocks noRot="1" noChangeAspect="1" noMove="1" noResize="1" noEditPoints="1" noAdjustHandles="1" noChangeArrowheads="1" noChangeShapeType="1" noTextEdit="1"/>
              </p:cNvSpPr>
              <p:nvPr/>
            </p:nvSpPr>
            <p:spPr>
              <a:xfrm>
                <a:off x="4927947" y="2717450"/>
                <a:ext cx="1535870" cy="46262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90228CC-21BD-4BA3-9966-A35867E0C82E}"/>
                  </a:ext>
                </a:extLst>
              </p:cNvPr>
              <p:cNvSpPr txBox="1"/>
              <p:nvPr/>
            </p:nvSpPr>
            <p:spPr>
              <a:xfrm>
                <a:off x="162586" y="3229528"/>
                <a:ext cx="8818824" cy="246221"/>
              </a:xfrm>
              <a:prstGeom prst="rect">
                <a:avLst/>
              </a:prstGeom>
              <a:noFill/>
            </p:spPr>
            <p:txBody>
              <a:bodyPr wrap="none" lIns="0" tIns="0" rIns="0" bIns="0" rtlCol="0">
                <a:spAutoFit/>
              </a:bodyPr>
              <a:lstStyle/>
              <a:p>
                <a14:m>
                  <m:oMath xmlns:m="http://schemas.openxmlformats.org/officeDocument/2006/math">
                    <m:r>
                      <m:rPr>
                        <m:sty m:val="p"/>
                      </m:rPr>
                      <a:rPr lang="en-US" sz="1600" b="0" i="0" smtClean="0">
                        <a:solidFill>
                          <a:srgbClr val="E57689"/>
                        </a:solidFill>
                        <a:latin typeface="Cambria Math" panose="02040503050406030204" pitchFamily="18" charset="0"/>
                      </a:rPr>
                      <m:t>Average</m:t>
                    </m:r>
                    <m:r>
                      <a:rPr lang="en-US" sz="1600" b="0" i="0" smtClean="0">
                        <a:solidFill>
                          <a:srgbClr val="E57689"/>
                        </a:solidFill>
                        <a:latin typeface="Cambria Math" panose="02040503050406030204" pitchFamily="18" charset="0"/>
                      </a:rPr>
                      <m:t> </m:t>
                    </m:r>
                    <m:r>
                      <m:rPr>
                        <m:sty m:val="p"/>
                      </m:rPr>
                      <a:rPr lang="en-US" sz="1600" b="0" i="0" smtClean="0">
                        <a:solidFill>
                          <a:srgbClr val="E57689"/>
                        </a:solidFill>
                        <a:latin typeface="Cambria Math" panose="02040503050406030204" pitchFamily="18" charset="0"/>
                      </a:rPr>
                      <m:t>Atomic</m:t>
                    </m:r>
                    <m:r>
                      <a:rPr lang="en-US" sz="1600" b="0" i="0" smtClean="0">
                        <a:solidFill>
                          <a:srgbClr val="E57689"/>
                        </a:solidFill>
                        <a:latin typeface="Cambria Math" panose="02040503050406030204" pitchFamily="18" charset="0"/>
                      </a:rPr>
                      <m:t> </m:t>
                    </m:r>
                    <m:r>
                      <m:rPr>
                        <m:sty m:val="p"/>
                      </m:rPr>
                      <a:rPr lang="en-US" sz="1600" b="0" i="0" smtClean="0">
                        <a:solidFill>
                          <a:srgbClr val="E57689"/>
                        </a:solidFill>
                        <a:latin typeface="Cambria Math" panose="02040503050406030204" pitchFamily="18" charset="0"/>
                      </a:rPr>
                      <m:t>Mass</m:t>
                    </m:r>
                    <m:r>
                      <a:rPr lang="en-US" sz="1600" b="0" i="0" smtClean="0">
                        <a:solidFill>
                          <a:srgbClr val="E57689"/>
                        </a:solidFill>
                        <a:latin typeface="Cambria Math" panose="02040503050406030204" pitchFamily="18" charset="0"/>
                      </a:rPr>
                      <m:t>= </m:t>
                    </m:r>
                    <m:d>
                      <m:dPr>
                        <m:ctrlPr>
                          <a:rPr lang="en-US" sz="1600" b="0" i="1" smtClean="0">
                            <a:solidFill>
                              <a:srgbClr val="E57689"/>
                            </a:solidFill>
                            <a:latin typeface="Cambria Math" panose="02040503050406030204" pitchFamily="18" charset="0"/>
                          </a:rPr>
                        </m:ctrlPr>
                      </m:dPr>
                      <m:e>
                        <m:r>
                          <a:rPr lang="en-US" sz="1600" b="0" i="0" smtClean="0">
                            <a:solidFill>
                              <a:srgbClr val="E57689"/>
                            </a:solidFill>
                            <a:latin typeface="Cambria Math" panose="02040503050406030204" pitchFamily="18" charset="0"/>
                          </a:rPr>
                          <m:t>0.00337</m:t>
                        </m:r>
                      </m:e>
                    </m:d>
                    <m:d>
                      <m:dPr>
                        <m:ctrlPr>
                          <a:rPr lang="en-US" sz="1600" b="0" i="1" smtClean="0">
                            <a:solidFill>
                              <a:srgbClr val="E57689"/>
                            </a:solidFill>
                            <a:latin typeface="Cambria Math" panose="02040503050406030204" pitchFamily="18" charset="0"/>
                          </a:rPr>
                        </m:ctrlPr>
                      </m:dPr>
                      <m:e>
                        <m:r>
                          <a:rPr lang="en-US" sz="1600" b="0" i="0" smtClean="0">
                            <a:solidFill>
                              <a:srgbClr val="E57689"/>
                            </a:solidFill>
                            <a:latin typeface="Cambria Math" panose="02040503050406030204" pitchFamily="18" charset="0"/>
                          </a:rPr>
                          <m:t>35.968 </m:t>
                        </m:r>
                        <m:r>
                          <m:rPr>
                            <m:sty m:val="p"/>
                          </m:rPr>
                          <a:rPr lang="en-US" sz="1600" b="0" i="0" smtClean="0">
                            <a:solidFill>
                              <a:srgbClr val="E57689"/>
                            </a:solidFill>
                            <a:latin typeface="Cambria Math" panose="02040503050406030204" pitchFamily="18" charset="0"/>
                          </a:rPr>
                          <m:t>amu</m:t>
                        </m:r>
                      </m:e>
                    </m:d>
                    <m:r>
                      <a:rPr lang="en-US" sz="1600" b="0" i="0" smtClean="0">
                        <a:solidFill>
                          <a:srgbClr val="E57689"/>
                        </a:solidFill>
                        <a:latin typeface="Cambria Math" panose="02040503050406030204" pitchFamily="18" charset="0"/>
                      </a:rPr>
                      <m:t>+ </m:t>
                    </m:r>
                    <m:d>
                      <m:dPr>
                        <m:ctrlPr>
                          <a:rPr lang="en-US" sz="1600" b="0" i="1" smtClean="0">
                            <a:solidFill>
                              <a:srgbClr val="E57689"/>
                            </a:solidFill>
                            <a:latin typeface="Cambria Math" panose="02040503050406030204" pitchFamily="18" charset="0"/>
                          </a:rPr>
                        </m:ctrlPr>
                      </m:dPr>
                      <m:e>
                        <m:r>
                          <a:rPr lang="en-US" sz="1600" b="0" i="0" smtClean="0">
                            <a:solidFill>
                              <a:srgbClr val="E57689"/>
                            </a:solidFill>
                            <a:latin typeface="Cambria Math" panose="02040503050406030204" pitchFamily="18" charset="0"/>
                          </a:rPr>
                          <m:t>0.00063</m:t>
                        </m:r>
                      </m:e>
                    </m:d>
                    <m:d>
                      <m:dPr>
                        <m:ctrlPr>
                          <a:rPr lang="en-US" sz="1600" b="0" i="1" smtClean="0">
                            <a:solidFill>
                              <a:srgbClr val="E57689"/>
                            </a:solidFill>
                            <a:latin typeface="Cambria Math" panose="02040503050406030204" pitchFamily="18" charset="0"/>
                          </a:rPr>
                        </m:ctrlPr>
                      </m:dPr>
                      <m:e>
                        <m:r>
                          <a:rPr lang="en-US" sz="1600" b="0" i="0" smtClean="0">
                            <a:solidFill>
                              <a:srgbClr val="E57689"/>
                            </a:solidFill>
                            <a:latin typeface="Cambria Math" panose="02040503050406030204" pitchFamily="18" charset="0"/>
                          </a:rPr>
                          <m:t>37.963 </m:t>
                        </m:r>
                        <m:r>
                          <m:rPr>
                            <m:sty m:val="p"/>
                          </m:rPr>
                          <a:rPr lang="en-US" sz="1600" b="0" i="0" smtClean="0">
                            <a:solidFill>
                              <a:srgbClr val="E57689"/>
                            </a:solidFill>
                            <a:latin typeface="Cambria Math" panose="02040503050406030204" pitchFamily="18" charset="0"/>
                          </a:rPr>
                          <m:t>amu</m:t>
                        </m:r>
                      </m:e>
                    </m:d>
                  </m:oMath>
                </a14:m>
                <a:r>
                  <a:rPr lang="en-US" sz="1600" dirty="0">
                    <a:solidFill>
                      <a:srgbClr val="E57689"/>
                    </a:solidFill>
                  </a:rPr>
                  <a:t> </a:t>
                </a:r>
                <a14:m>
                  <m:oMath xmlns:m="http://schemas.openxmlformats.org/officeDocument/2006/math">
                    <m:r>
                      <a:rPr lang="en-US" sz="1600">
                        <a:solidFill>
                          <a:srgbClr val="E57689"/>
                        </a:solidFill>
                        <a:latin typeface="Cambria Math" panose="02040503050406030204" pitchFamily="18" charset="0"/>
                      </a:rPr>
                      <m:t>+ </m:t>
                    </m:r>
                    <m:d>
                      <m:dPr>
                        <m:ctrlPr>
                          <a:rPr lang="en-US" sz="1600" i="1">
                            <a:solidFill>
                              <a:srgbClr val="E57689"/>
                            </a:solidFill>
                            <a:latin typeface="Cambria Math" panose="02040503050406030204" pitchFamily="18" charset="0"/>
                          </a:rPr>
                        </m:ctrlPr>
                      </m:dPr>
                      <m:e>
                        <m:r>
                          <a:rPr lang="en-US" sz="1600">
                            <a:solidFill>
                              <a:srgbClr val="E57689"/>
                            </a:solidFill>
                            <a:latin typeface="Cambria Math" panose="02040503050406030204" pitchFamily="18" charset="0"/>
                          </a:rPr>
                          <m:t>0.</m:t>
                        </m:r>
                        <m:r>
                          <a:rPr lang="en-US" sz="1600" b="0" i="1" smtClean="0">
                            <a:solidFill>
                              <a:srgbClr val="E57689"/>
                            </a:solidFill>
                            <a:latin typeface="Cambria Math" panose="02040503050406030204" pitchFamily="18" charset="0"/>
                          </a:rPr>
                          <m:t>996</m:t>
                        </m:r>
                      </m:e>
                    </m:d>
                    <m:d>
                      <m:dPr>
                        <m:ctrlPr>
                          <a:rPr lang="en-US" sz="1600" i="1">
                            <a:solidFill>
                              <a:srgbClr val="E57689"/>
                            </a:solidFill>
                            <a:latin typeface="Cambria Math" panose="02040503050406030204" pitchFamily="18" charset="0"/>
                          </a:rPr>
                        </m:ctrlPr>
                      </m:dPr>
                      <m:e>
                        <m:r>
                          <a:rPr lang="en-US" sz="1600">
                            <a:solidFill>
                              <a:srgbClr val="E57689"/>
                            </a:solidFill>
                            <a:latin typeface="Cambria Math" panose="02040503050406030204" pitchFamily="18" charset="0"/>
                          </a:rPr>
                          <m:t>3</m:t>
                        </m:r>
                        <m:r>
                          <a:rPr lang="en-US" sz="1600" b="0" i="0" smtClean="0">
                            <a:solidFill>
                              <a:srgbClr val="E57689"/>
                            </a:solidFill>
                            <a:latin typeface="Cambria Math" panose="02040503050406030204" pitchFamily="18" charset="0"/>
                          </a:rPr>
                          <m:t>9.962</m:t>
                        </m:r>
                        <m:r>
                          <a:rPr lang="en-US" sz="1600">
                            <a:solidFill>
                              <a:srgbClr val="E57689"/>
                            </a:solidFill>
                            <a:latin typeface="Cambria Math" panose="02040503050406030204" pitchFamily="18" charset="0"/>
                          </a:rPr>
                          <m:t> </m:t>
                        </m:r>
                        <m:r>
                          <m:rPr>
                            <m:sty m:val="p"/>
                          </m:rPr>
                          <a:rPr lang="en-US" sz="1600">
                            <a:solidFill>
                              <a:srgbClr val="E57689"/>
                            </a:solidFill>
                            <a:latin typeface="Cambria Math" panose="02040503050406030204" pitchFamily="18" charset="0"/>
                          </a:rPr>
                          <m:t>amu</m:t>
                        </m:r>
                      </m:e>
                    </m:d>
                  </m:oMath>
                </a14:m>
                <a:endParaRPr lang="en-US" sz="1600" dirty="0">
                  <a:solidFill>
                    <a:srgbClr val="E57689"/>
                  </a:solidFill>
                </a:endParaRPr>
              </a:p>
            </p:txBody>
          </p:sp>
        </mc:Choice>
        <mc:Fallback xmlns="">
          <p:sp>
            <p:nvSpPr>
              <p:cNvPr id="21" name="TextBox 20">
                <a:extLst>
                  <a:ext uri="{FF2B5EF4-FFF2-40B4-BE49-F238E27FC236}">
                    <a16:creationId xmlns:a16="http://schemas.microsoft.com/office/drawing/2014/main" id="{090228CC-21BD-4BA3-9966-A35867E0C82E}"/>
                  </a:ext>
                </a:extLst>
              </p:cNvPr>
              <p:cNvSpPr txBox="1">
                <a:spLocks noRot="1" noChangeAspect="1" noMove="1" noResize="1" noEditPoints="1" noAdjustHandles="1" noChangeArrowheads="1" noChangeShapeType="1" noTextEdit="1"/>
              </p:cNvSpPr>
              <p:nvPr/>
            </p:nvSpPr>
            <p:spPr>
              <a:xfrm>
                <a:off x="162586" y="3229528"/>
                <a:ext cx="8818824" cy="246221"/>
              </a:xfrm>
              <a:prstGeom prst="rect">
                <a:avLst/>
              </a:prstGeom>
              <a:blipFill>
                <a:blip r:embed="rId9"/>
                <a:stretch>
                  <a:fillRect l="-1037" b="-3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523C705D-B926-4DFD-ADE5-426B4B11425C}"/>
                  </a:ext>
                </a:extLst>
              </p:cNvPr>
              <p:cNvSpPr/>
              <p:nvPr/>
            </p:nvSpPr>
            <p:spPr>
              <a:xfrm>
                <a:off x="2934041" y="1627894"/>
                <a:ext cx="211064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600" i="1">
                              <a:solidFill>
                                <a:srgbClr val="E57689"/>
                              </a:solidFill>
                              <a:latin typeface="Cambria Math" panose="02040503050406030204" pitchFamily="18" charset="0"/>
                            </a:rPr>
                          </m:ctrlPr>
                        </m:dPr>
                        <m:e>
                          <m:r>
                            <a:rPr lang="en-US" sz="1600">
                              <a:solidFill>
                                <a:srgbClr val="E57689"/>
                              </a:solidFill>
                              <a:latin typeface="Cambria Math" panose="02040503050406030204" pitchFamily="18" charset="0"/>
                            </a:rPr>
                            <m:t>0.9742</m:t>
                          </m:r>
                        </m:e>
                      </m:d>
                      <m:d>
                        <m:dPr>
                          <m:ctrlPr>
                            <a:rPr lang="en-US" sz="1600" i="1">
                              <a:solidFill>
                                <a:srgbClr val="E57689"/>
                              </a:solidFill>
                              <a:latin typeface="Cambria Math" panose="02040503050406030204" pitchFamily="18" charset="0"/>
                            </a:rPr>
                          </m:ctrlPr>
                        </m:dPr>
                        <m:e>
                          <m:r>
                            <a:rPr lang="en-US" sz="1600">
                              <a:solidFill>
                                <a:srgbClr val="E57689"/>
                              </a:solidFill>
                              <a:latin typeface="Cambria Math" panose="02040503050406030204" pitchFamily="18" charset="0"/>
                            </a:rPr>
                            <m:t>6.015 </m:t>
                          </m:r>
                          <m:r>
                            <m:rPr>
                              <m:sty m:val="p"/>
                            </m:rPr>
                            <a:rPr lang="en-US" sz="1600">
                              <a:solidFill>
                                <a:srgbClr val="E57689"/>
                              </a:solidFill>
                              <a:latin typeface="Cambria Math" panose="02040503050406030204" pitchFamily="18" charset="0"/>
                            </a:rPr>
                            <m:t>amu</m:t>
                          </m:r>
                        </m:e>
                      </m:d>
                    </m:oMath>
                  </m:oMathPara>
                </a14:m>
                <a:endParaRPr lang="en-US" sz="1600" dirty="0"/>
              </a:p>
            </p:txBody>
          </p:sp>
        </mc:Choice>
        <mc:Fallback xmlns="">
          <p:sp>
            <p:nvSpPr>
              <p:cNvPr id="22" name="Rectangle 21">
                <a:extLst>
                  <a:ext uri="{FF2B5EF4-FFF2-40B4-BE49-F238E27FC236}">
                    <a16:creationId xmlns:a16="http://schemas.microsoft.com/office/drawing/2014/main" id="{523C705D-B926-4DFD-ADE5-426B4B11425C}"/>
                  </a:ext>
                </a:extLst>
              </p:cNvPr>
              <p:cNvSpPr>
                <a:spLocks noRot="1" noChangeAspect="1" noMove="1" noResize="1" noEditPoints="1" noAdjustHandles="1" noChangeArrowheads="1" noChangeShapeType="1" noTextEdit="1"/>
              </p:cNvSpPr>
              <p:nvPr/>
            </p:nvSpPr>
            <p:spPr>
              <a:xfrm>
                <a:off x="2934041" y="1627894"/>
                <a:ext cx="2110642" cy="33855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4A9A2994-4513-4BC7-915D-1FFEE2F5A40D}"/>
                  </a:ext>
                </a:extLst>
              </p:cNvPr>
              <p:cNvSpPr/>
              <p:nvPr/>
            </p:nvSpPr>
            <p:spPr>
              <a:xfrm>
                <a:off x="4826979" y="1626415"/>
                <a:ext cx="230941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solidFill>
                            <a:srgbClr val="E57689"/>
                          </a:solidFill>
                          <a:latin typeface="Cambria Math" panose="02040503050406030204" pitchFamily="18" charset="0"/>
                        </a:rPr>
                        <m:t>+ </m:t>
                      </m:r>
                      <m:d>
                        <m:dPr>
                          <m:ctrlPr>
                            <a:rPr lang="en-US" sz="1600" i="1">
                              <a:solidFill>
                                <a:srgbClr val="E57689"/>
                              </a:solidFill>
                              <a:latin typeface="Cambria Math" panose="02040503050406030204" pitchFamily="18" charset="0"/>
                            </a:rPr>
                          </m:ctrlPr>
                        </m:dPr>
                        <m:e>
                          <m:r>
                            <a:rPr lang="en-US" sz="1600">
                              <a:solidFill>
                                <a:srgbClr val="E57689"/>
                              </a:solidFill>
                              <a:latin typeface="Cambria Math" panose="02040503050406030204" pitchFamily="18" charset="0"/>
                            </a:rPr>
                            <m:t>0.0258</m:t>
                          </m:r>
                        </m:e>
                      </m:d>
                      <m:d>
                        <m:dPr>
                          <m:ctrlPr>
                            <a:rPr lang="en-US" sz="1600" i="1">
                              <a:solidFill>
                                <a:srgbClr val="E57689"/>
                              </a:solidFill>
                              <a:latin typeface="Cambria Math" panose="02040503050406030204" pitchFamily="18" charset="0"/>
                            </a:rPr>
                          </m:ctrlPr>
                        </m:dPr>
                        <m:e>
                          <m:r>
                            <a:rPr lang="en-US" sz="1600">
                              <a:solidFill>
                                <a:srgbClr val="E57689"/>
                              </a:solidFill>
                              <a:latin typeface="Cambria Math" panose="02040503050406030204" pitchFamily="18" charset="0"/>
                            </a:rPr>
                            <m:t>7.016 </m:t>
                          </m:r>
                          <m:r>
                            <m:rPr>
                              <m:sty m:val="p"/>
                            </m:rPr>
                            <a:rPr lang="en-US" sz="1600">
                              <a:solidFill>
                                <a:srgbClr val="E57689"/>
                              </a:solidFill>
                              <a:latin typeface="Cambria Math" panose="02040503050406030204" pitchFamily="18" charset="0"/>
                            </a:rPr>
                            <m:t>amu</m:t>
                          </m:r>
                        </m:e>
                      </m:d>
                    </m:oMath>
                  </m:oMathPara>
                </a14:m>
                <a:endParaRPr lang="en-US" sz="1600" dirty="0"/>
              </a:p>
            </p:txBody>
          </p:sp>
        </mc:Choice>
        <mc:Fallback xmlns="">
          <p:sp>
            <p:nvSpPr>
              <p:cNvPr id="23" name="Rectangle 22">
                <a:extLst>
                  <a:ext uri="{FF2B5EF4-FFF2-40B4-BE49-F238E27FC236}">
                    <a16:creationId xmlns:a16="http://schemas.microsoft.com/office/drawing/2014/main" id="{4A9A2994-4513-4BC7-915D-1FFEE2F5A40D}"/>
                  </a:ext>
                </a:extLst>
              </p:cNvPr>
              <p:cNvSpPr>
                <a:spLocks noRot="1" noChangeAspect="1" noMove="1" noResize="1" noEditPoints="1" noAdjustHandles="1" noChangeArrowheads="1" noChangeShapeType="1" noTextEdit="1"/>
              </p:cNvSpPr>
              <p:nvPr/>
            </p:nvSpPr>
            <p:spPr>
              <a:xfrm>
                <a:off x="4826979" y="1626415"/>
                <a:ext cx="2309415" cy="33855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6B97036-E9FA-4935-B05A-E09E1F0ECA35}"/>
                  </a:ext>
                </a:extLst>
              </p:cNvPr>
              <p:cNvSpPr txBox="1"/>
              <p:nvPr/>
            </p:nvSpPr>
            <p:spPr>
              <a:xfrm>
                <a:off x="162586" y="3560292"/>
                <a:ext cx="280224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600" b="0" i="0" smtClean="0">
                          <a:solidFill>
                            <a:srgbClr val="E57689"/>
                          </a:solidFill>
                          <a:latin typeface="Cambria Math" panose="02040503050406030204" pitchFamily="18" charset="0"/>
                        </a:rPr>
                        <m:t>Average</m:t>
                      </m:r>
                      <m:r>
                        <a:rPr lang="en-US" sz="1600" b="0" i="0" smtClean="0">
                          <a:solidFill>
                            <a:srgbClr val="E57689"/>
                          </a:solidFill>
                          <a:latin typeface="Cambria Math" panose="02040503050406030204" pitchFamily="18" charset="0"/>
                        </a:rPr>
                        <m:t> </m:t>
                      </m:r>
                      <m:r>
                        <m:rPr>
                          <m:sty m:val="p"/>
                        </m:rPr>
                        <a:rPr lang="en-US" sz="1600" b="0" i="0" smtClean="0">
                          <a:solidFill>
                            <a:srgbClr val="E57689"/>
                          </a:solidFill>
                          <a:latin typeface="Cambria Math" panose="02040503050406030204" pitchFamily="18" charset="0"/>
                        </a:rPr>
                        <m:t>Atomic</m:t>
                      </m:r>
                      <m:r>
                        <a:rPr lang="en-US" sz="1600" b="0" i="0" smtClean="0">
                          <a:solidFill>
                            <a:srgbClr val="E57689"/>
                          </a:solidFill>
                          <a:latin typeface="Cambria Math" panose="02040503050406030204" pitchFamily="18" charset="0"/>
                        </a:rPr>
                        <m:t> </m:t>
                      </m:r>
                      <m:r>
                        <m:rPr>
                          <m:sty m:val="p"/>
                        </m:rPr>
                        <a:rPr lang="en-US" sz="1600" b="0" i="0" smtClean="0">
                          <a:solidFill>
                            <a:srgbClr val="E57689"/>
                          </a:solidFill>
                          <a:latin typeface="Cambria Math" panose="02040503050406030204" pitchFamily="18" charset="0"/>
                        </a:rPr>
                        <m:t>Mass</m:t>
                      </m:r>
                      <m:r>
                        <a:rPr lang="en-US" sz="1600" b="0" i="0" smtClean="0">
                          <a:solidFill>
                            <a:srgbClr val="E57689"/>
                          </a:solidFill>
                          <a:latin typeface="Cambria Math" panose="02040503050406030204" pitchFamily="18" charset="0"/>
                        </a:rPr>
                        <m:t>=</m:t>
                      </m:r>
                      <m:r>
                        <a:rPr lang="en-US" sz="1600" b="0" i="1" smtClean="0">
                          <a:solidFill>
                            <a:srgbClr val="E57689"/>
                          </a:solidFill>
                          <a:latin typeface="Cambria Math" panose="02040503050406030204" pitchFamily="18" charset="0"/>
                        </a:rPr>
                        <m:t>39.947</m:t>
                      </m:r>
                    </m:oMath>
                  </m:oMathPara>
                </a14:m>
                <a:endParaRPr lang="en-US" sz="1600" dirty="0">
                  <a:solidFill>
                    <a:srgbClr val="E57689"/>
                  </a:solidFill>
                </a:endParaRPr>
              </a:p>
            </p:txBody>
          </p:sp>
        </mc:Choice>
        <mc:Fallback xmlns="">
          <p:sp>
            <p:nvSpPr>
              <p:cNvPr id="25" name="TextBox 24">
                <a:extLst>
                  <a:ext uri="{FF2B5EF4-FFF2-40B4-BE49-F238E27FC236}">
                    <a16:creationId xmlns:a16="http://schemas.microsoft.com/office/drawing/2014/main" id="{B6B97036-E9FA-4935-B05A-E09E1F0ECA35}"/>
                  </a:ext>
                </a:extLst>
              </p:cNvPr>
              <p:cNvSpPr txBox="1">
                <a:spLocks noRot="1" noChangeAspect="1" noMove="1" noResize="1" noEditPoints="1" noAdjustHandles="1" noChangeArrowheads="1" noChangeShapeType="1" noTextEdit="1"/>
              </p:cNvSpPr>
              <p:nvPr/>
            </p:nvSpPr>
            <p:spPr>
              <a:xfrm>
                <a:off x="162586" y="3560292"/>
                <a:ext cx="2802242" cy="246221"/>
              </a:xfrm>
              <a:prstGeom prst="rect">
                <a:avLst/>
              </a:prstGeom>
              <a:blipFill>
                <a:blip r:embed="rId12"/>
                <a:stretch>
                  <a:fillRect l="-1961" r="-1089" b="-32500"/>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2B8653A1-E913-41A4-8588-0E67295EB739}"/>
              </a:ext>
            </a:extLst>
          </p:cNvPr>
          <p:cNvSpPr/>
          <p:nvPr/>
        </p:nvSpPr>
        <p:spPr>
          <a:xfrm>
            <a:off x="328645" y="4504761"/>
            <a:ext cx="2884123" cy="307777"/>
          </a:xfrm>
          <a:prstGeom prst="rect">
            <a:avLst/>
          </a:prstGeom>
        </p:spPr>
        <p:txBody>
          <a:bodyPr wrap="none">
            <a:spAutoFit/>
          </a:bodyPr>
          <a:lstStyle/>
          <a:p>
            <a:r>
              <a:rPr lang="en-US" sz="1400" dirty="0">
                <a:solidFill>
                  <a:srgbClr val="67AEB6"/>
                </a:solidFill>
                <a:latin typeface="Gill Sans MT" panose="020B0502020104020203" pitchFamily="34" charset="0"/>
              </a:rPr>
              <a:t>Fraction of </a:t>
            </a:r>
            <a:r>
              <a:rPr lang="en-US" sz="1400" baseline="30000" dirty="0">
                <a:solidFill>
                  <a:srgbClr val="67AEB6"/>
                </a:solidFill>
                <a:latin typeface="Gill Sans MT" panose="020B0502020104020203" pitchFamily="34" charset="0"/>
              </a:rPr>
              <a:t>14</a:t>
            </a:r>
            <a:r>
              <a:rPr lang="en-US" sz="1400" dirty="0">
                <a:solidFill>
                  <a:srgbClr val="67AEB6"/>
                </a:solidFill>
                <a:latin typeface="Gill Sans MT" panose="020B0502020104020203" pitchFamily="34" charset="0"/>
              </a:rPr>
              <a:t>N + Fraction of </a:t>
            </a:r>
            <a:r>
              <a:rPr lang="en-US" sz="1400" baseline="30000" dirty="0">
                <a:solidFill>
                  <a:srgbClr val="67AEB6"/>
                </a:solidFill>
                <a:latin typeface="Gill Sans MT" panose="020B0502020104020203" pitchFamily="34" charset="0"/>
              </a:rPr>
              <a:t>15</a:t>
            </a:r>
            <a:r>
              <a:rPr lang="en-US" sz="1400" dirty="0">
                <a:solidFill>
                  <a:srgbClr val="67AEB6"/>
                </a:solidFill>
                <a:latin typeface="Gill Sans MT" panose="020B0502020104020203" pitchFamily="34" charset="0"/>
              </a:rPr>
              <a:t>N = 1</a:t>
            </a:r>
            <a:endParaRPr lang="en-US" sz="1400" baseline="30000" dirty="0">
              <a:solidFill>
                <a:srgbClr val="67AEB6"/>
              </a:solidFill>
              <a:latin typeface="Gill Sans MT" panose="020B0502020104020203" pitchFamily="34" charset="0"/>
            </a:endParaRPr>
          </a:p>
        </p:txBody>
      </p:sp>
      <p:sp>
        <p:nvSpPr>
          <p:cNvPr id="28" name="Rectangle 27">
            <a:extLst>
              <a:ext uri="{FF2B5EF4-FFF2-40B4-BE49-F238E27FC236}">
                <a16:creationId xmlns:a16="http://schemas.microsoft.com/office/drawing/2014/main" id="{1EF86500-0E96-4897-89A1-8E20D1CB9633}"/>
              </a:ext>
            </a:extLst>
          </p:cNvPr>
          <p:cNvSpPr/>
          <p:nvPr/>
        </p:nvSpPr>
        <p:spPr>
          <a:xfrm>
            <a:off x="3498044" y="4497081"/>
            <a:ext cx="2869696" cy="307777"/>
          </a:xfrm>
          <a:prstGeom prst="rect">
            <a:avLst/>
          </a:prstGeom>
        </p:spPr>
        <p:txBody>
          <a:bodyPr wrap="none">
            <a:spAutoFit/>
          </a:bodyPr>
          <a:lstStyle/>
          <a:p>
            <a:r>
              <a:rPr lang="en-US" sz="1400" dirty="0">
                <a:solidFill>
                  <a:srgbClr val="67AEB6"/>
                </a:solidFill>
                <a:latin typeface="Gill Sans MT" panose="020B0502020104020203" pitchFamily="34" charset="0"/>
              </a:rPr>
              <a:t>Fraction of </a:t>
            </a:r>
            <a:r>
              <a:rPr lang="en-US" sz="1400" baseline="30000" dirty="0">
                <a:solidFill>
                  <a:srgbClr val="67AEB6"/>
                </a:solidFill>
                <a:latin typeface="Gill Sans MT" panose="020B0502020104020203" pitchFamily="34" charset="0"/>
              </a:rPr>
              <a:t>15</a:t>
            </a:r>
            <a:r>
              <a:rPr lang="en-US" sz="1400" dirty="0">
                <a:solidFill>
                  <a:srgbClr val="67AEB6"/>
                </a:solidFill>
                <a:latin typeface="Gill Sans MT" panose="020B0502020104020203" pitchFamily="34" charset="0"/>
              </a:rPr>
              <a:t>N = 1– Fraction of </a:t>
            </a:r>
            <a:r>
              <a:rPr lang="en-US" sz="1400" baseline="30000" dirty="0">
                <a:solidFill>
                  <a:srgbClr val="67AEB6"/>
                </a:solidFill>
                <a:latin typeface="Gill Sans MT" panose="020B0502020104020203" pitchFamily="34" charset="0"/>
              </a:rPr>
              <a:t>14</a:t>
            </a:r>
            <a:r>
              <a:rPr lang="en-US" sz="1400" dirty="0">
                <a:solidFill>
                  <a:srgbClr val="67AEB6"/>
                </a:solidFill>
                <a:latin typeface="Gill Sans MT" panose="020B0502020104020203" pitchFamily="34" charset="0"/>
              </a:rPr>
              <a:t>N </a:t>
            </a:r>
            <a:endParaRPr lang="en-US" sz="1400" baseline="30000" dirty="0">
              <a:solidFill>
                <a:srgbClr val="67AEB6"/>
              </a:solidFill>
              <a:latin typeface="Gill Sans MT" panose="020B0502020104020203" pitchFamily="34"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E226DC9-F700-41F0-ACFD-5637E7BE0A28}"/>
                  </a:ext>
                </a:extLst>
              </p:cNvPr>
              <p:cNvSpPr txBox="1"/>
              <p:nvPr/>
            </p:nvSpPr>
            <p:spPr>
              <a:xfrm>
                <a:off x="35348" y="4888097"/>
                <a:ext cx="721486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600" b="0" i="0" smtClean="0">
                          <a:solidFill>
                            <a:srgbClr val="E57689"/>
                          </a:solidFill>
                          <a:latin typeface="Cambria Math" panose="02040503050406030204" pitchFamily="18" charset="0"/>
                        </a:rPr>
                        <m:t>Average</m:t>
                      </m:r>
                      <m:r>
                        <a:rPr lang="en-US" sz="1600" b="0" i="0" smtClean="0">
                          <a:solidFill>
                            <a:srgbClr val="E57689"/>
                          </a:solidFill>
                          <a:latin typeface="Cambria Math" panose="02040503050406030204" pitchFamily="18" charset="0"/>
                        </a:rPr>
                        <m:t> </m:t>
                      </m:r>
                      <m:r>
                        <m:rPr>
                          <m:sty m:val="p"/>
                        </m:rPr>
                        <a:rPr lang="en-US" sz="1600" b="0" i="0" smtClean="0">
                          <a:solidFill>
                            <a:srgbClr val="E57689"/>
                          </a:solidFill>
                          <a:latin typeface="Cambria Math" panose="02040503050406030204" pitchFamily="18" charset="0"/>
                        </a:rPr>
                        <m:t>Atomic</m:t>
                      </m:r>
                      <m:r>
                        <a:rPr lang="en-US" sz="1600" b="0" i="0" smtClean="0">
                          <a:solidFill>
                            <a:srgbClr val="E57689"/>
                          </a:solidFill>
                          <a:latin typeface="Cambria Math" panose="02040503050406030204" pitchFamily="18" charset="0"/>
                        </a:rPr>
                        <m:t> </m:t>
                      </m:r>
                      <m:r>
                        <m:rPr>
                          <m:sty m:val="p"/>
                        </m:rPr>
                        <a:rPr lang="en-US" sz="1600" b="0" i="0" smtClean="0">
                          <a:solidFill>
                            <a:srgbClr val="E57689"/>
                          </a:solidFill>
                          <a:latin typeface="Cambria Math" panose="02040503050406030204" pitchFamily="18" charset="0"/>
                        </a:rPr>
                        <m:t>Mass</m:t>
                      </m:r>
                      <m:r>
                        <a:rPr lang="en-US" sz="1600" b="0" i="0" smtClean="0">
                          <a:solidFill>
                            <a:srgbClr val="E57689"/>
                          </a:solidFill>
                          <a:latin typeface="Cambria Math" panose="02040503050406030204" pitchFamily="18" charset="0"/>
                        </a:rPr>
                        <m:t>= </m:t>
                      </m:r>
                      <m:d>
                        <m:dPr>
                          <m:ctrlPr>
                            <a:rPr lang="en-US" sz="1600" b="0" i="1" smtClean="0">
                              <a:solidFill>
                                <a:srgbClr val="E57689"/>
                              </a:solidFill>
                              <a:latin typeface="Cambria Math" panose="02040503050406030204" pitchFamily="18" charset="0"/>
                            </a:rPr>
                          </m:ctrlPr>
                        </m:dPr>
                        <m:e>
                          <m:r>
                            <m:rPr>
                              <m:sty m:val="p"/>
                            </m:rPr>
                            <a:rPr lang="en-US" sz="1600" b="0" i="0" smtClean="0">
                              <a:solidFill>
                                <a:srgbClr val="E57689"/>
                              </a:solidFill>
                              <a:latin typeface="Cambria Math" panose="02040503050406030204" pitchFamily="18" charset="0"/>
                            </a:rPr>
                            <m:t>x</m:t>
                          </m:r>
                        </m:e>
                      </m:d>
                      <m:d>
                        <m:dPr>
                          <m:ctrlPr>
                            <a:rPr lang="en-US" sz="1600" b="0" i="1" smtClean="0">
                              <a:solidFill>
                                <a:srgbClr val="E57689"/>
                              </a:solidFill>
                              <a:latin typeface="Cambria Math" panose="02040503050406030204" pitchFamily="18" charset="0"/>
                            </a:rPr>
                          </m:ctrlPr>
                        </m:dPr>
                        <m:e>
                          <m:r>
                            <a:rPr lang="en-US" sz="1600">
                              <a:solidFill>
                                <a:srgbClr val="E57689"/>
                              </a:solidFill>
                              <a:latin typeface="Cambria Math" panose="02040503050406030204" pitchFamily="18" charset="0"/>
                            </a:rPr>
                            <m:t>14.003074004</m:t>
                          </m:r>
                          <m:r>
                            <a:rPr lang="en-US" sz="1600" b="0" i="0" smtClean="0">
                              <a:solidFill>
                                <a:srgbClr val="E57689"/>
                              </a:solidFill>
                              <a:latin typeface="Cambria Math" panose="02040503050406030204" pitchFamily="18" charset="0"/>
                            </a:rPr>
                            <m:t> </m:t>
                          </m:r>
                          <m:r>
                            <m:rPr>
                              <m:sty m:val="p"/>
                            </m:rPr>
                            <a:rPr lang="en-US" sz="1600" b="0" i="0" smtClean="0">
                              <a:solidFill>
                                <a:srgbClr val="E57689"/>
                              </a:solidFill>
                              <a:latin typeface="Cambria Math" panose="02040503050406030204" pitchFamily="18" charset="0"/>
                            </a:rPr>
                            <m:t>amu</m:t>
                          </m:r>
                        </m:e>
                      </m:d>
                      <m:r>
                        <a:rPr lang="en-US" sz="1600" b="0" i="0" smtClean="0">
                          <a:solidFill>
                            <a:srgbClr val="E57689"/>
                          </a:solidFill>
                          <a:latin typeface="Cambria Math" panose="02040503050406030204" pitchFamily="18" charset="0"/>
                        </a:rPr>
                        <m:t>+ </m:t>
                      </m:r>
                      <m:d>
                        <m:dPr>
                          <m:ctrlPr>
                            <a:rPr lang="en-US" sz="1600" b="0" i="1" smtClean="0">
                              <a:solidFill>
                                <a:srgbClr val="E57689"/>
                              </a:solidFill>
                              <a:latin typeface="Cambria Math" panose="02040503050406030204" pitchFamily="18" charset="0"/>
                            </a:rPr>
                          </m:ctrlPr>
                        </m:dPr>
                        <m:e>
                          <m:r>
                            <a:rPr lang="en-US" sz="1600" b="0" i="0" smtClean="0">
                              <a:solidFill>
                                <a:srgbClr val="E57689"/>
                              </a:solidFill>
                              <a:latin typeface="Cambria Math" panose="02040503050406030204" pitchFamily="18" charset="0"/>
                            </a:rPr>
                            <m:t>1−</m:t>
                          </m:r>
                          <m:r>
                            <m:rPr>
                              <m:sty m:val="p"/>
                            </m:rPr>
                            <a:rPr lang="en-US" sz="1600" b="0" i="0" smtClean="0">
                              <a:solidFill>
                                <a:srgbClr val="E57689"/>
                              </a:solidFill>
                              <a:latin typeface="Cambria Math" panose="02040503050406030204" pitchFamily="18" charset="0"/>
                            </a:rPr>
                            <m:t>x</m:t>
                          </m:r>
                        </m:e>
                      </m:d>
                      <m:d>
                        <m:dPr>
                          <m:ctrlPr>
                            <a:rPr lang="en-US" sz="1600" b="0" i="1" smtClean="0">
                              <a:solidFill>
                                <a:srgbClr val="E57689"/>
                              </a:solidFill>
                              <a:latin typeface="Cambria Math" panose="02040503050406030204" pitchFamily="18" charset="0"/>
                            </a:rPr>
                          </m:ctrlPr>
                        </m:dPr>
                        <m:e>
                          <m:r>
                            <a:rPr lang="en-US" sz="1600">
                              <a:solidFill>
                                <a:srgbClr val="E57689"/>
                              </a:solidFill>
                              <a:latin typeface="Cambria Math" panose="02040503050406030204" pitchFamily="18" charset="0"/>
                            </a:rPr>
                            <m:t>15.000108898</m:t>
                          </m:r>
                          <m:r>
                            <a:rPr lang="en-US" sz="1600" b="0" i="0" smtClean="0">
                              <a:solidFill>
                                <a:srgbClr val="E57689"/>
                              </a:solidFill>
                              <a:latin typeface="Cambria Math" panose="02040503050406030204" pitchFamily="18" charset="0"/>
                            </a:rPr>
                            <m:t> </m:t>
                          </m:r>
                          <m:r>
                            <m:rPr>
                              <m:sty m:val="p"/>
                            </m:rPr>
                            <a:rPr lang="en-US" sz="1600" b="0" i="0" smtClean="0">
                              <a:solidFill>
                                <a:srgbClr val="E57689"/>
                              </a:solidFill>
                              <a:latin typeface="Cambria Math" panose="02040503050406030204" pitchFamily="18" charset="0"/>
                            </a:rPr>
                            <m:t>amu</m:t>
                          </m:r>
                        </m:e>
                      </m:d>
                    </m:oMath>
                  </m:oMathPara>
                </a14:m>
                <a:endParaRPr lang="en-US" sz="1600" dirty="0">
                  <a:solidFill>
                    <a:srgbClr val="E57689"/>
                  </a:solidFill>
                </a:endParaRPr>
              </a:p>
            </p:txBody>
          </p:sp>
        </mc:Choice>
        <mc:Fallback xmlns="">
          <p:sp>
            <p:nvSpPr>
              <p:cNvPr id="29" name="TextBox 28">
                <a:extLst>
                  <a:ext uri="{FF2B5EF4-FFF2-40B4-BE49-F238E27FC236}">
                    <a16:creationId xmlns:a16="http://schemas.microsoft.com/office/drawing/2014/main" id="{AE226DC9-F700-41F0-ACFD-5637E7BE0A28}"/>
                  </a:ext>
                </a:extLst>
              </p:cNvPr>
              <p:cNvSpPr txBox="1">
                <a:spLocks noRot="1" noChangeAspect="1" noMove="1" noResize="1" noEditPoints="1" noAdjustHandles="1" noChangeArrowheads="1" noChangeShapeType="1" noTextEdit="1"/>
              </p:cNvSpPr>
              <p:nvPr/>
            </p:nvSpPr>
            <p:spPr>
              <a:xfrm>
                <a:off x="35348" y="4888097"/>
                <a:ext cx="7214860" cy="246221"/>
              </a:xfrm>
              <a:prstGeom prst="rect">
                <a:avLst/>
              </a:prstGeom>
              <a:blipFill>
                <a:blip r:embed="rId13"/>
                <a:stretch>
                  <a:fillRect l="-507" b="-3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3A4454D-83F5-403E-A5FB-3C5C65E21CAC}"/>
                  </a:ext>
                </a:extLst>
              </p:cNvPr>
              <p:cNvSpPr txBox="1"/>
              <p:nvPr/>
            </p:nvSpPr>
            <p:spPr>
              <a:xfrm>
                <a:off x="1187906" y="5144215"/>
                <a:ext cx="601741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0" smtClean="0">
                          <a:solidFill>
                            <a:srgbClr val="E57689"/>
                          </a:solidFill>
                          <a:latin typeface="Cambria Math" panose="02040503050406030204" pitchFamily="18" charset="0"/>
                        </a:rPr>
                        <m:t>14.007= </m:t>
                      </m:r>
                      <m:d>
                        <m:dPr>
                          <m:ctrlPr>
                            <a:rPr lang="en-US" sz="1600" b="0" i="1" smtClean="0">
                              <a:solidFill>
                                <a:srgbClr val="E57689"/>
                              </a:solidFill>
                              <a:latin typeface="Cambria Math" panose="02040503050406030204" pitchFamily="18" charset="0"/>
                            </a:rPr>
                          </m:ctrlPr>
                        </m:dPr>
                        <m:e>
                          <m:r>
                            <m:rPr>
                              <m:sty m:val="p"/>
                            </m:rPr>
                            <a:rPr lang="en-US" sz="1600" b="0" i="0" smtClean="0">
                              <a:solidFill>
                                <a:srgbClr val="E57689"/>
                              </a:solidFill>
                              <a:latin typeface="Cambria Math" panose="02040503050406030204" pitchFamily="18" charset="0"/>
                            </a:rPr>
                            <m:t>x</m:t>
                          </m:r>
                        </m:e>
                      </m:d>
                      <m:d>
                        <m:dPr>
                          <m:ctrlPr>
                            <a:rPr lang="en-US" sz="1600" b="0" i="1" smtClean="0">
                              <a:solidFill>
                                <a:srgbClr val="E57689"/>
                              </a:solidFill>
                              <a:latin typeface="Cambria Math" panose="02040503050406030204" pitchFamily="18" charset="0"/>
                            </a:rPr>
                          </m:ctrlPr>
                        </m:dPr>
                        <m:e>
                          <m:r>
                            <a:rPr lang="en-US" sz="1600">
                              <a:solidFill>
                                <a:srgbClr val="E57689"/>
                              </a:solidFill>
                              <a:latin typeface="Cambria Math" panose="02040503050406030204" pitchFamily="18" charset="0"/>
                            </a:rPr>
                            <m:t>14.003074004</m:t>
                          </m:r>
                          <m:r>
                            <a:rPr lang="en-US" sz="1600" b="0" i="0" smtClean="0">
                              <a:solidFill>
                                <a:srgbClr val="E57689"/>
                              </a:solidFill>
                              <a:latin typeface="Cambria Math" panose="02040503050406030204" pitchFamily="18" charset="0"/>
                            </a:rPr>
                            <m:t> </m:t>
                          </m:r>
                          <m:r>
                            <m:rPr>
                              <m:sty m:val="p"/>
                            </m:rPr>
                            <a:rPr lang="en-US" sz="1600" b="0" i="0" smtClean="0">
                              <a:solidFill>
                                <a:srgbClr val="E57689"/>
                              </a:solidFill>
                              <a:latin typeface="Cambria Math" panose="02040503050406030204" pitchFamily="18" charset="0"/>
                            </a:rPr>
                            <m:t>amu</m:t>
                          </m:r>
                        </m:e>
                      </m:d>
                      <m:r>
                        <a:rPr lang="en-US" sz="1600" b="0" i="0" smtClean="0">
                          <a:solidFill>
                            <a:srgbClr val="E57689"/>
                          </a:solidFill>
                          <a:latin typeface="Cambria Math" panose="02040503050406030204" pitchFamily="18" charset="0"/>
                        </a:rPr>
                        <m:t>+ </m:t>
                      </m:r>
                      <m:d>
                        <m:dPr>
                          <m:ctrlPr>
                            <a:rPr lang="en-US" sz="1600" b="0" i="1" smtClean="0">
                              <a:solidFill>
                                <a:srgbClr val="E57689"/>
                              </a:solidFill>
                              <a:latin typeface="Cambria Math" panose="02040503050406030204" pitchFamily="18" charset="0"/>
                            </a:rPr>
                          </m:ctrlPr>
                        </m:dPr>
                        <m:e>
                          <m:r>
                            <a:rPr lang="en-US" sz="1600" b="0" i="0" smtClean="0">
                              <a:solidFill>
                                <a:srgbClr val="E57689"/>
                              </a:solidFill>
                              <a:latin typeface="Cambria Math" panose="02040503050406030204" pitchFamily="18" charset="0"/>
                            </a:rPr>
                            <m:t>1−</m:t>
                          </m:r>
                          <m:r>
                            <m:rPr>
                              <m:sty m:val="p"/>
                            </m:rPr>
                            <a:rPr lang="en-US" sz="1600" b="0" i="0" smtClean="0">
                              <a:solidFill>
                                <a:srgbClr val="E57689"/>
                              </a:solidFill>
                              <a:latin typeface="Cambria Math" panose="02040503050406030204" pitchFamily="18" charset="0"/>
                            </a:rPr>
                            <m:t>x</m:t>
                          </m:r>
                        </m:e>
                      </m:d>
                      <m:d>
                        <m:dPr>
                          <m:ctrlPr>
                            <a:rPr lang="en-US" sz="1600" b="0" i="1" smtClean="0">
                              <a:solidFill>
                                <a:srgbClr val="E57689"/>
                              </a:solidFill>
                              <a:latin typeface="Cambria Math" panose="02040503050406030204" pitchFamily="18" charset="0"/>
                            </a:rPr>
                          </m:ctrlPr>
                        </m:dPr>
                        <m:e>
                          <m:r>
                            <a:rPr lang="en-US" sz="1600">
                              <a:solidFill>
                                <a:srgbClr val="E57689"/>
                              </a:solidFill>
                              <a:latin typeface="Cambria Math" panose="02040503050406030204" pitchFamily="18" charset="0"/>
                            </a:rPr>
                            <m:t>15.000108898</m:t>
                          </m:r>
                          <m:r>
                            <a:rPr lang="en-US" sz="1600" b="0" i="0" smtClean="0">
                              <a:solidFill>
                                <a:srgbClr val="E57689"/>
                              </a:solidFill>
                              <a:latin typeface="Cambria Math" panose="02040503050406030204" pitchFamily="18" charset="0"/>
                            </a:rPr>
                            <m:t> </m:t>
                          </m:r>
                          <m:r>
                            <m:rPr>
                              <m:sty m:val="p"/>
                            </m:rPr>
                            <a:rPr lang="en-US" sz="1600" b="0" i="0" smtClean="0">
                              <a:solidFill>
                                <a:srgbClr val="E57689"/>
                              </a:solidFill>
                              <a:latin typeface="Cambria Math" panose="02040503050406030204" pitchFamily="18" charset="0"/>
                            </a:rPr>
                            <m:t>amu</m:t>
                          </m:r>
                        </m:e>
                      </m:d>
                    </m:oMath>
                  </m:oMathPara>
                </a14:m>
                <a:endParaRPr lang="en-US" sz="1600" dirty="0">
                  <a:solidFill>
                    <a:srgbClr val="E57689"/>
                  </a:solidFill>
                </a:endParaRPr>
              </a:p>
            </p:txBody>
          </p:sp>
        </mc:Choice>
        <mc:Fallback xmlns="">
          <p:sp>
            <p:nvSpPr>
              <p:cNvPr id="30" name="TextBox 29">
                <a:extLst>
                  <a:ext uri="{FF2B5EF4-FFF2-40B4-BE49-F238E27FC236}">
                    <a16:creationId xmlns:a16="http://schemas.microsoft.com/office/drawing/2014/main" id="{E3A4454D-83F5-403E-A5FB-3C5C65E21CAC}"/>
                  </a:ext>
                </a:extLst>
              </p:cNvPr>
              <p:cNvSpPr txBox="1">
                <a:spLocks noRot="1" noChangeAspect="1" noMove="1" noResize="1" noEditPoints="1" noAdjustHandles="1" noChangeArrowheads="1" noChangeShapeType="1" noTextEdit="1"/>
              </p:cNvSpPr>
              <p:nvPr/>
            </p:nvSpPr>
            <p:spPr>
              <a:xfrm>
                <a:off x="1187906" y="5144215"/>
                <a:ext cx="6017417" cy="246221"/>
              </a:xfrm>
              <a:prstGeom prst="rect">
                <a:avLst/>
              </a:prstGeom>
              <a:blipFill>
                <a:blip r:embed="rId14"/>
                <a:stretch>
                  <a:fillRect b="-7500"/>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CF7C3F80-71E2-4B8D-8607-BBEFCE668802}"/>
              </a:ext>
            </a:extLst>
          </p:cNvPr>
          <p:cNvCxnSpPr/>
          <p:nvPr/>
        </p:nvCxnSpPr>
        <p:spPr>
          <a:xfrm>
            <a:off x="3134774" y="4658650"/>
            <a:ext cx="361483" cy="0"/>
          </a:xfrm>
          <a:prstGeom prst="straightConnector1">
            <a:avLst/>
          </a:prstGeom>
          <a:ln>
            <a:solidFill>
              <a:srgbClr val="67AEB6"/>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F6B546F0-E98B-452B-AD8B-4CEA61F74618}"/>
              </a:ext>
            </a:extLst>
          </p:cNvPr>
          <p:cNvSpPr/>
          <p:nvPr/>
        </p:nvSpPr>
        <p:spPr>
          <a:xfrm>
            <a:off x="6602216" y="4490815"/>
            <a:ext cx="1808508" cy="307777"/>
          </a:xfrm>
          <a:prstGeom prst="rect">
            <a:avLst/>
          </a:prstGeom>
        </p:spPr>
        <p:txBody>
          <a:bodyPr wrap="none">
            <a:spAutoFit/>
          </a:bodyPr>
          <a:lstStyle/>
          <a:p>
            <a:r>
              <a:rPr lang="en-US" sz="1400" dirty="0">
                <a:solidFill>
                  <a:srgbClr val="67AEB6"/>
                </a:solidFill>
                <a:latin typeface="Gill Sans MT" panose="020B0502020104020203" pitchFamily="34" charset="0"/>
              </a:rPr>
              <a:t>Fraction of </a:t>
            </a:r>
            <a:r>
              <a:rPr lang="en-US" sz="1400" baseline="30000" dirty="0">
                <a:solidFill>
                  <a:srgbClr val="67AEB6"/>
                </a:solidFill>
                <a:latin typeface="Gill Sans MT" panose="020B0502020104020203" pitchFamily="34" charset="0"/>
              </a:rPr>
              <a:t>15</a:t>
            </a:r>
            <a:r>
              <a:rPr lang="en-US" sz="1400" dirty="0">
                <a:solidFill>
                  <a:srgbClr val="67AEB6"/>
                </a:solidFill>
                <a:latin typeface="Gill Sans MT" panose="020B0502020104020203" pitchFamily="34" charset="0"/>
              </a:rPr>
              <a:t>N = 1– x</a:t>
            </a:r>
            <a:endParaRPr lang="en-US" sz="1400" baseline="30000" dirty="0">
              <a:solidFill>
                <a:srgbClr val="67AEB6"/>
              </a:solidFill>
              <a:latin typeface="Gill Sans MT" panose="020B0502020104020203" pitchFamily="34" charset="0"/>
            </a:endParaRPr>
          </a:p>
        </p:txBody>
      </p:sp>
      <p:cxnSp>
        <p:nvCxnSpPr>
          <p:cNvPr id="34" name="Straight Arrow Connector 33">
            <a:extLst>
              <a:ext uri="{FF2B5EF4-FFF2-40B4-BE49-F238E27FC236}">
                <a16:creationId xmlns:a16="http://schemas.microsoft.com/office/drawing/2014/main" id="{A2502400-DA91-4E10-ACF9-4D1AE74FA6D1}"/>
              </a:ext>
            </a:extLst>
          </p:cNvPr>
          <p:cNvCxnSpPr/>
          <p:nvPr/>
        </p:nvCxnSpPr>
        <p:spPr>
          <a:xfrm>
            <a:off x="6268586" y="4658689"/>
            <a:ext cx="361483" cy="0"/>
          </a:xfrm>
          <a:prstGeom prst="straightConnector1">
            <a:avLst/>
          </a:prstGeom>
          <a:ln>
            <a:solidFill>
              <a:srgbClr val="67AEB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A2250D8-5050-4283-A45E-ED585D4C571B}"/>
                  </a:ext>
                </a:extLst>
              </p:cNvPr>
              <p:cNvSpPr txBox="1"/>
              <p:nvPr/>
            </p:nvSpPr>
            <p:spPr>
              <a:xfrm>
                <a:off x="1132522" y="5370009"/>
                <a:ext cx="694722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smtClean="0">
                          <a:solidFill>
                            <a:srgbClr val="E57689"/>
                          </a:solidFill>
                          <a:latin typeface="Cambria Math" panose="02040503050406030204" pitchFamily="18" charset="0"/>
                        </a:rPr>
                        <m:t>14.0</m:t>
                      </m:r>
                      <m:r>
                        <a:rPr lang="en-US" sz="1600" b="0" i="0" smtClean="0">
                          <a:solidFill>
                            <a:srgbClr val="E57689"/>
                          </a:solidFill>
                          <a:latin typeface="Cambria Math" panose="02040503050406030204" pitchFamily="18" charset="0"/>
                        </a:rPr>
                        <m:t>07</m:t>
                      </m:r>
                      <m:r>
                        <a:rPr lang="en-US" sz="1600" smtClean="0">
                          <a:solidFill>
                            <a:srgbClr val="E57689"/>
                          </a:solidFill>
                          <a:latin typeface="Cambria Math" panose="02040503050406030204" pitchFamily="18" charset="0"/>
                        </a:rPr>
                        <m:t>=</m:t>
                      </m:r>
                      <m:r>
                        <a:rPr lang="en-US" sz="1600">
                          <a:solidFill>
                            <a:srgbClr val="E57689"/>
                          </a:solidFill>
                          <a:latin typeface="Cambria Math" panose="02040503050406030204" pitchFamily="18" charset="0"/>
                        </a:rPr>
                        <m:t>14.003074004</m:t>
                      </m:r>
                      <m:r>
                        <m:rPr>
                          <m:sty m:val="p"/>
                        </m:rPr>
                        <a:rPr lang="en-US" sz="1600" smtClean="0">
                          <a:solidFill>
                            <a:srgbClr val="E57689"/>
                          </a:solidFill>
                          <a:latin typeface="Cambria Math" panose="02040503050406030204" pitchFamily="18" charset="0"/>
                        </a:rPr>
                        <m:t>x</m:t>
                      </m:r>
                      <m:r>
                        <a:rPr lang="en-US" sz="1600" smtClean="0">
                          <a:solidFill>
                            <a:srgbClr val="E57689"/>
                          </a:solidFill>
                          <a:latin typeface="Cambria Math" panose="02040503050406030204" pitchFamily="18" charset="0"/>
                        </a:rPr>
                        <m:t> </m:t>
                      </m:r>
                      <m:r>
                        <m:rPr>
                          <m:sty m:val="p"/>
                        </m:rPr>
                        <a:rPr lang="en-US" sz="1600" smtClean="0">
                          <a:solidFill>
                            <a:srgbClr val="E57689"/>
                          </a:solidFill>
                          <a:latin typeface="Cambria Math" panose="02040503050406030204" pitchFamily="18" charset="0"/>
                        </a:rPr>
                        <m:t>amu</m:t>
                      </m:r>
                      <m:r>
                        <a:rPr lang="en-US" sz="1600" smtClean="0">
                          <a:solidFill>
                            <a:srgbClr val="E57689"/>
                          </a:solidFill>
                          <a:latin typeface="Cambria Math" panose="02040503050406030204" pitchFamily="18" charset="0"/>
                        </a:rPr>
                        <m:t> +15.000108898 </m:t>
                      </m:r>
                      <m:r>
                        <m:rPr>
                          <m:sty m:val="p"/>
                        </m:rPr>
                        <a:rPr lang="en-US" sz="1600" smtClean="0">
                          <a:solidFill>
                            <a:srgbClr val="E57689"/>
                          </a:solidFill>
                          <a:latin typeface="Cambria Math" panose="02040503050406030204" pitchFamily="18" charset="0"/>
                        </a:rPr>
                        <m:t>amu</m:t>
                      </m:r>
                      <m:r>
                        <a:rPr lang="en-US" sz="1600" b="0" i="0" smtClean="0">
                          <a:solidFill>
                            <a:srgbClr val="E57689"/>
                          </a:solidFill>
                          <a:latin typeface="Cambria Math" panose="02040503050406030204" pitchFamily="18" charset="0"/>
                        </a:rPr>
                        <m:t>−</m:t>
                      </m:r>
                      <m:r>
                        <a:rPr lang="en-US" sz="1600">
                          <a:solidFill>
                            <a:srgbClr val="E57689"/>
                          </a:solidFill>
                          <a:latin typeface="Cambria Math" panose="02040503050406030204" pitchFamily="18" charset="0"/>
                        </a:rPr>
                        <m:t>15.000108898</m:t>
                      </m:r>
                      <m:r>
                        <m:rPr>
                          <m:sty m:val="p"/>
                        </m:rPr>
                        <a:rPr lang="en-US" sz="1600">
                          <a:solidFill>
                            <a:srgbClr val="E57689"/>
                          </a:solidFill>
                          <a:latin typeface="Cambria Math" panose="02040503050406030204" pitchFamily="18" charset="0"/>
                        </a:rPr>
                        <m:t>x</m:t>
                      </m:r>
                      <m:r>
                        <a:rPr lang="en-US" sz="1600">
                          <a:solidFill>
                            <a:srgbClr val="E57689"/>
                          </a:solidFill>
                          <a:latin typeface="Cambria Math" panose="02040503050406030204" pitchFamily="18" charset="0"/>
                        </a:rPr>
                        <m:t> </m:t>
                      </m:r>
                      <m:r>
                        <m:rPr>
                          <m:sty m:val="p"/>
                        </m:rPr>
                        <a:rPr lang="en-US" sz="1600">
                          <a:solidFill>
                            <a:srgbClr val="E57689"/>
                          </a:solidFill>
                          <a:latin typeface="Cambria Math" panose="02040503050406030204" pitchFamily="18" charset="0"/>
                        </a:rPr>
                        <m:t>amu</m:t>
                      </m:r>
                    </m:oMath>
                  </m:oMathPara>
                </a14:m>
                <a:endParaRPr lang="en-US" sz="1600" dirty="0">
                  <a:solidFill>
                    <a:srgbClr val="E57689"/>
                  </a:solidFill>
                </a:endParaRPr>
              </a:p>
            </p:txBody>
          </p:sp>
        </mc:Choice>
        <mc:Fallback xmlns="">
          <p:sp>
            <p:nvSpPr>
              <p:cNvPr id="37" name="TextBox 36">
                <a:extLst>
                  <a:ext uri="{FF2B5EF4-FFF2-40B4-BE49-F238E27FC236}">
                    <a16:creationId xmlns:a16="http://schemas.microsoft.com/office/drawing/2014/main" id="{EA2250D8-5050-4283-A45E-ED585D4C571B}"/>
                  </a:ext>
                </a:extLst>
              </p:cNvPr>
              <p:cNvSpPr txBox="1">
                <a:spLocks noRot="1" noChangeAspect="1" noMove="1" noResize="1" noEditPoints="1" noAdjustHandles="1" noChangeArrowheads="1" noChangeShapeType="1" noTextEdit="1"/>
              </p:cNvSpPr>
              <p:nvPr/>
            </p:nvSpPr>
            <p:spPr>
              <a:xfrm>
                <a:off x="1132522" y="5370009"/>
                <a:ext cx="6947223" cy="246221"/>
              </a:xfrm>
              <a:prstGeom prst="rect">
                <a:avLst/>
              </a:prstGeom>
              <a:blipFill>
                <a:blip r:embed="rId15"/>
                <a:stretch>
                  <a:fillRect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D7CB7CA-5913-4247-BC26-9D11095CA396}"/>
                  </a:ext>
                </a:extLst>
              </p:cNvPr>
              <p:cNvSpPr txBox="1"/>
              <p:nvPr/>
            </p:nvSpPr>
            <p:spPr>
              <a:xfrm>
                <a:off x="706441" y="5613441"/>
                <a:ext cx="351237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0" smtClean="0">
                          <a:solidFill>
                            <a:srgbClr val="E57689"/>
                          </a:solidFill>
                          <a:latin typeface="Cambria Math" panose="02040503050406030204" pitchFamily="18" charset="0"/>
                        </a:rPr>
                        <m:t>−0.993108898=−0.997034894</m:t>
                      </m:r>
                      <m:r>
                        <m:rPr>
                          <m:sty m:val="p"/>
                        </m:rPr>
                        <a:rPr lang="en-US" sz="1600" b="0" i="0" smtClean="0">
                          <a:solidFill>
                            <a:srgbClr val="E57689"/>
                          </a:solidFill>
                          <a:latin typeface="Cambria Math" panose="02040503050406030204" pitchFamily="18" charset="0"/>
                        </a:rPr>
                        <m:t>x</m:t>
                      </m:r>
                      <m:r>
                        <a:rPr lang="en-US" sz="1600" b="0" i="0" smtClean="0">
                          <a:solidFill>
                            <a:srgbClr val="E57689"/>
                          </a:solidFill>
                          <a:latin typeface="Cambria Math" panose="02040503050406030204" pitchFamily="18" charset="0"/>
                        </a:rPr>
                        <m:t> </m:t>
                      </m:r>
                      <m:r>
                        <m:rPr>
                          <m:sty m:val="p"/>
                        </m:rPr>
                        <a:rPr lang="en-US" sz="1600" b="0" i="0" smtClean="0">
                          <a:solidFill>
                            <a:srgbClr val="E57689"/>
                          </a:solidFill>
                          <a:latin typeface="Cambria Math" panose="02040503050406030204" pitchFamily="18" charset="0"/>
                        </a:rPr>
                        <m:t>amu</m:t>
                      </m:r>
                    </m:oMath>
                  </m:oMathPara>
                </a14:m>
                <a:endParaRPr lang="en-US" sz="1600" dirty="0">
                  <a:solidFill>
                    <a:srgbClr val="E57689"/>
                  </a:solidFill>
                </a:endParaRPr>
              </a:p>
            </p:txBody>
          </p:sp>
        </mc:Choice>
        <mc:Fallback xmlns="">
          <p:sp>
            <p:nvSpPr>
              <p:cNvPr id="38" name="TextBox 37">
                <a:extLst>
                  <a:ext uri="{FF2B5EF4-FFF2-40B4-BE49-F238E27FC236}">
                    <a16:creationId xmlns:a16="http://schemas.microsoft.com/office/drawing/2014/main" id="{3D7CB7CA-5913-4247-BC26-9D11095CA396}"/>
                  </a:ext>
                </a:extLst>
              </p:cNvPr>
              <p:cNvSpPr txBox="1">
                <a:spLocks noRot="1" noChangeAspect="1" noMove="1" noResize="1" noEditPoints="1" noAdjustHandles="1" noChangeArrowheads="1" noChangeShapeType="1" noTextEdit="1"/>
              </p:cNvSpPr>
              <p:nvPr/>
            </p:nvSpPr>
            <p:spPr>
              <a:xfrm>
                <a:off x="706441" y="5613441"/>
                <a:ext cx="3512372" cy="246221"/>
              </a:xfrm>
              <a:prstGeom prst="rect">
                <a:avLst/>
              </a:prstGeom>
              <a:blipFill>
                <a:blip r:embed="rId16"/>
                <a:stretch>
                  <a:fillRect r="-174"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49A155F-A88B-4534-A9B9-E85691F5AE4E}"/>
                  </a:ext>
                </a:extLst>
              </p:cNvPr>
              <p:cNvSpPr txBox="1"/>
              <p:nvPr/>
            </p:nvSpPr>
            <p:spPr>
              <a:xfrm>
                <a:off x="1769250" y="5989528"/>
                <a:ext cx="170739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600" b="0" i="0" smtClean="0">
                          <a:solidFill>
                            <a:srgbClr val="E57689"/>
                          </a:solidFill>
                          <a:latin typeface="Cambria Math" panose="02040503050406030204" pitchFamily="18" charset="0"/>
                        </a:rPr>
                        <m:t>x</m:t>
                      </m:r>
                      <m:r>
                        <a:rPr lang="en-US" sz="1600" b="0" i="0" smtClean="0">
                          <a:solidFill>
                            <a:srgbClr val="E57689"/>
                          </a:solidFill>
                          <a:latin typeface="Cambria Math" panose="02040503050406030204" pitchFamily="18" charset="0"/>
                        </a:rPr>
                        <m:t>=0.9960623284</m:t>
                      </m:r>
                    </m:oMath>
                  </m:oMathPara>
                </a14:m>
                <a:endParaRPr lang="en-US" sz="1600" dirty="0">
                  <a:solidFill>
                    <a:srgbClr val="E57689"/>
                  </a:solidFill>
                </a:endParaRPr>
              </a:p>
            </p:txBody>
          </p:sp>
        </mc:Choice>
        <mc:Fallback xmlns="">
          <p:sp>
            <p:nvSpPr>
              <p:cNvPr id="39" name="TextBox 38">
                <a:extLst>
                  <a:ext uri="{FF2B5EF4-FFF2-40B4-BE49-F238E27FC236}">
                    <a16:creationId xmlns:a16="http://schemas.microsoft.com/office/drawing/2014/main" id="{A49A155F-A88B-4534-A9B9-E85691F5AE4E}"/>
                  </a:ext>
                </a:extLst>
              </p:cNvPr>
              <p:cNvSpPr txBox="1">
                <a:spLocks noRot="1" noChangeAspect="1" noMove="1" noResize="1" noEditPoints="1" noAdjustHandles="1" noChangeArrowheads="1" noChangeShapeType="1" noTextEdit="1"/>
              </p:cNvSpPr>
              <p:nvPr/>
            </p:nvSpPr>
            <p:spPr>
              <a:xfrm>
                <a:off x="1769250" y="5989528"/>
                <a:ext cx="1707390" cy="246221"/>
              </a:xfrm>
              <a:prstGeom prst="rect">
                <a:avLst/>
              </a:prstGeom>
              <a:blipFill>
                <a:blip r:embed="rId17"/>
                <a:stretch>
                  <a:fillRect l="-1071" r="-2143" b="-5000"/>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46375F00-EC9C-4711-B4D0-B84208D92CB0}"/>
              </a:ext>
            </a:extLst>
          </p:cNvPr>
          <p:cNvCxnSpPr/>
          <p:nvPr/>
        </p:nvCxnSpPr>
        <p:spPr>
          <a:xfrm>
            <a:off x="3526513" y="6112133"/>
            <a:ext cx="361483" cy="0"/>
          </a:xfrm>
          <a:prstGeom prst="straightConnector1">
            <a:avLst/>
          </a:prstGeom>
          <a:ln>
            <a:solidFill>
              <a:srgbClr val="E57689"/>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0A5EA11-4CE8-4F65-98BF-6F7F587FF8A2}"/>
                  </a:ext>
                </a:extLst>
              </p:cNvPr>
              <p:cNvSpPr txBox="1"/>
              <p:nvPr/>
            </p:nvSpPr>
            <p:spPr>
              <a:xfrm>
                <a:off x="3938067" y="5986292"/>
                <a:ext cx="148457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600" b="0" i="0" smtClean="0">
                          <a:solidFill>
                            <a:srgbClr val="E57689"/>
                          </a:solidFill>
                          <a:latin typeface="Cambria Math" panose="02040503050406030204" pitchFamily="18" charset="0"/>
                        </a:rPr>
                        <m:t>x</m:t>
                      </m:r>
                      <m:r>
                        <a:rPr lang="en-US" sz="1600" b="0" i="0" smtClean="0">
                          <a:solidFill>
                            <a:srgbClr val="E57689"/>
                          </a:solidFill>
                          <a:latin typeface="Cambria Math" panose="02040503050406030204" pitchFamily="18" charset="0"/>
                        </a:rPr>
                        <m:t> (14</m:t>
                      </m:r>
                      <m:r>
                        <m:rPr>
                          <m:sty m:val="p"/>
                        </m:rPr>
                        <a:rPr lang="en-US" sz="1600" b="0" i="0" smtClean="0">
                          <a:solidFill>
                            <a:srgbClr val="E57689"/>
                          </a:solidFill>
                          <a:latin typeface="Cambria Math" panose="02040503050406030204" pitchFamily="18" charset="0"/>
                        </a:rPr>
                        <m:t>N</m:t>
                      </m:r>
                      <m:r>
                        <a:rPr lang="en-US" sz="1600" b="0" i="0" smtClean="0">
                          <a:solidFill>
                            <a:srgbClr val="E57689"/>
                          </a:solidFill>
                          <a:latin typeface="Cambria Math" panose="02040503050406030204" pitchFamily="18" charset="0"/>
                        </a:rPr>
                        <m:t>)=99.6%</m:t>
                      </m:r>
                    </m:oMath>
                  </m:oMathPara>
                </a14:m>
                <a:endParaRPr lang="en-US" sz="1600" dirty="0">
                  <a:solidFill>
                    <a:srgbClr val="E57689"/>
                  </a:solidFill>
                </a:endParaRPr>
              </a:p>
            </p:txBody>
          </p:sp>
        </mc:Choice>
        <mc:Fallback xmlns="">
          <p:sp>
            <p:nvSpPr>
              <p:cNvPr id="41" name="TextBox 40">
                <a:extLst>
                  <a:ext uri="{FF2B5EF4-FFF2-40B4-BE49-F238E27FC236}">
                    <a16:creationId xmlns:a16="http://schemas.microsoft.com/office/drawing/2014/main" id="{40A5EA11-4CE8-4F65-98BF-6F7F587FF8A2}"/>
                  </a:ext>
                </a:extLst>
              </p:cNvPr>
              <p:cNvSpPr txBox="1">
                <a:spLocks noRot="1" noChangeAspect="1" noMove="1" noResize="1" noEditPoints="1" noAdjustHandles="1" noChangeArrowheads="1" noChangeShapeType="1" noTextEdit="1"/>
              </p:cNvSpPr>
              <p:nvPr/>
            </p:nvSpPr>
            <p:spPr>
              <a:xfrm>
                <a:off x="3938067" y="5986292"/>
                <a:ext cx="1484573" cy="246221"/>
              </a:xfrm>
              <a:prstGeom prst="rect">
                <a:avLst/>
              </a:prstGeom>
              <a:blipFill>
                <a:blip r:embed="rId18"/>
                <a:stretch>
                  <a:fillRect l="-1230" r="-2869" b="-35000"/>
                </a:stretch>
              </a:blipFill>
            </p:spPr>
            <p:txBody>
              <a:bodyPr/>
              <a:lstStyle/>
              <a:p>
                <a:r>
                  <a:rPr lang="en-US">
                    <a:noFill/>
                  </a:rPr>
                  <a:t> </a:t>
                </a:r>
              </a:p>
            </p:txBody>
          </p:sp>
        </mc:Fallback>
      </mc:AlternateContent>
      <p:sp>
        <p:nvSpPr>
          <p:cNvPr id="42" name="Rectangle 41">
            <a:extLst>
              <a:ext uri="{FF2B5EF4-FFF2-40B4-BE49-F238E27FC236}">
                <a16:creationId xmlns:a16="http://schemas.microsoft.com/office/drawing/2014/main" id="{5353D15D-AFB2-400D-A807-FCF33FA0CADC}"/>
              </a:ext>
            </a:extLst>
          </p:cNvPr>
          <p:cNvSpPr/>
          <p:nvPr/>
        </p:nvSpPr>
        <p:spPr>
          <a:xfrm>
            <a:off x="1187" y="6476639"/>
            <a:ext cx="1407437" cy="307777"/>
          </a:xfrm>
          <a:prstGeom prst="rect">
            <a:avLst/>
          </a:prstGeom>
        </p:spPr>
        <p:txBody>
          <a:bodyPr wrap="none">
            <a:spAutoFit/>
          </a:bodyPr>
          <a:lstStyle/>
          <a:p>
            <a:r>
              <a:rPr lang="en-US" sz="1400" dirty="0" err="1">
                <a:solidFill>
                  <a:srgbClr val="E57689"/>
                </a:solidFill>
                <a:latin typeface="Gill Sans MT" panose="020B0502020104020203" pitchFamily="34" charset="0"/>
              </a:rPr>
              <a:t>Fract</a:t>
            </a:r>
            <a:r>
              <a:rPr lang="en-US" sz="1400" dirty="0">
                <a:solidFill>
                  <a:srgbClr val="E57689"/>
                </a:solidFill>
                <a:latin typeface="Gill Sans MT" panose="020B0502020104020203" pitchFamily="34" charset="0"/>
              </a:rPr>
              <a:t>. </a:t>
            </a:r>
            <a:r>
              <a:rPr lang="en-US" sz="1400" baseline="30000" dirty="0">
                <a:solidFill>
                  <a:srgbClr val="E57689"/>
                </a:solidFill>
                <a:latin typeface="Gill Sans MT" panose="020B0502020104020203" pitchFamily="34" charset="0"/>
              </a:rPr>
              <a:t>15</a:t>
            </a:r>
            <a:r>
              <a:rPr lang="en-US" sz="1400" dirty="0">
                <a:solidFill>
                  <a:srgbClr val="E57689"/>
                </a:solidFill>
                <a:latin typeface="Gill Sans MT" panose="020B0502020104020203" pitchFamily="34" charset="0"/>
              </a:rPr>
              <a:t>N = 1– x</a:t>
            </a:r>
            <a:endParaRPr lang="en-US" sz="1400" baseline="30000" dirty="0">
              <a:solidFill>
                <a:srgbClr val="E57689"/>
              </a:solidFill>
              <a:latin typeface="Gill Sans MT" panose="020B0502020104020203" pitchFamily="34" charset="0"/>
            </a:endParaRP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FCC9B519-0201-43A1-B8B3-D8A0F374C217}"/>
                  </a:ext>
                </a:extLst>
              </p:cNvPr>
              <p:cNvSpPr/>
              <p:nvPr/>
            </p:nvSpPr>
            <p:spPr>
              <a:xfrm>
                <a:off x="1639034" y="6489339"/>
                <a:ext cx="2447786" cy="307777"/>
              </a:xfrm>
              <a:prstGeom prst="rect">
                <a:avLst/>
              </a:prstGeom>
            </p:spPr>
            <p:txBody>
              <a:bodyPr wrap="none">
                <a:spAutoFit/>
              </a:bodyPr>
              <a:lstStyle/>
              <a:p>
                <a:r>
                  <a:rPr lang="en-US" sz="1400" dirty="0" err="1">
                    <a:solidFill>
                      <a:srgbClr val="E57689"/>
                    </a:solidFill>
                    <a:latin typeface="Gill Sans MT" panose="020B0502020104020203" pitchFamily="34" charset="0"/>
                  </a:rPr>
                  <a:t>Fract</a:t>
                </a:r>
                <a:r>
                  <a:rPr lang="en-US" sz="1400" dirty="0">
                    <a:solidFill>
                      <a:srgbClr val="E57689"/>
                    </a:solidFill>
                    <a:latin typeface="Gill Sans MT" panose="020B0502020104020203" pitchFamily="34" charset="0"/>
                  </a:rPr>
                  <a:t>. </a:t>
                </a:r>
                <a:r>
                  <a:rPr lang="en-US" sz="1400" baseline="30000" dirty="0">
                    <a:solidFill>
                      <a:srgbClr val="E57689"/>
                    </a:solidFill>
                    <a:latin typeface="Gill Sans MT" panose="020B0502020104020203" pitchFamily="34" charset="0"/>
                  </a:rPr>
                  <a:t>15</a:t>
                </a:r>
                <a:r>
                  <a:rPr lang="en-US" sz="1400" dirty="0">
                    <a:solidFill>
                      <a:srgbClr val="E57689"/>
                    </a:solidFill>
                    <a:latin typeface="Gill Sans MT" panose="020B0502020104020203" pitchFamily="34" charset="0"/>
                  </a:rPr>
                  <a:t>N = 1– </a:t>
                </a:r>
                <a14:m>
                  <m:oMath xmlns:m="http://schemas.openxmlformats.org/officeDocument/2006/math">
                    <m:r>
                      <a:rPr lang="en-US" sz="1400">
                        <a:solidFill>
                          <a:srgbClr val="E57689"/>
                        </a:solidFill>
                        <a:latin typeface="Cambria Math" panose="02040503050406030204" pitchFamily="18" charset="0"/>
                      </a:rPr>
                      <m:t>0.9960623284</m:t>
                    </m:r>
                  </m:oMath>
                </a14:m>
                <a:endParaRPr lang="en-US" sz="1400" baseline="30000" dirty="0">
                  <a:solidFill>
                    <a:srgbClr val="E57689"/>
                  </a:solidFill>
                  <a:latin typeface="Gill Sans MT" panose="020B0502020104020203" pitchFamily="34" charset="0"/>
                </a:endParaRPr>
              </a:p>
            </p:txBody>
          </p:sp>
        </mc:Choice>
        <mc:Fallback xmlns="">
          <p:sp>
            <p:nvSpPr>
              <p:cNvPr id="43" name="Rectangle 42">
                <a:extLst>
                  <a:ext uri="{FF2B5EF4-FFF2-40B4-BE49-F238E27FC236}">
                    <a16:creationId xmlns:a16="http://schemas.microsoft.com/office/drawing/2014/main" id="{FCC9B519-0201-43A1-B8B3-D8A0F374C217}"/>
                  </a:ext>
                </a:extLst>
              </p:cNvPr>
              <p:cNvSpPr>
                <a:spLocks noRot="1" noChangeAspect="1" noMove="1" noResize="1" noEditPoints="1" noAdjustHandles="1" noChangeArrowheads="1" noChangeShapeType="1" noTextEdit="1"/>
              </p:cNvSpPr>
              <p:nvPr/>
            </p:nvSpPr>
            <p:spPr>
              <a:xfrm>
                <a:off x="1639034" y="6489339"/>
                <a:ext cx="2447786" cy="307777"/>
              </a:xfrm>
              <a:prstGeom prst="rect">
                <a:avLst/>
              </a:prstGeom>
              <a:blipFill>
                <a:blip r:embed="rId19"/>
                <a:stretch>
                  <a:fillRect l="-748" t="-4000" b="-20000"/>
                </a:stretch>
              </a:blipFill>
            </p:spPr>
            <p:txBody>
              <a:bodyPr/>
              <a:lstStyle/>
              <a:p>
                <a:r>
                  <a:rPr lang="en-US">
                    <a:noFill/>
                  </a:rPr>
                  <a:t> </a:t>
                </a:r>
              </a:p>
            </p:txBody>
          </p:sp>
        </mc:Fallback>
      </mc:AlternateContent>
      <p:sp>
        <p:nvSpPr>
          <p:cNvPr id="44" name="Rectangle 43">
            <a:extLst>
              <a:ext uri="{FF2B5EF4-FFF2-40B4-BE49-F238E27FC236}">
                <a16:creationId xmlns:a16="http://schemas.microsoft.com/office/drawing/2014/main" id="{A18B559F-3B4B-45CC-A9D9-7B18943AC785}"/>
              </a:ext>
            </a:extLst>
          </p:cNvPr>
          <p:cNvSpPr/>
          <p:nvPr/>
        </p:nvSpPr>
        <p:spPr>
          <a:xfrm>
            <a:off x="4201168" y="6484259"/>
            <a:ext cx="1936428" cy="307777"/>
          </a:xfrm>
          <a:prstGeom prst="rect">
            <a:avLst/>
          </a:prstGeom>
        </p:spPr>
        <p:txBody>
          <a:bodyPr wrap="none">
            <a:spAutoFit/>
          </a:bodyPr>
          <a:lstStyle/>
          <a:p>
            <a:r>
              <a:rPr lang="en-US" sz="1400" dirty="0" err="1">
                <a:solidFill>
                  <a:srgbClr val="E57689"/>
                </a:solidFill>
                <a:latin typeface="Gill Sans MT" panose="020B0502020104020203" pitchFamily="34" charset="0"/>
              </a:rPr>
              <a:t>Fract</a:t>
            </a:r>
            <a:r>
              <a:rPr lang="en-US" sz="1400" dirty="0">
                <a:solidFill>
                  <a:srgbClr val="E57689"/>
                </a:solidFill>
                <a:latin typeface="Gill Sans MT" panose="020B0502020104020203" pitchFamily="34" charset="0"/>
              </a:rPr>
              <a:t>. </a:t>
            </a:r>
            <a:r>
              <a:rPr lang="en-US" sz="1400" baseline="30000" dirty="0">
                <a:solidFill>
                  <a:srgbClr val="E57689"/>
                </a:solidFill>
                <a:latin typeface="Gill Sans MT" panose="020B0502020104020203" pitchFamily="34" charset="0"/>
              </a:rPr>
              <a:t>15</a:t>
            </a:r>
            <a:r>
              <a:rPr lang="en-US" sz="1400" dirty="0">
                <a:solidFill>
                  <a:srgbClr val="E57689"/>
                </a:solidFill>
                <a:latin typeface="Gill Sans MT" panose="020B0502020104020203" pitchFamily="34" charset="0"/>
              </a:rPr>
              <a:t>N = 0.00393767</a:t>
            </a:r>
            <a:endParaRPr lang="en-US" sz="1400" baseline="30000" dirty="0">
              <a:solidFill>
                <a:srgbClr val="E57689"/>
              </a:solidFill>
              <a:latin typeface="Gill Sans MT" panose="020B0502020104020203" pitchFamily="34" charset="0"/>
            </a:endParaRPr>
          </a:p>
        </p:txBody>
      </p:sp>
      <p:sp>
        <p:nvSpPr>
          <p:cNvPr id="45" name="Rectangle 44">
            <a:extLst>
              <a:ext uri="{FF2B5EF4-FFF2-40B4-BE49-F238E27FC236}">
                <a16:creationId xmlns:a16="http://schemas.microsoft.com/office/drawing/2014/main" id="{23844D52-E860-4C9F-84FE-80B14714DA58}"/>
              </a:ext>
            </a:extLst>
          </p:cNvPr>
          <p:cNvSpPr/>
          <p:nvPr/>
        </p:nvSpPr>
        <p:spPr>
          <a:xfrm>
            <a:off x="6271919" y="6484259"/>
            <a:ext cx="1127232" cy="307777"/>
          </a:xfrm>
          <a:prstGeom prst="rect">
            <a:avLst/>
          </a:prstGeom>
        </p:spPr>
        <p:txBody>
          <a:bodyPr wrap="none">
            <a:spAutoFit/>
          </a:bodyPr>
          <a:lstStyle/>
          <a:p>
            <a:r>
              <a:rPr lang="en-US" sz="1400" baseline="30000" dirty="0">
                <a:solidFill>
                  <a:srgbClr val="E57689"/>
                </a:solidFill>
                <a:latin typeface="Gill Sans MT" panose="020B0502020104020203" pitchFamily="34" charset="0"/>
              </a:rPr>
              <a:t>15</a:t>
            </a:r>
            <a:r>
              <a:rPr lang="en-US" sz="1400" dirty="0">
                <a:solidFill>
                  <a:srgbClr val="E57689"/>
                </a:solidFill>
                <a:latin typeface="Gill Sans MT" panose="020B0502020104020203" pitchFamily="34" charset="0"/>
              </a:rPr>
              <a:t>N = 0.39 %</a:t>
            </a:r>
            <a:endParaRPr lang="en-US" sz="1400" baseline="30000" dirty="0">
              <a:solidFill>
                <a:srgbClr val="E57689"/>
              </a:solidFill>
              <a:latin typeface="Gill Sans MT" panose="020B0502020104020203" pitchFamily="34" charset="0"/>
            </a:endParaRPr>
          </a:p>
        </p:txBody>
      </p:sp>
      <p:cxnSp>
        <p:nvCxnSpPr>
          <p:cNvPr id="48" name="Straight Arrow Connector 47">
            <a:extLst>
              <a:ext uri="{FF2B5EF4-FFF2-40B4-BE49-F238E27FC236}">
                <a16:creationId xmlns:a16="http://schemas.microsoft.com/office/drawing/2014/main" id="{E9D49884-A049-4633-8396-DA5DAD3FEAEF}"/>
              </a:ext>
            </a:extLst>
          </p:cNvPr>
          <p:cNvCxnSpPr/>
          <p:nvPr/>
        </p:nvCxnSpPr>
        <p:spPr>
          <a:xfrm>
            <a:off x="1377372" y="6642259"/>
            <a:ext cx="271587" cy="0"/>
          </a:xfrm>
          <a:prstGeom prst="straightConnector1">
            <a:avLst/>
          </a:prstGeom>
          <a:ln>
            <a:solidFill>
              <a:srgbClr val="E57689"/>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03B3186-D1D9-43EB-A177-B75FAF4CA55D}"/>
              </a:ext>
            </a:extLst>
          </p:cNvPr>
          <p:cNvCxnSpPr/>
          <p:nvPr/>
        </p:nvCxnSpPr>
        <p:spPr>
          <a:xfrm>
            <a:off x="6061771" y="6641656"/>
            <a:ext cx="271587" cy="0"/>
          </a:xfrm>
          <a:prstGeom prst="straightConnector1">
            <a:avLst/>
          </a:prstGeom>
          <a:ln>
            <a:solidFill>
              <a:srgbClr val="E5768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FB16AB9-F079-4307-86FC-8FB666BFE920}"/>
              </a:ext>
            </a:extLst>
          </p:cNvPr>
          <p:cNvCxnSpPr/>
          <p:nvPr/>
        </p:nvCxnSpPr>
        <p:spPr>
          <a:xfrm>
            <a:off x="3937139" y="6645608"/>
            <a:ext cx="271587" cy="0"/>
          </a:xfrm>
          <a:prstGeom prst="straightConnector1">
            <a:avLst/>
          </a:prstGeom>
          <a:ln>
            <a:solidFill>
              <a:srgbClr val="E57689"/>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D84CE3F-E453-4CE8-9F75-073DF7E82A17}"/>
              </a:ext>
            </a:extLst>
          </p:cNvPr>
          <p:cNvSpPr txBox="1"/>
          <p:nvPr/>
        </p:nvSpPr>
        <p:spPr>
          <a:xfrm>
            <a:off x="3423857" y="5881629"/>
            <a:ext cx="513282" cy="246221"/>
          </a:xfrm>
          <a:prstGeom prst="rect">
            <a:avLst/>
          </a:prstGeom>
          <a:noFill/>
        </p:spPr>
        <p:txBody>
          <a:bodyPr wrap="none" rtlCol="0">
            <a:spAutoFit/>
          </a:bodyPr>
          <a:lstStyle/>
          <a:p>
            <a:r>
              <a:rPr lang="en-US" sz="1000" dirty="0">
                <a:solidFill>
                  <a:srgbClr val="E57689"/>
                </a:solidFill>
                <a:latin typeface="Gill Sans MT" panose="020B0502020104020203" pitchFamily="34" charset="0"/>
              </a:rPr>
              <a:t>(*100)</a:t>
            </a:r>
          </a:p>
        </p:txBody>
      </p:sp>
      <p:sp>
        <p:nvSpPr>
          <p:cNvPr id="54" name="TextBox 53">
            <a:extLst>
              <a:ext uri="{FF2B5EF4-FFF2-40B4-BE49-F238E27FC236}">
                <a16:creationId xmlns:a16="http://schemas.microsoft.com/office/drawing/2014/main" id="{FBD50974-8446-40EF-ADE5-0622B8D8D08B}"/>
              </a:ext>
            </a:extLst>
          </p:cNvPr>
          <p:cNvSpPr txBox="1"/>
          <p:nvPr/>
        </p:nvSpPr>
        <p:spPr>
          <a:xfrm>
            <a:off x="5919072" y="6418121"/>
            <a:ext cx="513282" cy="246221"/>
          </a:xfrm>
          <a:prstGeom prst="rect">
            <a:avLst/>
          </a:prstGeom>
          <a:noFill/>
        </p:spPr>
        <p:txBody>
          <a:bodyPr wrap="none" rtlCol="0">
            <a:spAutoFit/>
          </a:bodyPr>
          <a:lstStyle/>
          <a:p>
            <a:r>
              <a:rPr lang="en-US" sz="1000" dirty="0">
                <a:solidFill>
                  <a:srgbClr val="E57689"/>
                </a:solidFill>
                <a:latin typeface="Gill Sans MT" panose="020B0502020104020203" pitchFamily="34" charset="0"/>
              </a:rPr>
              <a:t>(*100)</a:t>
            </a:r>
          </a:p>
        </p:txBody>
      </p:sp>
    </p:spTree>
    <p:extLst>
      <p:ext uri="{BB962C8B-B14F-4D97-AF65-F5344CB8AC3E}">
        <p14:creationId xmlns:p14="http://schemas.microsoft.com/office/powerpoint/2010/main" val="233566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5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18" grpId="0"/>
      <p:bldP spid="19" grpId="0"/>
      <p:bldP spid="20" grpId="0"/>
      <p:bldP spid="21" grpId="0"/>
      <p:bldP spid="22" grpId="0"/>
      <p:bldP spid="23" grpId="0"/>
      <p:bldP spid="25" grpId="0"/>
      <p:bldP spid="27" grpId="0"/>
      <p:bldP spid="28" grpId="0"/>
      <p:bldP spid="29" grpId="0"/>
      <p:bldP spid="30" grpId="0"/>
      <p:bldP spid="33" grpId="0"/>
      <p:bldP spid="37" grpId="0"/>
      <p:bldP spid="38" grpId="0"/>
      <p:bldP spid="39" grpId="0"/>
      <p:bldP spid="41" grpId="0"/>
      <p:bldP spid="42" grpId="0"/>
      <p:bldP spid="43" grpId="0"/>
      <p:bldP spid="44" grpId="0"/>
      <p:bldP spid="45" grpId="0"/>
      <p:bldP spid="53" grpId="0"/>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17</a:t>
            </a:fld>
            <a:endParaRPr lang="en-US" dirty="0">
              <a:solidFill>
                <a:schemeClr val="bg1"/>
              </a:solidFill>
            </a:endParaRPr>
          </a:p>
        </p:txBody>
      </p:sp>
      <p:sp>
        <p:nvSpPr>
          <p:cNvPr id="8" name="Content Placeholder 2">
            <a:extLst>
              <a:ext uri="{FF2B5EF4-FFF2-40B4-BE49-F238E27FC236}">
                <a16:creationId xmlns:a16="http://schemas.microsoft.com/office/drawing/2014/main" id="{D4253018-4207-45A7-B4E7-1E124139B2C2}"/>
              </a:ext>
            </a:extLst>
          </p:cNvPr>
          <p:cNvSpPr txBox="1">
            <a:spLocks/>
          </p:cNvSpPr>
          <p:nvPr/>
        </p:nvSpPr>
        <p:spPr>
          <a:xfrm>
            <a:off x="0" y="1046970"/>
            <a:ext cx="9144000" cy="685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Silver has two stable isotopes; Ag-107 (106.90509 </a:t>
            </a:r>
            <a:r>
              <a:rPr lang="en-US" sz="1800" dirty="0" err="1">
                <a:solidFill>
                  <a:schemeClr val="tx1">
                    <a:lumMod val="75000"/>
                    <a:lumOff val="25000"/>
                  </a:schemeClr>
                </a:solidFill>
                <a:latin typeface="Gill Sans MT" panose="020B0502020104020203" pitchFamily="34" charset="0"/>
              </a:rPr>
              <a:t>amu</a:t>
            </a:r>
            <a:r>
              <a:rPr lang="en-US" sz="1800" dirty="0">
                <a:solidFill>
                  <a:schemeClr val="tx1">
                    <a:lumMod val="75000"/>
                    <a:lumOff val="25000"/>
                  </a:schemeClr>
                </a:solidFill>
                <a:latin typeface="Gill Sans MT" panose="020B0502020104020203" pitchFamily="34" charset="0"/>
              </a:rPr>
              <a:t>) and Ag-109 (108.90476 </a:t>
            </a:r>
            <a:r>
              <a:rPr lang="en-US" sz="1800" dirty="0" err="1">
                <a:solidFill>
                  <a:schemeClr val="tx1">
                    <a:lumMod val="75000"/>
                    <a:lumOff val="25000"/>
                  </a:schemeClr>
                </a:solidFill>
                <a:latin typeface="Gill Sans MT" panose="020B0502020104020203" pitchFamily="34" charset="0"/>
              </a:rPr>
              <a:t>amu</a:t>
            </a:r>
            <a:r>
              <a:rPr lang="en-US" sz="1800" dirty="0">
                <a:solidFill>
                  <a:schemeClr val="tx1">
                    <a:lumMod val="75000"/>
                    <a:lumOff val="25000"/>
                  </a:schemeClr>
                </a:solidFill>
                <a:latin typeface="Gill Sans MT" panose="020B0502020104020203" pitchFamily="34" charset="0"/>
              </a:rPr>
              <a:t>).  Determine the percentage abundance of these two isotopes of silver. </a:t>
            </a:r>
          </a:p>
        </p:txBody>
      </p:sp>
      <p:sp>
        <p:nvSpPr>
          <p:cNvPr id="9" name="TPQuestion">
            <a:extLst>
              <a:ext uri="{FF2B5EF4-FFF2-40B4-BE49-F238E27FC236}">
                <a16:creationId xmlns:a16="http://schemas.microsoft.com/office/drawing/2014/main" id="{51CEB969-E421-490F-AD26-27D45311432E}"/>
              </a:ext>
            </a:extLst>
          </p:cNvPr>
          <p:cNvSpPr txBox="1">
            <a:spLocks/>
          </p:cNvSpPr>
          <p:nvPr/>
        </p:nvSpPr>
        <p:spPr>
          <a:xfrm>
            <a:off x="0" y="3182847"/>
            <a:ext cx="9144000" cy="14303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en-US" sz="1800" dirty="0">
                <a:solidFill>
                  <a:schemeClr val="tx1">
                    <a:lumMod val="75000"/>
                    <a:lumOff val="25000"/>
                  </a:schemeClr>
                </a:solidFill>
                <a:latin typeface="Gill Sans MT" panose="020B0502020104020203" pitchFamily="34" charset="0"/>
              </a:rPr>
              <a:t>Rubidium has two naturally occurring isotopes, </a:t>
            </a:r>
            <a:r>
              <a:rPr lang="en-US" altLang="en-US" sz="1800" baseline="30000" dirty="0">
                <a:solidFill>
                  <a:schemeClr val="tx1">
                    <a:lumMod val="75000"/>
                    <a:lumOff val="25000"/>
                  </a:schemeClr>
                </a:solidFill>
                <a:latin typeface="Gill Sans MT" panose="020B0502020104020203" pitchFamily="34" charset="0"/>
              </a:rPr>
              <a:t>85</a:t>
            </a:r>
            <a:r>
              <a:rPr lang="en-US" altLang="en-US" sz="1800" dirty="0">
                <a:solidFill>
                  <a:schemeClr val="tx1">
                    <a:lumMod val="75000"/>
                    <a:lumOff val="25000"/>
                  </a:schemeClr>
                </a:solidFill>
                <a:latin typeface="Gill Sans MT" panose="020B0502020104020203" pitchFamily="34" charset="0"/>
              </a:rPr>
              <a:t>Rb (relative mass 84.9118 </a:t>
            </a:r>
            <a:r>
              <a:rPr lang="en-US" altLang="en-US" sz="1800" dirty="0" err="1">
                <a:solidFill>
                  <a:schemeClr val="tx1">
                    <a:lumMod val="75000"/>
                    <a:lumOff val="25000"/>
                  </a:schemeClr>
                </a:solidFill>
                <a:latin typeface="Gill Sans MT" panose="020B0502020104020203" pitchFamily="34" charset="0"/>
              </a:rPr>
              <a:t>amu</a:t>
            </a:r>
            <a:r>
              <a:rPr lang="en-US" altLang="en-US" sz="1800" dirty="0">
                <a:solidFill>
                  <a:schemeClr val="tx1">
                    <a:lumMod val="75000"/>
                    <a:lumOff val="25000"/>
                  </a:schemeClr>
                </a:solidFill>
                <a:latin typeface="Gill Sans MT" panose="020B0502020104020203" pitchFamily="34" charset="0"/>
              </a:rPr>
              <a:t>) and </a:t>
            </a:r>
            <a:r>
              <a:rPr lang="en-US" altLang="en-US" sz="1800" baseline="30000" dirty="0">
                <a:solidFill>
                  <a:schemeClr val="tx1">
                    <a:lumMod val="75000"/>
                    <a:lumOff val="25000"/>
                  </a:schemeClr>
                </a:solidFill>
                <a:latin typeface="Gill Sans MT" panose="020B0502020104020203" pitchFamily="34" charset="0"/>
              </a:rPr>
              <a:t>87</a:t>
            </a:r>
            <a:r>
              <a:rPr lang="en-US" altLang="en-US" sz="1800" dirty="0">
                <a:solidFill>
                  <a:schemeClr val="tx1">
                    <a:lumMod val="75000"/>
                    <a:lumOff val="25000"/>
                  </a:schemeClr>
                </a:solidFill>
                <a:latin typeface="Gill Sans MT" panose="020B0502020104020203" pitchFamily="34" charset="0"/>
              </a:rPr>
              <a:t>Rb (relative mass 86.9092 </a:t>
            </a:r>
            <a:r>
              <a:rPr lang="en-US" altLang="en-US" sz="1800" dirty="0" err="1">
                <a:solidFill>
                  <a:schemeClr val="tx1">
                    <a:lumMod val="75000"/>
                    <a:lumOff val="25000"/>
                  </a:schemeClr>
                </a:solidFill>
                <a:latin typeface="Gill Sans MT" panose="020B0502020104020203" pitchFamily="34" charset="0"/>
              </a:rPr>
              <a:t>amu</a:t>
            </a:r>
            <a:r>
              <a:rPr lang="en-US" altLang="en-US" sz="1800" dirty="0">
                <a:solidFill>
                  <a:schemeClr val="tx1">
                    <a:lumMod val="75000"/>
                    <a:lumOff val="25000"/>
                  </a:schemeClr>
                </a:solidFill>
                <a:latin typeface="Gill Sans MT" panose="020B0502020104020203" pitchFamily="34" charset="0"/>
              </a:rPr>
              <a:t>). If rubidium has an average atomic mass of 85.47 </a:t>
            </a:r>
            <a:r>
              <a:rPr lang="en-US" altLang="en-US" sz="1800" dirty="0" err="1">
                <a:solidFill>
                  <a:schemeClr val="tx1">
                    <a:lumMod val="75000"/>
                    <a:lumOff val="25000"/>
                  </a:schemeClr>
                </a:solidFill>
                <a:latin typeface="Gill Sans MT" panose="020B0502020104020203" pitchFamily="34" charset="0"/>
              </a:rPr>
              <a:t>amu</a:t>
            </a:r>
            <a:r>
              <a:rPr lang="en-US" altLang="en-US" sz="1800" dirty="0">
                <a:solidFill>
                  <a:schemeClr val="tx1">
                    <a:lumMod val="75000"/>
                    <a:lumOff val="25000"/>
                  </a:schemeClr>
                </a:solidFill>
                <a:latin typeface="Gill Sans MT" panose="020B0502020104020203" pitchFamily="34" charset="0"/>
              </a:rPr>
              <a:t>, what is the percent abundance of each isotope?</a:t>
            </a:r>
          </a:p>
        </p:txBody>
      </p:sp>
      <p:sp>
        <p:nvSpPr>
          <p:cNvPr id="10" name="TPAnswers">
            <a:extLst>
              <a:ext uri="{FF2B5EF4-FFF2-40B4-BE49-F238E27FC236}">
                <a16:creationId xmlns:a16="http://schemas.microsoft.com/office/drawing/2014/main" id="{27FD9C35-3924-48FB-846D-353AE8B85568}"/>
              </a:ext>
            </a:extLst>
          </p:cNvPr>
          <p:cNvSpPr txBox="1">
            <a:spLocks/>
          </p:cNvSpPr>
          <p:nvPr>
            <p:custDataLst>
              <p:tags r:id="rId1"/>
            </p:custDataLst>
          </p:nvPr>
        </p:nvSpPr>
        <p:spPr>
          <a:xfrm>
            <a:off x="673100" y="4105184"/>
            <a:ext cx="3352800" cy="1430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ct val="20000"/>
              </a:spcBef>
              <a:buFont typeface="Arial" charset="0"/>
              <a:buAutoNum type="alphaUcPeriod"/>
            </a:pPr>
            <a:r>
              <a:rPr lang="en-US" sz="1800" dirty="0">
                <a:solidFill>
                  <a:schemeClr val="tx1">
                    <a:lumMod val="75000"/>
                    <a:lumOff val="25000"/>
                  </a:schemeClr>
                </a:solidFill>
                <a:latin typeface="Gill Sans MT" panose="020B0502020104020203" pitchFamily="34" charset="0"/>
              </a:rPr>
              <a:t>52.45% </a:t>
            </a:r>
            <a:r>
              <a:rPr lang="en-US" altLang="en-US" sz="1800" baseline="30000" dirty="0">
                <a:solidFill>
                  <a:schemeClr val="tx1">
                    <a:lumMod val="75000"/>
                    <a:lumOff val="25000"/>
                  </a:schemeClr>
                </a:solidFill>
                <a:latin typeface="Gill Sans MT" panose="020B0502020104020203" pitchFamily="34" charset="0"/>
              </a:rPr>
              <a:t>85</a:t>
            </a:r>
            <a:r>
              <a:rPr lang="en-US" altLang="en-US" sz="1800" dirty="0">
                <a:solidFill>
                  <a:schemeClr val="tx1">
                    <a:lumMod val="75000"/>
                    <a:lumOff val="25000"/>
                  </a:schemeClr>
                </a:solidFill>
                <a:latin typeface="Gill Sans MT" panose="020B0502020104020203" pitchFamily="34" charset="0"/>
              </a:rPr>
              <a:t>Rb, 47.55% </a:t>
            </a:r>
            <a:r>
              <a:rPr lang="en-US" altLang="en-US" sz="1800" baseline="30000" dirty="0">
                <a:solidFill>
                  <a:schemeClr val="tx1">
                    <a:lumMod val="75000"/>
                    <a:lumOff val="25000"/>
                  </a:schemeClr>
                </a:solidFill>
                <a:latin typeface="Gill Sans MT" panose="020B0502020104020203" pitchFamily="34" charset="0"/>
              </a:rPr>
              <a:t>87</a:t>
            </a:r>
            <a:r>
              <a:rPr lang="en-US" altLang="en-US" sz="1800" dirty="0">
                <a:solidFill>
                  <a:schemeClr val="tx1">
                    <a:lumMod val="75000"/>
                    <a:lumOff val="25000"/>
                  </a:schemeClr>
                </a:solidFill>
                <a:latin typeface="Gill Sans MT" panose="020B0502020104020203" pitchFamily="34" charset="0"/>
              </a:rPr>
              <a:t>Rb</a:t>
            </a:r>
          </a:p>
          <a:p>
            <a:pPr marL="514350" indent="-514350">
              <a:lnSpc>
                <a:spcPct val="100000"/>
              </a:lnSpc>
              <a:spcBef>
                <a:spcPct val="20000"/>
              </a:spcBef>
              <a:buFont typeface="Arial" charset="0"/>
              <a:buAutoNum type="alphaUcPeriod"/>
            </a:pPr>
            <a:r>
              <a:rPr lang="en-US" sz="1800" dirty="0">
                <a:solidFill>
                  <a:schemeClr val="tx1">
                    <a:lumMod val="75000"/>
                    <a:lumOff val="25000"/>
                  </a:schemeClr>
                </a:solidFill>
                <a:latin typeface="Gill Sans MT" panose="020B0502020104020203" pitchFamily="34" charset="0"/>
              </a:rPr>
              <a:t>26.81% </a:t>
            </a:r>
            <a:r>
              <a:rPr lang="en-US" altLang="en-US" sz="1800" baseline="30000" dirty="0">
                <a:solidFill>
                  <a:schemeClr val="tx1">
                    <a:lumMod val="75000"/>
                    <a:lumOff val="25000"/>
                  </a:schemeClr>
                </a:solidFill>
                <a:latin typeface="Gill Sans MT" panose="020B0502020104020203" pitchFamily="34" charset="0"/>
              </a:rPr>
              <a:t>85</a:t>
            </a:r>
            <a:r>
              <a:rPr lang="en-US" altLang="en-US" sz="1800" dirty="0">
                <a:solidFill>
                  <a:schemeClr val="tx1">
                    <a:lumMod val="75000"/>
                    <a:lumOff val="25000"/>
                  </a:schemeClr>
                </a:solidFill>
                <a:latin typeface="Gill Sans MT" panose="020B0502020104020203" pitchFamily="34" charset="0"/>
              </a:rPr>
              <a:t>Rb, 73.19% </a:t>
            </a:r>
            <a:r>
              <a:rPr lang="en-US" altLang="en-US" sz="1800" baseline="30000" dirty="0">
                <a:solidFill>
                  <a:schemeClr val="tx1">
                    <a:lumMod val="75000"/>
                    <a:lumOff val="25000"/>
                  </a:schemeClr>
                </a:solidFill>
                <a:latin typeface="Gill Sans MT" panose="020B0502020104020203" pitchFamily="34" charset="0"/>
              </a:rPr>
              <a:t>87</a:t>
            </a:r>
            <a:r>
              <a:rPr lang="en-US" altLang="en-US" sz="1800" dirty="0">
                <a:solidFill>
                  <a:schemeClr val="tx1">
                    <a:lumMod val="75000"/>
                    <a:lumOff val="25000"/>
                  </a:schemeClr>
                </a:solidFill>
                <a:latin typeface="Gill Sans MT" panose="020B0502020104020203" pitchFamily="34" charset="0"/>
              </a:rPr>
              <a:t>Rb</a:t>
            </a:r>
            <a:endParaRPr lang="en-US" sz="1800" dirty="0">
              <a:solidFill>
                <a:schemeClr val="tx1">
                  <a:lumMod val="75000"/>
                  <a:lumOff val="25000"/>
                </a:schemeClr>
              </a:solidFill>
              <a:latin typeface="Gill Sans MT" panose="020B0502020104020203" pitchFamily="34" charset="0"/>
            </a:endParaRPr>
          </a:p>
          <a:p>
            <a:pPr marL="514350" indent="-514350">
              <a:lnSpc>
                <a:spcPct val="100000"/>
              </a:lnSpc>
              <a:spcBef>
                <a:spcPct val="20000"/>
              </a:spcBef>
              <a:buFont typeface="Arial" charset="0"/>
              <a:buAutoNum type="alphaUcPeriod"/>
            </a:pPr>
            <a:r>
              <a:rPr lang="en-US" altLang="en-US" sz="1800" baseline="30000" dirty="0">
                <a:solidFill>
                  <a:schemeClr val="tx1">
                    <a:lumMod val="75000"/>
                    <a:lumOff val="25000"/>
                  </a:schemeClr>
                </a:solidFill>
                <a:latin typeface="Gill Sans MT" panose="020B0502020104020203" pitchFamily="34" charset="0"/>
              </a:rPr>
              <a:t>85</a:t>
            </a:r>
            <a:r>
              <a:rPr lang="en-US" altLang="en-US" sz="1800" dirty="0">
                <a:solidFill>
                  <a:schemeClr val="tx1">
                    <a:lumMod val="75000"/>
                    <a:lumOff val="25000"/>
                  </a:schemeClr>
                </a:solidFill>
                <a:latin typeface="Gill Sans MT" panose="020B0502020104020203" pitchFamily="34" charset="0"/>
              </a:rPr>
              <a:t>Rb :</a:t>
            </a:r>
            <a:r>
              <a:rPr lang="en-US" sz="1800" dirty="0">
                <a:solidFill>
                  <a:schemeClr val="tx1">
                    <a:lumMod val="75000"/>
                    <a:lumOff val="25000"/>
                  </a:schemeClr>
                </a:solidFill>
                <a:latin typeface="Gill Sans MT" panose="020B0502020104020203" pitchFamily="34" charset="0"/>
              </a:rPr>
              <a:t>72.05%</a:t>
            </a:r>
            <a:r>
              <a:rPr lang="en-US" altLang="en-US" sz="1800" dirty="0">
                <a:solidFill>
                  <a:schemeClr val="tx1">
                    <a:lumMod val="75000"/>
                    <a:lumOff val="25000"/>
                  </a:schemeClr>
                </a:solidFill>
                <a:latin typeface="Gill Sans MT" panose="020B0502020104020203" pitchFamily="34" charset="0"/>
              </a:rPr>
              <a:t>, </a:t>
            </a:r>
            <a:r>
              <a:rPr lang="en-US" altLang="en-US" sz="1800" baseline="30000" dirty="0">
                <a:solidFill>
                  <a:schemeClr val="tx1">
                    <a:lumMod val="75000"/>
                    <a:lumOff val="25000"/>
                  </a:schemeClr>
                </a:solidFill>
                <a:latin typeface="Gill Sans MT" panose="020B0502020104020203" pitchFamily="34" charset="0"/>
              </a:rPr>
              <a:t>87</a:t>
            </a:r>
            <a:r>
              <a:rPr lang="en-US" altLang="en-US" sz="1800" dirty="0">
                <a:solidFill>
                  <a:schemeClr val="tx1">
                    <a:lumMod val="75000"/>
                    <a:lumOff val="25000"/>
                  </a:schemeClr>
                </a:solidFill>
                <a:latin typeface="Gill Sans MT" panose="020B0502020104020203" pitchFamily="34" charset="0"/>
              </a:rPr>
              <a:t>Rb: 27.95%</a:t>
            </a:r>
            <a:endParaRPr lang="en-US" sz="1800" dirty="0">
              <a:solidFill>
                <a:schemeClr val="tx1">
                  <a:lumMod val="75000"/>
                  <a:lumOff val="25000"/>
                </a:schemeClr>
              </a:solidFill>
              <a:latin typeface="Gill Sans MT" panose="020B0502020104020203" pitchFamily="34" charset="0"/>
            </a:endParaRPr>
          </a:p>
          <a:p>
            <a:pPr marL="514350" indent="-514350">
              <a:lnSpc>
                <a:spcPct val="100000"/>
              </a:lnSpc>
              <a:spcBef>
                <a:spcPct val="20000"/>
              </a:spcBef>
              <a:buFont typeface="Arial" charset="0"/>
              <a:buAutoNum type="alphaUcPeriod"/>
            </a:pPr>
            <a:r>
              <a:rPr lang="en-US" sz="1800" dirty="0" err="1">
                <a:solidFill>
                  <a:schemeClr val="tx1">
                    <a:lumMod val="75000"/>
                    <a:lumOff val="25000"/>
                  </a:schemeClr>
                </a:solidFill>
                <a:latin typeface="Gill Sans MT" panose="020B0502020104020203" pitchFamily="34" charset="0"/>
              </a:rPr>
              <a:t>Aaaggh</a:t>
            </a:r>
            <a:r>
              <a:rPr lang="en-US" sz="1800" dirty="0">
                <a:solidFill>
                  <a:schemeClr val="tx1">
                    <a:lumMod val="75000"/>
                    <a:lumOff val="25000"/>
                  </a:schemeClr>
                </a:solidFill>
                <a:latin typeface="Gill Sans MT" panose="020B0502020104020203" pitchFamily="34" charset="0"/>
              </a:rPr>
              <a:t>! </a:t>
            </a:r>
          </a:p>
        </p:txBody>
      </p:sp>
      <p:sp>
        <p:nvSpPr>
          <p:cNvPr id="11" name="Rectangle 2">
            <a:extLst>
              <a:ext uri="{FF2B5EF4-FFF2-40B4-BE49-F238E27FC236}">
                <a16:creationId xmlns:a16="http://schemas.microsoft.com/office/drawing/2014/main" id="{F649418A-2FE1-40E6-972D-9623E71C6EEA}"/>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Example</a:t>
            </a:r>
          </a:p>
        </p:txBody>
      </p:sp>
      <p:sp>
        <p:nvSpPr>
          <p:cNvPr id="13" name="TextBox 12">
            <a:extLst>
              <a:ext uri="{FF2B5EF4-FFF2-40B4-BE49-F238E27FC236}">
                <a16:creationId xmlns:a16="http://schemas.microsoft.com/office/drawing/2014/main" id="{98F720DD-2098-45F5-910F-41911478821F}"/>
              </a:ext>
            </a:extLst>
          </p:cNvPr>
          <p:cNvSpPr txBox="1"/>
          <p:nvPr/>
        </p:nvSpPr>
        <p:spPr>
          <a:xfrm>
            <a:off x="6540859" y="1613230"/>
            <a:ext cx="2449388" cy="276999"/>
          </a:xfrm>
          <a:prstGeom prst="rect">
            <a:avLst/>
          </a:prstGeom>
          <a:noFill/>
        </p:spPr>
        <p:txBody>
          <a:bodyPr wrap="none" lIns="0" tIns="0" rIns="0" bIns="0" rtlCol="0">
            <a:spAutoFit/>
          </a:bodyPr>
          <a:lstStyle/>
          <a:p>
            <a:r>
              <a:rPr lang="en-US" b="0" baseline="30000" dirty="0">
                <a:solidFill>
                  <a:srgbClr val="E57689"/>
                </a:solidFill>
              </a:rPr>
              <a:t>107</a:t>
            </a:r>
            <a:r>
              <a:rPr lang="en-US" b="0" dirty="0">
                <a:solidFill>
                  <a:srgbClr val="E57689"/>
                </a:solidFill>
              </a:rPr>
              <a:t>Ag: 51.8%; </a:t>
            </a:r>
            <a:r>
              <a:rPr lang="en-US" b="0" baseline="30000" dirty="0">
                <a:solidFill>
                  <a:srgbClr val="E57689"/>
                </a:solidFill>
              </a:rPr>
              <a:t>109</a:t>
            </a:r>
            <a:r>
              <a:rPr lang="en-US" b="0" dirty="0">
                <a:solidFill>
                  <a:srgbClr val="E57689"/>
                </a:solidFill>
              </a:rPr>
              <a:t>Ag: 48.2%</a:t>
            </a:r>
            <a:endParaRPr lang="en-US" dirty="0">
              <a:solidFill>
                <a:srgbClr val="E57689"/>
              </a:solidFill>
            </a:endParaRPr>
          </a:p>
        </p:txBody>
      </p:sp>
      <p:sp>
        <p:nvSpPr>
          <p:cNvPr id="7" name="Oval 6">
            <a:extLst>
              <a:ext uri="{FF2B5EF4-FFF2-40B4-BE49-F238E27FC236}">
                <a16:creationId xmlns:a16="http://schemas.microsoft.com/office/drawing/2014/main" id="{D27651B1-7D4B-4214-9FC3-8A6EEAC4E14D}"/>
              </a:ext>
            </a:extLst>
          </p:cNvPr>
          <p:cNvSpPr/>
          <p:nvPr/>
        </p:nvSpPr>
        <p:spPr>
          <a:xfrm>
            <a:off x="705539" y="4778437"/>
            <a:ext cx="308944" cy="339062"/>
          </a:xfrm>
          <a:prstGeom prst="ellipse">
            <a:avLst/>
          </a:prstGeom>
          <a:noFill/>
          <a:ln w="38100">
            <a:solidFill>
              <a:srgbClr val="E57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242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23A22-074B-287E-58CA-9F999A44A6D0}"/>
              </a:ext>
            </a:extLst>
          </p:cNvPr>
          <p:cNvSpPr txBox="1"/>
          <p:nvPr/>
        </p:nvSpPr>
        <p:spPr>
          <a:xfrm>
            <a:off x="-34834" y="2459504"/>
            <a:ext cx="9213668" cy="1938992"/>
          </a:xfrm>
          <a:prstGeom prst="rect">
            <a:avLst/>
          </a:prstGeom>
          <a:noFill/>
        </p:spPr>
        <p:txBody>
          <a:bodyPr wrap="square" rtlCol="0">
            <a:spAutoFit/>
          </a:bodyPr>
          <a:lstStyle>
            <a:defPPr>
              <a:defRPr lang="en-US"/>
            </a:defPPr>
            <a:lvl1pPr>
              <a:defRPr sz="5000" b="1" i="0">
                <a:solidFill>
                  <a:srgbClr val="353945"/>
                </a:solidFill>
                <a:effectLst/>
                <a:latin typeface="Inter"/>
              </a:defRPr>
            </a:lvl1pPr>
          </a:lstStyle>
          <a:p>
            <a:r>
              <a:rPr lang="en-US" sz="3000" dirty="0"/>
              <a:t>(Ch. 2-slide 19) If Potassium-39 has a mass of 38.82 AMU and Potassium-41 has a mass of 41.02 AMU, what is the % abundance of each isotope of Potassium given an average atomic mass of 39.10 AMU?</a:t>
            </a:r>
          </a:p>
        </p:txBody>
      </p:sp>
      <p:sp>
        <p:nvSpPr>
          <p:cNvPr id="2" name="Rectangle 2">
            <a:extLst>
              <a:ext uri="{FF2B5EF4-FFF2-40B4-BE49-F238E27FC236}">
                <a16:creationId xmlns:a16="http://schemas.microsoft.com/office/drawing/2014/main" id="{952A3CD8-96B8-E102-799E-0B7ACCC95958}"/>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Poll Question: </a:t>
            </a:r>
            <a:r>
              <a:rPr lang="en-US" sz="3300" b="1" dirty="0" err="1">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Campusknot</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4" name="Oval 3">
            <a:extLst>
              <a:ext uri="{FF2B5EF4-FFF2-40B4-BE49-F238E27FC236}">
                <a16:creationId xmlns:a16="http://schemas.microsoft.com/office/drawing/2014/main" id="{8CB22210-A04E-076B-5CE9-75D238B043F1}"/>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D6829FC-DB68-7016-AA80-E54403BEF255}"/>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0CF4EF0-A0B1-9206-748D-358C25254B40}"/>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86C354-6D48-F21C-0134-B4D95AB05E0D}"/>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7">
            <a:extLst>
              <a:ext uri="{FF2B5EF4-FFF2-40B4-BE49-F238E27FC236}">
                <a16:creationId xmlns:a16="http://schemas.microsoft.com/office/drawing/2014/main" id="{204D9F9A-EAFA-5C40-A7FD-821314D4132A}"/>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C086164-041A-CA79-E7DC-C399FA68B79C}"/>
              </a:ext>
            </a:extLst>
          </p:cNvPr>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18</a:t>
            </a:fld>
            <a:endParaRPr lang="en-US" dirty="0">
              <a:solidFill>
                <a:schemeClr val="bg1"/>
              </a:solidFill>
            </a:endParaRPr>
          </a:p>
        </p:txBody>
      </p:sp>
    </p:spTree>
    <p:extLst>
      <p:ext uri="{BB962C8B-B14F-4D97-AF65-F5344CB8AC3E}">
        <p14:creationId xmlns:p14="http://schemas.microsoft.com/office/powerpoint/2010/main" val="2959055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19</a:t>
            </a:fld>
            <a:endParaRPr lang="en-US" dirty="0">
              <a:solidFill>
                <a:schemeClr val="bg1"/>
              </a:solidFill>
            </a:endParaRPr>
          </a:p>
        </p:txBody>
      </p:sp>
      <p:sp>
        <p:nvSpPr>
          <p:cNvPr id="8" name="TextBox 7">
            <a:extLst>
              <a:ext uri="{FF2B5EF4-FFF2-40B4-BE49-F238E27FC236}">
                <a16:creationId xmlns:a16="http://schemas.microsoft.com/office/drawing/2014/main" id="{C7330C9D-3621-4C40-8C42-E3608F3EE854}"/>
              </a:ext>
            </a:extLst>
          </p:cNvPr>
          <p:cNvSpPr txBox="1">
            <a:spLocks noChangeArrowheads="1"/>
          </p:cNvSpPr>
          <p:nvPr/>
        </p:nvSpPr>
        <p:spPr bwMode="auto">
          <a:xfrm>
            <a:off x="0" y="1108075"/>
            <a:ext cx="9144000" cy="2862322"/>
          </a:xfrm>
          <a:prstGeom prst="rect">
            <a:avLst/>
          </a:prstGeom>
          <a:noFill/>
          <a:ln w="9525">
            <a:noFill/>
            <a:miter lim="800000"/>
            <a:headEnd/>
            <a:tailEnd/>
          </a:ln>
        </p:spPr>
        <p:txBody>
          <a:bodyPr wrap="square">
            <a:spAutoFit/>
          </a:bodyPr>
          <a:lstStyle/>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 </a:t>
            </a:r>
            <a:r>
              <a:rPr lang="en-US" altLang="en-US" b="1" dirty="0">
                <a:solidFill>
                  <a:srgbClr val="E57689"/>
                </a:solidFill>
                <a:latin typeface="Gill Sans MT" panose="020B0502020104020203" pitchFamily="34" charset="0"/>
                <a:ea typeface="MS PGothic" pitchFamily="34" charset="-128"/>
                <a:cs typeface="Arial" panose="020B0604020202020204" pitchFamily="34" charset="0"/>
              </a:rPr>
              <a:t>molecule</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is a combination of at least two atoms in a specific arrangement held together by chemical forces (</a:t>
            </a:r>
            <a:r>
              <a:rPr lang="en-US" altLang="en-US" dirty="0">
                <a:solidFill>
                  <a:srgbClr val="67AEB6"/>
                </a:solidFill>
                <a:latin typeface="Gill Sans MT" panose="020B0502020104020203" pitchFamily="34" charset="0"/>
                <a:ea typeface="MS PGothic" pitchFamily="34" charset="-128"/>
                <a:cs typeface="Arial" panose="020B0604020202020204" pitchFamily="34" charset="0"/>
              </a:rPr>
              <a:t>chemical bonds</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p>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 molecule may be an element</a:t>
            </a:r>
            <a:r>
              <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or a compound. Some elements that naturally exist as molecules include:</a:t>
            </a:r>
          </a:p>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r>
              <a:rPr lang="en-US" altLang="en-US" b="1" dirty="0">
                <a:solidFill>
                  <a:srgbClr val="67AEB6"/>
                </a:solidFill>
                <a:latin typeface="Gill Sans MT" panose="020B0502020104020203" pitchFamily="34" charset="0"/>
                <a:ea typeface="MS PGothic" pitchFamily="34" charset="-128"/>
                <a:cs typeface="Arial" panose="020B0604020202020204" pitchFamily="34" charset="0"/>
              </a:rPr>
              <a:t>Br</a:t>
            </a:r>
            <a:r>
              <a:rPr lang="en-US" altLang="en-US" b="1" baseline="-25000" dirty="0">
                <a:solidFill>
                  <a:srgbClr val="67AEB6"/>
                </a:solidFill>
                <a:latin typeface="Gill Sans MT" panose="020B0502020104020203" pitchFamily="34" charset="0"/>
                <a:ea typeface="MS PGothic" pitchFamily="34" charset="-128"/>
                <a:cs typeface="Arial" panose="020B0604020202020204" pitchFamily="34" charset="0"/>
              </a:rPr>
              <a:t>2</a:t>
            </a:r>
            <a:r>
              <a:rPr lang="en-US" altLang="en-US" b="1" dirty="0">
                <a:solidFill>
                  <a:srgbClr val="67AEB6"/>
                </a:solidFill>
                <a:latin typeface="Gill Sans MT" panose="020B0502020104020203" pitchFamily="34" charset="0"/>
                <a:ea typeface="MS PGothic" pitchFamily="34" charset="-128"/>
                <a:cs typeface="Arial" panose="020B0604020202020204" pitchFamily="34" charset="0"/>
              </a:rPr>
              <a:t>, I</a:t>
            </a:r>
            <a:r>
              <a:rPr lang="en-US" altLang="en-US" b="1" baseline="-25000" dirty="0">
                <a:solidFill>
                  <a:srgbClr val="67AEB6"/>
                </a:solidFill>
                <a:latin typeface="Gill Sans MT" panose="020B0502020104020203" pitchFamily="34" charset="0"/>
                <a:ea typeface="MS PGothic" pitchFamily="34" charset="-128"/>
                <a:cs typeface="Arial" panose="020B0604020202020204" pitchFamily="34" charset="0"/>
              </a:rPr>
              <a:t>2</a:t>
            </a:r>
            <a:r>
              <a:rPr lang="en-US" altLang="en-US" b="1" dirty="0">
                <a:solidFill>
                  <a:srgbClr val="67AEB6"/>
                </a:solidFill>
                <a:latin typeface="Gill Sans MT" panose="020B0502020104020203" pitchFamily="34" charset="0"/>
                <a:ea typeface="MS PGothic" pitchFamily="34" charset="-128"/>
                <a:cs typeface="Arial" panose="020B0604020202020204" pitchFamily="34" charset="0"/>
              </a:rPr>
              <a:t>, N</a:t>
            </a:r>
            <a:r>
              <a:rPr lang="en-US" altLang="en-US" b="1" baseline="-25000" dirty="0">
                <a:solidFill>
                  <a:srgbClr val="67AEB6"/>
                </a:solidFill>
                <a:latin typeface="Gill Sans MT" panose="020B0502020104020203" pitchFamily="34" charset="0"/>
                <a:ea typeface="MS PGothic" pitchFamily="34" charset="-128"/>
                <a:cs typeface="Arial" panose="020B0604020202020204" pitchFamily="34" charset="0"/>
              </a:rPr>
              <a:t>2</a:t>
            </a:r>
            <a:r>
              <a:rPr lang="en-US" altLang="en-US" b="1" dirty="0">
                <a:solidFill>
                  <a:srgbClr val="67AEB6"/>
                </a:solidFill>
                <a:latin typeface="Gill Sans MT" panose="020B0502020104020203" pitchFamily="34" charset="0"/>
                <a:ea typeface="MS PGothic" pitchFamily="34" charset="-128"/>
                <a:cs typeface="Arial" panose="020B0604020202020204" pitchFamily="34" charset="0"/>
              </a:rPr>
              <a:t>, Cl</a:t>
            </a:r>
            <a:r>
              <a:rPr lang="en-US" altLang="en-US" b="1" baseline="-25000" dirty="0">
                <a:solidFill>
                  <a:srgbClr val="67AEB6"/>
                </a:solidFill>
                <a:latin typeface="Gill Sans MT" panose="020B0502020104020203" pitchFamily="34" charset="0"/>
                <a:ea typeface="MS PGothic" pitchFamily="34" charset="-128"/>
                <a:cs typeface="Arial" panose="020B0604020202020204" pitchFamily="34" charset="0"/>
              </a:rPr>
              <a:t>2</a:t>
            </a:r>
            <a:r>
              <a:rPr lang="en-US" altLang="en-US" b="1" dirty="0">
                <a:solidFill>
                  <a:srgbClr val="67AEB6"/>
                </a:solidFill>
                <a:latin typeface="Gill Sans MT" panose="020B0502020104020203" pitchFamily="34" charset="0"/>
                <a:ea typeface="MS PGothic" pitchFamily="34" charset="-128"/>
                <a:cs typeface="Arial" panose="020B0604020202020204" pitchFamily="34" charset="0"/>
              </a:rPr>
              <a:t>, H</a:t>
            </a:r>
            <a:r>
              <a:rPr lang="en-US" altLang="en-US" b="1" baseline="-25000" dirty="0">
                <a:solidFill>
                  <a:srgbClr val="67AEB6"/>
                </a:solidFill>
                <a:latin typeface="Gill Sans MT" panose="020B0502020104020203" pitchFamily="34" charset="0"/>
                <a:ea typeface="MS PGothic" pitchFamily="34" charset="-128"/>
                <a:cs typeface="Arial" panose="020B0604020202020204" pitchFamily="34" charset="0"/>
              </a:rPr>
              <a:t>2</a:t>
            </a:r>
            <a:r>
              <a:rPr lang="en-US" altLang="en-US" b="1" dirty="0">
                <a:solidFill>
                  <a:srgbClr val="67AEB6"/>
                </a:solidFill>
                <a:latin typeface="Gill Sans MT" panose="020B0502020104020203" pitchFamily="34" charset="0"/>
                <a:ea typeface="MS PGothic" pitchFamily="34" charset="-128"/>
                <a:cs typeface="Arial" panose="020B0604020202020204" pitchFamily="34" charset="0"/>
              </a:rPr>
              <a:t>, O</a:t>
            </a:r>
            <a:r>
              <a:rPr lang="en-US" altLang="en-US" b="1" baseline="-25000" dirty="0">
                <a:solidFill>
                  <a:srgbClr val="67AEB6"/>
                </a:solidFill>
                <a:latin typeface="Gill Sans MT" panose="020B0502020104020203" pitchFamily="34" charset="0"/>
                <a:ea typeface="MS PGothic" pitchFamily="34" charset="-128"/>
                <a:cs typeface="Arial" panose="020B0604020202020204" pitchFamily="34" charset="0"/>
              </a:rPr>
              <a:t>2</a:t>
            </a:r>
            <a:r>
              <a:rPr lang="en-US" altLang="en-US" b="1" dirty="0">
                <a:solidFill>
                  <a:srgbClr val="67AEB6"/>
                </a:solidFill>
                <a:latin typeface="Gill Sans MT" panose="020B0502020104020203" pitchFamily="34" charset="0"/>
                <a:ea typeface="MS PGothic" pitchFamily="34" charset="-128"/>
                <a:cs typeface="Arial" panose="020B0604020202020204" pitchFamily="34" charset="0"/>
              </a:rPr>
              <a:t>, F</a:t>
            </a:r>
            <a:r>
              <a:rPr lang="en-US" altLang="en-US" b="1" baseline="-25000" dirty="0">
                <a:solidFill>
                  <a:srgbClr val="67AEB6"/>
                </a:solidFill>
                <a:latin typeface="Gill Sans MT" panose="020B0502020104020203" pitchFamily="34" charset="0"/>
                <a:ea typeface="MS PGothic" pitchFamily="34" charset="-128"/>
                <a:cs typeface="Arial" panose="020B0604020202020204" pitchFamily="34" charset="0"/>
              </a:rPr>
              <a:t>2</a:t>
            </a:r>
            <a:r>
              <a:rPr lang="en-US" altLang="en-US" b="1" dirty="0">
                <a:solidFill>
                  <a:srgbClr val="67AEB6"/>
                </a:solidFill>
                <a:latin typeface="Gill Sans MT" panose="020B0502020104020203" pitchFamily="34" charset="0"/>
                <a:ea typeface="MS PGothic" pitchFamily="34" charset="-128"/>
                <a:cs typeface="Arial" panose="020B0604020202020204" pitchFamily="34" charset="0"/>
              </a:rPr>
              <a:t>,</a:t>
            </a:r>
            <a:r>
              <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and C</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60</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and S</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8</a:t>
            </a:r>
          </a:p>
          <a:p>
            <a:pPr eaLnBrk="0" hangingPunct="0">
              <a:buClr>
                <a:srgbClr val="000000"/>
              </a:buClr>
              <a:buFont typeface="Arial" pitchFamily="34" charset="0"/>
              <a:buNone/>
            </a:pP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r>
              <a:rPr lang="en-US" altLang="en-US" dirty="0" err="1">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BrINClHOF</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r>
              <a:rPr lang="en-US" altLang="en-US" b="1" dirty="0">
                <a:solidFill>
                  <a:srgbClr val="67AEB6"/>
                </a:solidFill>
                <a:latin typeface="Gill Sans MT" panose="020B0502020104020203" pitchFamily="34" charset="0"/>
                <a:ea typeface="MS PGothic" pitchFamily="34" charset="-128"/>
                <a:cs typeface="Arial" panose="020B0604020202020204" pitchFamily="34" charset="0"/>
              </a:rPr>
              <a:t>The super 7</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p>
          <a:p>
            <a:pPr eaLnBrk="0" hangingPunct="0">
              <a:buClr>
                <a:srgbClr val="000000"/>
              </a:buClr>
              <a:buFont typeface="Arial" pitchFamily="34" charset="0"/>
              <a:buNone/>
            </a:pPr>
            <a:endPar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buFont typeface="Arial" pitchFamily="34" charset="0"/>
              <a:buNone/>
            </a:pPr>
            <a:endPar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Different samples of a given compound always contain the same elements in the same ratio. This is known as the </a:t>
            </a:r>
            <a:r>
              <a:rPr lang="en-US" altLang="en-US" b="1" dirty="0">
                <a:solidFill>
                  <a:srgbClr val="E57689"/>
                </a:solidFill>
                <a:latin typeface="Gill Sans MT" panose="020B0502020104020203" pitchFamily="34" charset="0"/>
                <a:ea typeface="MS PGothic" pitchFamily="34" charset="-128"/>
                <a:cs typeface="Arial" panose="020B0604020202020204" pitchFamily="34" charset="0"/>
              </a:rPr>
              <a:t>law of definite proportions</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p>
        </p:txBody>
      </p:sp>
      <p:sp>
        <p:nvSpPr>
          <p:cNvPr id="10" name="Rectangle 2">
            <a:extLst>
              <a:ext uri="{FF2B5EF4-FFF2-40B4-BE49-F238E27FC236}">
                <a16:creationId xmlns:a16="http://schemas.microsoft.com/office/drawing/2014/main" id="{40424FFF-871C-4AAA-B72C-8A98C6B90A7A}"/>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Covalent Bonding and Molecules</a:t>
            </a:r>
          </a:p>
        </p:txBody>
      </p:sp>
      <p:graphicFrame>
        <p:nvGraphicFramePr>
          <p:cNvPr id="11" name="Table 10">
            <a:extLst>
              <a:ext uri="{FF2B5EF4-FFF2-40B4-BE49-F238E27FC236}">
                <a16:creationId xmlns:a16="http://schemas.microsoft.com/office/drawing/2014/main" id="{05F39DF7-BB66-4845-8ACB-A99C2BAB103E}"/>
              </a:ext>
            </a:extLst>
          </p:cNvPr>
          <p:cNvGraphicFramePr>
            <a:graphicFrameLocks noGrp="1"/>
          </p:cNvGraphicFramePr>
          <p:nvPr>
            <p:extLst>
              <p:ext uri="{D42A27DB-BD31-4B8C-83A1-F6EECF244321}">
                <p14:modId xmlns:p14="http://schemas.microsoft.com/office/powerpoint/2010/main" val="3505381256"/>
              </p:ext>
            </p:extLst>
          </p:nvPr>
        </p:nvGraphicFramePr>
        <p:xfrm>
          <a:off x="833457" y="4085386"/>
          <a:ext cx="7089610" cy="1483360"/>
        </p:xfrm>
        <a:graphic>
          <a:graphicData uri="http://schemas.openxmlformats.org/drawingml/2006/table">
            <a:tbl>
              <a:tblPr firstRow="1" bandRow="1">
                <a:tableStyleId>{9D7B26C5-4107-4FEC-AEDC-1716B250A1EF}</a:tableStyleId>
              </a:tblPr>
              <a:tblGrid>
                <a:gridCol w="2225993">
                  <a:extLst>
                    <a:ext uri="{9D8B030D-6E8A-4147-A177-3AD203B41FA5}">
                      <a16:colId xmlns:a16="http://schemas.microsoft.com/office/drawing/2014/main" val="326319709"/>
                    </a:ext>
                  </a:extLst>
                </a:gridCol>
                <a:gridCol w="1524000">
                  <a:extLst>
                    <a:ext uri="{9D8B030D-6E8A-4147-A177-3AD203B41FA5}">
                      <a16:colId xmlns:a16="http://schemas.microsoft.com/office/drawing/2014/main" val="390995540"/>
                    </a:ext>
                  </a:extLst>
                </a:gridCol>
                <a:gridCol w="1524000">
                  <a:extLst>
                    <a:ext uri="{9D8B030D-6E8A-4147-A177-3AD203B41FA5}">
                      <a16:colId xmlns:a16="http://schemas.microsoft.com/office/drawing/2014/main" val="2809990896"/>
                    </a:ext>
                  </a:extLst>
                </a:gridCol>
                <a:gridCol w="1815617">
                  <a:extLst>
                    <a:ext uri="{9D8B030D-6E8A-4147-A177-3AD203B41FA5}">
                      <a16:colId xmlns:a16="http://schemas.microsoft.com/office/drawing/2014/main" val="4159057252"/>
                    </a:ext>
                  </a:extLst>
                </a:gridCol>
              </a:tblGrid>
              <a:tr h="370840">
                <a:tc>
                  <a:txBody>
                    <a:bodyPr/>
                    <a:lstStyle/>
                    <a:p>
                      <a:pPr algn="ctr"/>
                      <a:r>
                        <a:rPr lang="en-US" dirty="0">
                          <a:solidFill>
                            <a:schemeClr val="tx1">
                              <a:lumMod val="75000"/>
                              <a:lumOff val="25000"/>
                            </a:schemeClr>
                          </a:solidFill>
                        </a:rPr>
                        <a:t>Sample</a:t>
                      </a:r>
                    </a:p>
                  </a:txBody>
                  <a:tcPr anchor="ctr"/>
                </a:tc>
                <a:tc>
                  <a:txBody>
                    <a:bodyPr/>
                    <a:lstStyle/>
                    <a:p>
                      <a:pPr algn="ctr"/>
                      <a:r>
                        <a:rPr lang="en-US" baseline="0" dirty="0">
                          <a:solidFill>
                            <a:schemeClr val="tx1">
                              <a:lumMod val="75000"/>
                              <a:lumOff val="25000"/>
                            </a:schemeClr>
                          </a:solidFill>
                        </a:rPr>
                        <a:t>Mass of O (g)</a:t>
                      </a:r>
                    </a:p>
                  </a:txBody>
                  <a:tcPr anchor="ctr"/>
                </a:tc>
                <a:tc>
                  <a:txBody>
                    <a:bodyPr/>
                    <a:lstStyle/>
                    <a:p>
                      <a:pPr algn="ctr"/>
                      <a:r>
                        <a:rPr lang="en-US" baseline="0" dirty="0">
                          <a:solidFill>
                            <a:schemeClr val="tx1">
                              <a:lumMod val="75000"/>
                              <a:lumOff val="25000"/>
                            </a:schemeClr>
                          </a:solidFill>
                        </a:rPr>
                        <a:t>Mass of C (g)</a:t>
                      </a:r>
                    </a:p>
                  </a:txBody>
                  <a:tcPr anchor="ctr"/>
                </a:tc>
                <a:tc>
                  <a:txBody>
                    <a:bodyPr/>
                    <a:lstStyle/>
                    <a:p>
                      <a:pPr algn="ctr"/>
                      <a:r>
                        <a:rPr lang="en-US" baseline="0" dirty="0"/>
                        <a:t>Ratio (O(</a:t>
                      </a:r>
                      <a:r>
                        <a:rPr lang="en-US" i="1" baseline="0" dirty="0"/>
                        <a:t>g</a:t>
                      </a:r>
                      <a:r>
                        <a:rPr lang="en-US" baseline="0" dirty="0"/>
                        <a:t>):C(</a:t>
                      </a:r>
                      <a:r>
                        <a:rPr lang="en-US" i="1" baseline="0" dirty="0"/>
                        <a:t>g</a:t>
                      </a:r>
                      <a:r>
                        <a:rPr lang="en-US" baseline="0" dirty="0"/>
                        <a:t>)</a:t>
                      </a:r>
                      <a:endParaRPr lang="en-US" baseline="0" dirty="0">
                        <a:solidFill>
                          <a:schemeClr val="tx1">
                            <a:lumMod val="75000"/>
                            <a:lumOff val="25000"/>
                          </a:schemeClr>
                        </a:solidFill>
                      </a:endParaRPr>
                    </a:p>
                  </a:txBody>
                  <a:tcPr anchor="ctr"/>
                </a:tc>
                <a:extLst>
                  <a:ext uri="{0D108BD9-81ED-4DB2-BD59-A6C34878D82A}">
                    <a16:rowId xmlns:a16="http://schemas.microsoft.com/office/drawing/2014/main" val="3486098555"/>
                  </a:ext>
                </a:extLst>
              </a:tr>
              <a:tr h="370840">
                <a:tc>
                  <a:txBody>
                    <a:bodyPr/>
                    <a:lstStyle/>
                    <a:p>
                      <a:pPr algn="ctr"/>
                      <a:r>
                        <a:rPr lang="en-US" dirty="0"/>
                        <a:t>123 g carbon dioxide</a:t>
                      </a:r>
                      <a:endParaRPr lang="en-US" dirty="0">
                        <a:solidFill>
                          <a:schemeClr val="tx1">
                            <a:lumMod val="75000"/>
                            <a:lumOff val="25000"/>
                          </a:schemeClr>
                        </a:solidFill>
                      </a:endParaRPr>
                    </a:p>
                  </a:txBody>
                  <a:tcPr anchor="ctr">
                    <a:solidFill>
                      <a:srgbClr val="67AEB6">
                        <a:alpha val="69804"/>
                      </a:srgbClr>
                    </a:solidFill>
                  </a:tcPr>
                </a:tc>
                <a:tc>
                  <a:txBody>
                    <a:bodyPr/>
                    <a:lstStyle/>
                    <a:p>
                      <a:pPr algn="ctr"/>
                      <a:r>
                        <a:rPr lang="en-US" dirty="0"/>
                        <a:t>89.4</a:t>
                      </a:r>
                      <a:endParaRPr lang="en-US" dirty="0">
                        <a:solidFill>
                          <a:schemeClr val="tx1">
                            <a:lumMod val="75000"/>
                            <a:lumOff val="25000"/>
                          </a:schemeClr>
                        </a:solidFill>
                      </a:endParaRPr>
                    </a:p>
                  </a:txBody>
                  <a:tcPr anchor="ctr">
                    <a:solidFill>
                      <a:srgbClr val="67AEB6">
                        <a:alpha val="69804"/>
                      </a:srgbClr>
                    </a:solidFill>
                  </a:tcPr>
                </a:tc>
                <a:tc>
                  <a:txBody>
                    <a:bodyPr/>
                    <a:lstStyle/>
                    <a:p>
                      <a:pPr algn="ctr"/>
                      <a:r>
                        <a:rPr lang="en-US" dirty="0"/>
                        <a:t>33.6</a:t>
                      </a:r>
                      <a:endParaRPr lang="en-US" dirty="0">
                        <a:solidFill>
                          <a:schemeClr val="tx1">
                            <a:lumMod val="75000"/>
                            <a:lumOff val="25000"/>
                          </a:schemeClr>
                        </a:solidFill>
                      </a:endParaRPr>
                    </a:p>
                  </a:txBody>
                  <a:tcPr anchor="ctr">
                    <a:solidFill>
                      <a:srgbClr val="67AEB6">
                        <a:alpha val="69804"/>
                      </a:srgbClr>
                    </a:solidFill>
                  </a:tcPr>
                </a:tc>
                <a:tc>
                  <a:txBody>
                    <a:bodyPr/>
                    <a:lstStyle/>
                    <a:p>
                      <a:pPr algn="ctr"/>
                      <a:r>
                        <a:rPr lang="en-US" dirty="0"/>
                        <a:t>2.66:1</a:t>
                      </a:r>
                      <a:endParaRPr lang="en-US" dirty="0">
                        <a:solidFill>
                          <a:schemeClr val="tx1">
                            <a:lumMod val="75000"/>
                            <a:lumOff val="25000"/>
                          </a:schemeClr>
                        </a:solidFill>
                      </a:endParaRPr>
                    </a:p>
                  </a:txBody>
                  <a:tcPr anchor="ctr">
                    <a:solidFill>
                      <a:srgbClr val="67AEB6">
                        <a:alpha val="69804"/>
                      </a:srgbClr>
                    </a:solidFill>
                  </a:tcPr>
                </a:tc>
                <a:extLst>
                  <a:ext uri="{0D108BD9-81ED-4DB2-BD59-A6C34878D82A}">
                    <a16:rowId xmlns:a16="http://schemas.microsoft.com/office/drawing/2014/main" val="732016926"/>
                  </a:ext>
                </a:extLst>
              </a:tr>
              <a:tr h="370840">
                <a:tc>
                  <a:txBody>
                    <a:bodyPr/>
                    <a:lstStyle/>
                    <a:p>
                      <a:pPr algn="ctr"/>
                      <a:r>
                        <a:rPr lang="en-US" dirty="0"/>
                        <a:t>50.5 g carbon dioxide</a:t>
                      </a:r>
                      <a:endParaRPr lang="en-US" dirty="0">
                        <a:solidFill>
                          <a:schemeClr val="tx1">
                            <a:lumMod val="75000"/>
                            <a:lumOff val="25000"/>
                          </a:schemeClr>
                        </a:solidFill>
                      </a:endParaRPr>
                    </a:p>
                  </a:txBody>
                  <a:tcPr anchor="ctr"/>
                </a:tc>
                <a:tc>
                  <a:txBody>
                    <a:bodyPr/>
                    <a:lstStyle/>
                    <a:p>
                      <a:pPr algn="ctr"/>
                      <a:r>
                        <a:rPr lang="en-US" dirty="0"/>
                        <a:t>36.7</a:t>
                      </a:r>
                      <a:endParaRPr lang="en-US" dirty="0">
                        <a:solidFill>
                          <a:schemeClr val="tx1">
                            <a:lumMod val="75000"/>
                            <a:lumOff val="25000"/>
                          </a:schemeClr>
                        </a:solidFill>
                      </a:endParaRPr>
                    </a:p>
                  </a:txBody>
                  <a:tcPr anchor="ctr"/>
                </a:tc>
                <a:tc>
                  <a:txBody>
                    <a:bodyPr/>
                    <a:lstStyle/>
                    <a:p>
                      <a:pPr algn="ctr"/>
                      <a:r>
                        <a:rPr lang="en-US" dirty="0"/>
                        <a:t>13.8</a:t>
                      </a:r>
                      <a:endParaRPr lang="en-US" dirty="0">
                        <a:solidFill>
                          <a:schemeClr val="tx1">
                            <a:lumMod val="75000"/>
                            <a:lumOff val="25000"/>
                          </a:schemeClr>
                        </a:solidFill>
                      </a:endParaRPr>
                    </a:p>
                  </a:txBody>
                  <a:tcPr anchor="ctr"/>
                </a:tc>
                <a:tc>
                  <a:txBody>
                    <a:bodyPr/>
                    <a:lstStyle/>
                    <a:p>
                      <a:pPr algn="ctr"/>
                      <a:r>
                        <a:rPr lang="en-US" dirty="0"/>
                        <a:t>2.66:1</a:t>
                      </a:r>
                      <a:endParaRPr lang="en-US" dirty="0">
                        <a:solidFill>
                          <a:schemeClr val="tx1">
                            <a:lumMod val="75000"/>
                            <a:lumOff val="25000"/>
                          </a:schemeClr>
                        </a:solidFill>
                      </a:endParaRPr>
                    </a:p>
                  </a:txBody>
                  <a:tcPr anchor="ctr"/>
                </a:tc>
                <a:extLst>
                  <a:ext uri="{0D108BD9-81ED-4DB2-BD59-A6C34878D82A}">
                    <a16:rowId xmlns:a16="http://schemas.microsoft.com/office/drawing/2014/main" val="1347088289"/>
                  </a:ext>
                </a:extLst>
              </a:tr>
              <a:tr h="370840">
                <a:tc>
                  <a:txBody>
                    <a:bodyPr/>
                    <a:lstStyle/>
                    <a:p>
                      <a:pPr algn="ctr"/>
                      <a:r>
                        <a:rPr lang="en-US" dirty="0"/>
                        <a:t>88.6 g carbon dioxide</a:t>
                      </a:r>
                      <a:endParaRPr lang="en-US" dirty="0">
                        <a:solidFill>
                          <a:schemeClr val="tx1">
                            <a:lumMod val="75000"/>
                            <a:lumOff val="25000"/>
                          </a:schemeClr>
                        </a:solidFill>
                      </a:endParaRPr>
                    </a:p>
                  </a:txBody>
                  <a:tcPr anchor="ctr">
                    <a:solidFill>
                      <a:srgbClr val="67AEB6">
                        <a:alpha val="69804"/>
                      </a:srgbClr>
                    </a:solidFill>
                  </a:tcPr>
                </a:tc>
                <a:tc>
                  <a:txBody>
                    <a:bodyPr/>
                    <a:lstStyle/>
                    <a:p>
                      <a:pPr algn="ctr"/>
                      <a:r>
                        <a:rPr lang="en-US" dirty="0"/>
                        <a:t>64.4</a:t>
                      </a:r>
                      <a:endParaRPr lang="en-US" dirty="0">
                        <a:solidFill>
                          <a:schemeClr val="tx1">
                            <a:lumMod val="75000"/>
                            <a:lumOff val="25000"/>
                          </a:schemeClr>
                        </a:solidFill>
                      </a:endParaRPr>
                    </a:p>
                  </a:txBody>
                  <a:tcPr anchor="ctr">
                    <a:solidFill>
                      <a:srgbClr val="67AEB6">
                        <a:alpha val="69804"/>
                      </a:srgbClr>
                    </a:solidFill>
                  </a:tcPr>
                </a:tc>
                <a:tc>
                  <a:txBody>
                    <a:bodyPr/>
                    <a:lstStyle/>
                    <a:p>
                      <a:pPr algn="ctr"/>
                      <a:r>
                        <a:rPr lang="en-US" dirty="0">
                          <a:solidFill>
                            <a:schemeClr val="tx1">
                              <a:lumMod val="75000"/>
                              <a:lumOff val="25000"/>
                            </a:schemeClr>
                          </a:solidFill>
                        </a:rPr>
                        <a:t>24.2</a:t>
                      </a:r>
                    </a:p>
                  </a:txBody>
                  <a:tcPr anchor="ctr">
                    <a:solidFill>
                      <a:srgbClr val="67AEB6">
                        <a:alpha val="69804"/>
                      </a:srgbClr>
                    </a:solidFill>
                  </a:tcPr>
                </a:tc>
                <a:tc>
                  <a:txBody>
                    <a:bodyPr/>
                    <a:lstStyle/>
                    <a:p>
                      <a:pPr algn="ctr"/>
                      <a:r>
                        <a:rPr lang="en-US" dirty="0"/>
                        <a:t>2.66:1</a:t>
                      </a:r>
                      <a:endParaRPr lang="en-US" dirty="0">
                        <a:solidFill>
                          <a:schemeClr val="tx1">
                            <a:lumMod val="75000"/>
                            <a:lumOff val="25000"/>
                          </a:schemeClr>
                        </a:solidFill>
                      </a:endParaRPr>
                    </a:p>
                  </a:txBody>
                  <a:tcPr anchor="ctr">
                    <a:solidFill>
                      <a:srgbClr val="67AEB6">
                        <a:alpha val="69804"/>
                      </a:srgbClr>
                    </a:solidFill>
                  </a:tcPr>
                </a:tc>
                <a:extLst>
                  <a:ext uri="{0D108BD9-81ED-4DB2-BD59-A6C34878D82A}">
                    <a16:rowId xmlns:a16="http://schemas.microsoft.com/office/drawing/2014/main" val="1960148006"/>
                  </a:ext>
                </a:extLst>
              </a:tr>
            </a:tbl>
          </a:graphicData>
        </a:graphic>
      </p:graphicFrame>
    </p:spTree>
    <p:extLst>
      <p:ext uri="{BB962C8B-B14F-4D97-AF65-F5344CB8AC3E}">
        <p14:creationId xmlns:p14="http://schemas.microsoft.com/office/powerpoint/2010/main" val="140073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2</a:t>
            </a:fld>
            <a:endParaRPr lang="en-US" dirty="0">
              <a:solidFill>
                <a:schemeClr val="bg1"/>
              </a:solidFill>
            </a:endParaRPr>
          </a:p>
        </p:txBody>
      </p:sp>
      <p:sp>
        <p:nvSpPr>
          <p:cNvPr id="8" name="Rectangle 2"/>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Basic Structure of Matter</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0" name="Rectangle 9"/>
          <p:cNvSpPr/>
          <p:nvPr/>
        </p:nvSpPr>
        <p:spPr>
          <a:xfrm>
            <a:off x="-1545" y="937026"/>
            <a:ext cx="6705224" cy="400110"/>
          </a:xfrm>
          <a:prstGeom prst="rect">
            <a:avLst/>
          </a:prstGeom>
        </p:spPr>
        <p:txBody>
          <a:bodyPr wrap="square">
            <a:spAutoFit/>
          </a:bodyPr>
          <a:lstStyle/>
          <a:p>
            <a:r>
              <a:rPr lang="en-US" sz="2000" b="1" dirty="0">
                <a:solidFill>
                  <a:srgbClr val="E7788B"/>
                </a:solidFill>
                <a:latin typeface="Gill Sans MT" panose="020B0502020104020203" pitchFamily="34" charset="0"/>
                <a:ea typeface="CMU Sans Serif" panose="02000603000000000000" pitchFamily="2" charset="0"/>
                <a:cs typeface="Arial" panose="020B0604020202020204" pitchFamily="34" charset="0"/>
              </a:rPr>
              <a:t>Chemistry</a:t>
            </a:r>
            <a:endParaRPr lang="en-US" sz="2000" b="1" i="1" dirty="0">
              <a:solidFill>
                <a:srgbClr val="E47588"/>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21" name="TextBox 20">
            <a:extLst>
              <a:ext uri="{FF2B5EF4-FFF2-40B4-BE49-F238E27FC236}">
                <a16:creationId xmlns:a16="http://schemas.microsoft.com/office/drawing/2014/main" id="{FEEC063C-6E3E-4B19-A338-52EE8F78DD0F}"/>
              </a:ext>
            </a:extLst>
          </p:cNvPr>
          <p:cNvSpPr txBox="1"/>
          <p:nvPr/>
        </p:nvSpPr>
        <p:spPr>
          <a:xfrm>
            <a:off x="152400" y="1371600"/>
            <a:ext cx="8839200" cy="1438471"/>
          </a:xfrm>
          <a:prstGeom prst="rect">
            <a:avLst/>
          </a:prstGeom>
          <a:noFill/>
        </p:spPr>
        <p:txBody>
          <a:bodyPr>
            <a:spAutoFit/>
          </a:bodyPr>
          <a:lstStyle/>
          <a:p>
            <a:pPr eaLnBrk="0" hangingPunct="0">
              <a:lnSpc>
                <a:spcPct val="81000"/>
              </a:lnSpc>
              <a:buClr>
                <a:srgbClr val="000000"/>
              </a:buClr>
              <a:buSzPct val="100000"/>
              <a:buFont typeface="Arial" charset="0"/>
              <a:buNone/>
              <a:defRPr/>
            </a:pPr>
            <a:r>
              <a:rPr lang="en-US" sz="1800" dirty="0">
                <a:solidFill>
                  <a:schemeClr val="tx1">
                    <a:lumMod val="75000"/>
                    <a:lumOff val="25000"/>
                  </a:schemeClr>
                </a:solidFill>
                <a:latin typeface="Gill Sans MT" panose="020B0502020104020203" pitchFamily="34" charset="0"/>
                <a:cs typeface="Times New Roman" pitchFamily="18" charset="0"/>
              </a:rPr>
              <a:t>An </a:t>
            </a:r>
            <a:r>
              <a:rPr lang="en-US" sz="1800" b="1" dirty="0">
                <a:solidFill>
                  <a:srgbClr val="E57689"/>
                </a:solidFill>
                <a:latin typeface="Gill Sans MT" panose="020B0502020104020203" pitchFamily="34" charset="0"/>
                <a:cs typeface="Times New Roman" pitchFamily="18" charset="0"/>
              </a:rPr>
              <a:t>atom</a:t>
            </a:r>
            <a:r>
              <a:rPr lang="en-US" sz="1800" dirty="0">
                <a:solidFill>
                  <a:schemeClr val="tx1">
                    <a:lumMod val="75000"/>
                    <a:lumOff val="25000"/>
                  </a:schemeClr>
                </a:solidFill>
                <a:latin typeface="Gill Sans MT" panose="020B0502020104020203" pitchFamily="34" charset="0"/>
                <a:cs typeface="Times New Roman" pitchFamily="18" charset="0"/>
              </a:rPr>
              <a:t> is the smallest quantity of matter that still retains the properties of matter.</a:t>
            </a:r>
          </a:p>
          <a:p>
            <a:pPr eaLnBrk="0" hangingPunct="0">
              <a:lnSpc>
                <a:spcPct val="81000"/>
              </a:lnSpc>
              <a:buClr>
                <a:srgbClr val="000000"/>
              </a:buClr>
              <a:buSzPct val="100000"/>
              <a:buFont typeface="Arial" charset="0"/>
              <a:buNone/>
              <a:defRPr/>
            </a:pPr>
            <a:endParaRPr lang="en-US" sz="1800" dirty="0">
              <a:solidFill>
                <a:schemeClr val="tx1">
                  <a:lumMod val="75000"/>
                  <a:lumOff val="25000"/>
                </a:schemeClr>
              </a:solidFill>
              <a:latin typeface="Gill Sans MT" panose="020B0502020104020203" pitchFamily="34" charset="0"/>
              <a:cs typeface="Times New Roman" pitchFamily="18" charset="0"/>
            </a:endParaRPr>
          </a:p>
          <a:p>
            <a:pPr eaLnBrk="0" hangingPunct="0">
              <a:lnSpc>
                <a:spcPct val="81000"/>
              </a:lnSpc>
              <a:buClr>
                <a:srgbClr val="000000"/>
              </a:buClr>
              <a:buSzPct val="100000"/>
              <a:buFont typeface="Arial" charset="0"/>
              <a:buNone/>
              <a:defRPr/>
            </a:pPr>
            <a:r>
              <a:rPr lang="en-US" sz="1800" dirty="0">
                <a:solidFill>
                  <a:schemeClr val="tx1">
                    <a:lumMod val="75000"/>
                    <a:lumOff val="25000"/>
                  </a:schemeClr>
                </a:solidFill>
                <a:latin typeface="Gill Sans MT" panose="020B0502020104020203" pitchFamily="34" charset="0"/>
                <a:cs typeface="Times New Roman" pitchFamily="18" charset="0"/>
              </a:rPr>
              <a:t>An </a:t>
            </a:r>
            <a:r>
              <a:rPr lang="en-US" sz="1800" b="1" dirty="0">
                <a:solidFill>
                  <a:srgbClr val="E57689"/>
                </a:solidFill>
                <a:latin typeface="Gill Sans MT" panose="020B0502020104020203" pitchFamily="34" charset="0"/>
                <a:cs typeface="Times New Roman" pitchFamily="18" charset="0"/>
              </a:rPr>
              <a:t>element</a:t>
            </a:r>
            <a:r>
              <a:rPr lang="en-US" sz="1800" dirty="0">
                <a:solidFill>
                  <a:schemeClr val="tx1">
                    <a:lumMod val="75000"/>
                    <a:lumOff val="25000"/>
                  </a:schemeClr>
                </a:solidFill>
                <a:latin typeface="Gill Sans MT" panose="020B0502020104020203" pitchFamily="34" charset="0"/>
                <a:cs typeface="Times New Roman" pitchFamily="18" charset="0"/>
              </a:rPr>
              <a:t> is a substance that cannot be broken down into two or more simpler substances by any means. These are shown on the periodic table, with their symbols. </a:t>
            </a:r>
          </a:p>
          <a:p>
            <a:pPr marL="228600" eaLnBrk="0" hangingPunct="0">
              <a:lnSpc>
                <a:spcPct val="81000"/>
              </a:lnSpc>
              <a:buClr>
                <a:srgbClr val="000000"/>
              </a:buClr>
              <a:buSzPct val="100000"/>
              <a:defRPr/>
            </a:pPr>
            <a:endParaRPr lang="en-US" sz="1800" dirty="0">
              <a:solidFill>
                <a:schemeClr val="tx1">
                  <a:lumMod val="75000"/>
                  <a:lumOff val="25000"/>
                </a:schemeClr>
              </a:solidFill>
              <a:latin typeface="Gill Sans MT" panose="020B0502020104020203" pitchFamily="34" charset="0"/>
              <a:cs typeface="Times New Roman" pitchFamily="18" charset="0"/>
            </a:endParaRPr>
          </a:p>
          <a:p>
            <a:pPr marL="514350" indent="-285750" eaLnBrk="0" hangingPunct="0">
              <a:lnSpc>
                <a:spcPct val="81000"/>
              </a:lnSpc>
              <a:buClr>
                <a:srgbClr val="000000"/>
              </a:buClr>
              <a:buSzPct val="100000"/>
              <a:buFont typeface="Arial" panose="020B0604020202020204" pitchFamily="34" charset="0"/>
              <a:buChar char="•"/>
              <a:defRPr/>
            </a:pPr>
            <a:r>
              <a:rPr lang="en-US" sz="1800" dirty="0">
                <a:solidFill>
                  <a:schemeClr val="tx1">
                    <a:lumMod val="75000"/>
                    <a:lumOff val="25000"/>
                  </a:schemeClr>
                </a:solidFill>
                <a:latin typeface="Gill Sans MT" panose="020B0502020104020203" pitchFamily="34" charset="0"/>
                <a:cs typeface="Times New Roman" pitchFamily="18" charset="0"/>
              </a:rPr>
              <a:t>Examples: gold (Au), oxygen (O), helium (He)</a:t>
            </a:r>
          </a:p>
        </p:txBody>
      </p:sp>
      <p:pic>
        <p:nvPicPr>
          <p:cNvPr id="23" name="Picture 18" descr="https://encrypted-tbn1.gstatic.com/images?q=tbn:ANd9GcQNi1Evl4IRCuUfqYQ_mhXS9uvmX4OvR6Q-FO7wka-j49ysMM_I9w">
            <a:extLst>
              <a:ext uri="{FF2B5EF4-FFF2-40B4-BE49-F238E27FC236}">
                <a16:creationId xmlns:a16="http://schemas.microsoft.com/office/drawing/2014/main" id="{7599E34A-7F3C-4BE5-B46A-A742DC58EBBA}"/>
              </a:ext>
            </a:extLst>
          </p:cNvPr>
          <p:cNvPicPr>
            <a:picLocks noChangeAspect="1" noChangeArrowheads="1"/>
          </p:cNvPicPr>
          <p:nvPr/>
        </p:nvPicPr>
        <p:blipFill>
          <a:blip r:embed="rId2" cstate="print"/>
          <a:srcRect/>
          <a:stretch>
            <a:fillRect/>
          </a:stretch>
        </p:blipFill>
        <p:spPr bwMode="auto">
          <a:xfrm>
            <a:off x="1180891" y="2886365"/>
            <a:ext cx="1793389" cy="942976"/>
          </a:xfrm>
          <a:prstGeom prst="rect">
            <a:avLst/>
          </a:prstGeom>
          <a:noFill/>
        </p:spPr>
      </p:pic>
      <p:grpSp>
        <p:nvGrpSpPr>
          <p:cNvPr id="7" name="Group 6">
            <a:extLst>
              <a:ext uri="{FF2B5EF4-FFF2-40B4-BE49-F238E27FC236}">
                <a16:creationId xmlns:a16="http://schemas.microsoft.com/office/drawing/2014/main" id="{506ECD7B-2BA3-4761-8E66-AAFFA44B9F2E}"/>
              </a:ext>
            </a:extLst>
          </p:cNvPr>
          <p:cNvGrpSpPr/>
          <p:nvPr/>
        </p:nvGrpSpPr>
        <p:grpSpPr>
          <a:xfrm>
            <a:off x="4592186" y="3030504"/>
            <a:ext cx="533400" cy="533400"/>
            <a:chOff x="4944611" y="3638841"/>
            <a:chExt cx="533400" cy="533400"/>
          </a:xfrm>
        </p:grpSpPr>
        <p:sp>
          <p:nvSpPr>
            <p:cNvPr id="24" name="Oval 23">
              <a:extLst>
                <a:ext uri="{FF2B5EF4-FFF2-40B4-BE49-F238E27FC236}">
                  <a16:creationId xmlns:a16="http://schemas.microsoft.com/office/drawing/2014/main" id="{1E9A2F26-483F-4E1F-9FDD-FFD708FDA042}"/>
                </a:ext>
              </a:extLst>
            </p:cNvPr>
            <p:cNvSpPr/>
            <p:nvPr/>
          </p:nvSpPr>
          <p:spPr bwMode="auto">
            <a:xfrm>
              <a:off x="4944611" y="3638841"/>
              <a:ext cx="533400" cy="533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81000"/>
                </a:lnSpc>
                <a:spcBef>
                  <a:spcPct val="0"/>
                </a:spcBef>
                <a:spcAft>
                  <a:spcPct val="0"/>
                </a:spcAft>
                <a:buClr>
                  <a:srgbClr val="000000"/>
                </a:buClr>
                <a:buSzPct val="100000"/>
                <a:buFont typeface="Arial" charset="0"/>
                <a:buNone/>
                <a:tabLst/>
              </a:pPr>
              <a:endParaRPr kumimoji="0" lang="en-US" sz="2400" b="0" i="0" u="none" strike="noStrike" cap="none" normalizeH="0" baseline="0">
                <a:ln>
                  <a:noFill/>
                </a:ln>
                <a:solidFill>
                  <a:schemeClr val="bg1"/>
                </a:solidFill>
                <a:effectLst/>
                <a:latin typeface="Arial" charset="0"/>
              </a:endParaRPr>
            </a:p>
          </p:txBody>
        </p:sp>
        <p:sp>
          <p:nvSpPr>
            <p:cNvPr id="25" name="Oval 24">
              <a:extLst>
                <a:ext uri="{FF2B5EF4-FFF2-40B4-BE49-F238E27FC236}">
                  <a16:creationId xmlns:a16="http://schemas.microsoft.com/office/drawing/2014/main" id="{E3B367F8-9437-40B4-80A3-8A91299E8573}"/>
                </a:ext>
              </a:extLst>
            </p:cNvPr>
            <p:cNvSpPr/>
            <p:nvPr/>
          </p:nvSpPr>
          <p:spPr bwMode="auto">
            <a:xfrm>
              <a:off x="5020811" y="3715041"/>
              <a:ext cx="381000" cy="3810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81000"/>
                </a:lnSpc>
                <a:spcBef>
                  <a:spcPct val="0"/>
                </a:spcBef>
                <a:spcAft>
                  <a:spcPct val="0"/>
                </a:spcAft>
                <a:buClr>
                  <a:srgbClr val="000000"/>
                </a:buClr>
                <a:buSzPct val="100000"/>
                <a:buFont typeface="Arial" charset="0"/>
                <a:buNone/>
                <a:tabLst/>
              </a:pPr>
              <a:endParaRPr kumimoji="0" lang="en-US" sz="2400" b="0" i="0" u="none" strike="noStrike" cap="none" normalizeH="0" baseline="0">
                <a:ln>
                  <a:noFill/>
                </a:ln>
                <a:solidFill>
                  <a:schemeClr val="bg1"/>
                </a:solidFill>
                <a:effectLst/>
                <a:latin typeface="Arial" charset="0"/>
              </a:endParaRPr>
            </a:p>
          </p:txBody>
        </p:sp>
        <p:sp>
          <p:nvSpPr>
            <p:cNvPr id="26" name="Oval 25">
              <a:extLst>
                <a:ext uri="{FF2B5EF4-FFF2-40B4-BE49-F238E27FC236}">
                  <a16:creationId xmlns:a16="http://schemas.microsoft.com/office/drawing/2014/main" id="{5AF57E2F-F4FA-49F6-8A81-985993477003}"/>
                </a:ext>
              </a:extLst>
            </p:cNvPr>
            <p:cNvSpPr/>
            <p:nvPr/>
          </p:nvSpPr>
          <p:spPr bwMode="auto">
            <a:xfrm>
              <a:off x="5097011" y="3791241"/>
              <a:ext cx="228600" cy="228600"/>
            </a:xfrm>
            <a:prstGeom prst="ellipse">
              <a:avLst/>
            </a:prstGeom>
            <a:solidFill>
              <a:schemeClr val="bg1">
                <a:lumMod val="7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81000"/>
                </a:lnSpc>
                <a:spcBef>
                  <a:spcPct val="0"/>
                </a:spcBef>
                <a:spcAft>
                  <a:spcPct val="0"/>
                </a:spcAft>
                <a:buClr>
                  <a:srgbClr val="000000"/>
                </a:buClr>
                <a:buSzPct val="100000"/>
                <a:buFont typeface="Arial" charset="0"/>
                <a:buNone/>
                <a:tabLst/>
              </a:pPr>
              <a:endParaRPr kumimoji="0" lang="en-US" sz="2400" b="0" i="0" u="none" strike="noStrike" cap="none" normalizeH="0" baseline="0">
                <a:ln>
                  <a:noFill/>
                </a:ln>
                <a:solidFill>
                  <a:schemeClr val="bg1"/>
                </a:solidFill>
                <a:effectLst/>
                <a:latin typeface="Arial" charset="0"/>
              </a:endParaRPr>
            </a:p>
          </p:txBody>
        </p:sp>
      </p:grpSp>
      <p:sp>
        <p:nvSpPr>
          <p:cNvPr id="27" name="TextBox 26">
            <a:extLst>
              <a:ext uri="{FF2B5EF4-FFF2-40B4-BE49-F238E27FC236}">
                <a16:creationId xmlns:a16="http://schemas.microsoft.com/office/drawing/2014/main" id="{36056128-8A86-4C9E-9915-4703A59E4363}"/>
              </a:ext>
            </a:extLst>
          </p:cNvPr>
          <p:cNvSpPr txBox="1"/>
          <p:nvPr/>
        </p:nvSpPr>
        <p:spPr>
          <a:xfrm>
            <a:off x="1410945" y="3718579"/>
            <a:ext cx="1523174" cy="369332"/>
          </a:xfrm>
          <a:prstGeom prst="rect">
            <a:avLst/>
          </a:prstGeom>
          <a:noFill/>
        </p:spPr>
        <p:txBody>
          <a:bodyPr wrap="square" rtlCol="0">
            <a:spAutoFit/>
          </a:bodyPr>
          <a:lstStyle/>
          <a:p>
            <a:r>
              <a:rPr lang="en-US" dirty="0">
                <a:solidFill>
                  <a:schemeClr val="tx1">
                    <a:lumMod val="75000"/>
                    <a:lumOff val="25000"/>
                  </a:schemeClr>
                </a:solidFill>
                <a:latin typeface="Gill Sans MT" panose="020B0502020104020203" pitchFamily="34" charset="0"/>
              </a:rPr>
              <a:t>Car (object)</a:t>
            </a:r>
          </a:p>
        </p:txBody>
      </p:sp>
      <p:sp>
        <p:nvSpPr>
          <p:cNvPr id="28" name="TextBox 27">
            <a:extLst>
              <a:ext uri="{FF2B5EF4-FFF2-40B4-BE49-F238E27FC236}">
                <a16:creationId xmlns:a16="http://schemas.microsoft.com/office/drawing/2014/main" id="{3BA6EA75-38BC-40E0-8C09-1D44A2EC7CC2}"/>
              </a:ext>
            </a:extLst>
          </p:cNvPr>
          <p:cNvSpPr txBox="1"/>
          <p:nvPr/>
        </p:nvSpPr>
        <p:spPr>
          <a:xfrm>
            <a:off x="4252533" y="3712943"/>
            <a:ext cx="1593706" cy="369332"/>
          </a:xfrm>
          <a:prstGeom prst="rect">
            <a:avLst/>
          </a:prstGeom>
          <a:noFill/>
        </p:spPr>
        <p:txBody>
          <a:bodyPr wrap="square" rtlCol="0">
            <a:spAutoFit/>
          </a:bodyPr>
          <a:lstStyle/>
          <a:p>
            <a:r>
              <a:rPr lang="en-US" dirty="0">
                <a:solidFill>
                  <a:schemeClr val="tx1">
                    <a:lumMod val="75000"/>
                    <a:lumOff val="25000"/>
                  </a:schemeClr>
                </a:solidFill>
                <a:latin typeface="Gill Sans MT" panose="020B0502020104020203" pitchFamily="34" charset="0"/>
              </a:rPr>
              <a:t>Wheel (part)</a:t>
            </a:r>
          </a:p>
        </p:txBody>
      </p:sp>
      <p:grpSp>
        <p:nvGrpSpPr>
          <p:cNvPr id="9" name="Group 8">
            <a:extLst>
              <a:ext uri="{FF2B5EF4-FFF2-40B4-BE49-F238E27FC236}">
                <a16:creationId xmlns:a16="http://schemas.microsoft.com/office/drawing/2014/main" id="{B7B93E59-0814-467C-9E9F-3447747A89F6}"/>
              </a:ext>
            </a:extLst>
          </p:cNvPr>
          <p:cNvGrpSpPr/>
          <p:nvPr/>
        </p:nvGrpSpPr>
        <p:grpSpPr>
          <a:xfrm>
            <a:off x="7280333" y="3030504"/>
            <a:ext cx="533400" cy="533400"/>
            <a:chOff x="7306811" y="3638841"/>
            <a:chExt cx="533400" cy="533400"/>
          </a:xfrm>
        </p:grpSpPr>
        <p:sp>
          <p:nvSpPr>
            <p:cNvPr id="29" name="Oval 28">
              <a:extLst>
                <a:ext uri="{FF2B5EF4-FFF2-40B4-BE49-F238E27FC236}">
                  <a16:creationId xmlns:a16="http://schemas.microsoft.com/office/drawing/2014/main" id="{8301516E-3459-4DFF-A65A-99B72B700CB9}"/>
                </a:ext>
              </a:extLst>
            </p:cNvPr>
            <p:cNvSpPr/>
            <p:nvPr/>
          </p:nvSpPr>
          <p:spPr bwMode="auto">
            <a:xfrm>
              <a:off x="7306811" y="3638841"/>
              <a:ext cx="533400" cy="533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81000"/>
                </a:lnSpc>
                <a:spcBef>
                  <a:spcPct val="0"/>
                </a:spcBef>
                <a:spcAft>
                  <a:spcPct val="0"/>
                </a:spcAft>
                <a:buClr>
                  <a:srgbClr val="000000"/>
                </a:buClr>
                <a:buSzPct val="100000"/>
                <a:buFont typeface="Arial" charset="0"/>
                <a:buNone/>
                <a:tabLst/>
              </a:pPr>
              <a:endParaRPr kumimoji="0" lang="en-US" sz="2400" b="0" i="0" u="none" strike="noStrike" cap="none" normalizeH="0" baseline="0">
                <a:ln>
                  <a:noFill/>
                </a:ln>
                <a:solidFill>
                  <a:schemeClr val="bg1"/>
                </a:solidFill>
                <a:effectLst/>
                <a:latin typeface="Arial" charset="0"/>
              </a:endParaRPr>
            </a:p>
          </p:txBody>
        </p:sp>
        <p:sp>
          <p:nvSpPr>
            <p:cNvPr id="30" name="Oval 29">
              <a:extLst>
                <a:ext uri="{FF2B5EF4-FFF2-40B4-BE49-F238E27FC236}">
                  <a16:creationId xmlns:a16="http://schemas.microsoft.com/office/drawing/2014/main" id="{BDA48390-E2F2-40E0-9816-0BA7D734EA4C}"/>
                </a:ext>
              </a:extLst>
            </p:cNvPr>
            <p:cNvSpPr/>
            <p:nvPr/>
          </p:nvSpPr>
          <p:spPr bwMode="auto">
            <a:xfrm>
              <a:off x="7383011" y="3715041"/>
              <a:ext cx="381000" cy="381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81000"/>
                </a:lnSpc>
                <a:spcBef>
                  <a:spcPct val="0"/>
                </a:spcBef>
                <a:spcAft>
                  <a:spcPct val="0"/>
                </a:spcAft>
                <a:buClr>
                  <a:srgbClr val="000000"/>
                </a:buClr>
                <a:buSzPct val="100000"/>
                <a:buFont typeface="Arial" charset="0"/>
                <a:buNone/>
                <a:tabLst/>
              </a:pPr>
              <a:endParaRPr kumimoji="0" lang="en-US" sz="2400" b="0" i="0" u="none" strike="noStrike" cap="none" normalizeH="0" baseline="0">
                <a:ln>
                  <a:noFill/>
                </a:ln>
                <a:solidFill>
                  <a:schemeClr val="bg1"/>
                </a:solidFill>
                <a:effectLst/>
                <a:latin typeface="Arial" charset="0"/>
              </a:endParaRPr>
            </a:p>
          </p:txBody>
        </p:sp>
      </p:grpSp>
      <p:sp>
        <p:nvSpPr>
          <p:cNvPr id="31" name="TextBox 30">
            <a:extLst>
              <a:ext uri="{FF2B5EF4-FFF2-40B4-BE49-F238E27FC236}">
                <a16:creationId xmlns:a16="http://schemas.microsoft.com/office/drawing/2014/main" id="{022D5FE6-C245-4F02-9C77-135B93B3C461}"/>
              </a:ext>
            </a:extLst>
          </p:cNvPr>
          <p:cNvSpPr txBox="1"/>
          <p:nvPr/>
        </p:nvSpPr>
        <p:spPr>
          <a:xfrm>
            <a:off x="6610365" y="3718579"/>
            <a:ext cx="2310376" cy="369332"/>
          </a:xfrm>
          <a:prstGeom prst="rect">
            <a:avLst/>
          </a:prstGeom>
          <a:noFill/>
        </p:spPr>
        <p:txBody>
          <a:bodyPr wrap="square" rtlCol="0">
            <a:spAutoFit/>
          </a:bodyPr>
          <a:lstStyle/>
          <a:p>
            <a:r>
              <a:rPr lang="en-US" dirty="0">
                <a:solidFill>
                  <a:schemeClr val="tx1">
                    <a:lumMod val="75000"/>
                    <a:lumOff val="25000"/>
                  </a:schemeClr>
                </a:solidFill>
                <a:latin typeface="Gill Sans MT" panose="020B0502020104020203" pitchFamily="34" charset="0"/>
              </a:rPr>
              <a:t>Tire (smallest part)</a:t>
            </a:r>
          </a:p>
        </p:txBody>
      </p:sp>
      <p:pic>
        <p:nvPicPr>
          <p:cNvPr id="42" name="Picture 10" descr="F:\McGraw-Hill\Burdge - Atoms First\Images\Chapter02\bur11161_02001L.jpg">
            <a:extLst>
              <a:ext uri="{FF2B5EF4-FFF2-40B4-BE49-F238E27FC236}">
                <a16:creationId xmlns:a16="http://schemas.microsoft.com/office/drawing/2014/main" id="{0254E345-616B-412F-8359-325BD5885E92}"/>
              </a:ext>
            </a:extLst>
          </p:cNvPr>
          <p:cNvPicPr>
            <a:picLocks noChangeAspect="1" noChangeArrowheads="1"/>
          </p:cNvPicPr>
          <p:nvPr/>
        </p:nvPicPr>
        <p:blipFill rotWithShape="1">
          <a:blip r:embed="rId3" cstate="print">
            <a:clrChange>
              <a:clrFrom>
                <a:srgbClr val="FFFFFF"/>
              </a:clrFrom>
              <a:clrTo>
                <a:srgbClr val="FFFFFF">
                  <a:alpha val="0"/>
                </a:srgbClr>
              </a:clrTo>
            </a:clrChange>
          </a:blip>
          <a:srcRect l="2149" t="59711" r="64533" b="2527"/>
          <a:stretch/>
        </p:blipFill>
        <p:spPr bwMode="auto">
          <a:xfrm>
            <a:off x="1410945" y="4198351"/>
            <a:ext cx="1463021" cy="1091596"/>
          </a:xfrm>
          <a:prstGeom prst="rect">
            <a:avLst/>
          </a:prstGeom>
          <a:noFill/>
          <a:ln w="9525">
            <a:noFill/>
            <a:miter lim="800000"/>
            <a:headEnd/>
            <a:tailEnd/>
          </a:ln>
        </p:spPr>
      </p:pic>
      <p:pic>
        <p:nvPicPr>
          <p:cNvPr id="43" name="Picture 10" descr="F:\McGraw-Hill\Burdge - Atoms First\Images\Chapter02\bur11161_02001L.jpg">
            <a:extLst>
              <a:ext uri="{FF2B5EF4-FFF2-40B4-BE49-F238E27FC236}">
                <a16:creationId xmlns:a16="http://schemas.microsoft.com/office/drawing/2014/main" id="{881A9B4E-EB65-4548-ADC5-C925D2A1BE34}"/>
              </a:ext>
            </a:extLst>
          </p:cNvPr>
          <p:cNvPicPr>
            <a:picLocks noChangeAspect="1" noChangeArrowheads="1"/>
          </p:cNvPicPr>
          <p:nvPr/>
        </p:nvPicPr>
        <p:blipFill rotWithShape="1">
          <a:blip r:embed="rId3" cstate="print">
            <a:clrChange>
              <a:clrFrom>
                <a:srgbClr val="FFFFFF"/>
              </a:clrFrom>
              <a:clrTo>
                <a:srgbClr val="FFFFFF">
                  <a:alpha val="0"/>
                </a:srgbClr>
              </a:clrTo>
            </a:clrChange>
          </a:blip>
          <a:srcRect l="46745" t="59711" r="28534" b="2527"/>
          <a:stretch/>
        </p:blipFill>
        <p:spPr bwMode="auto">
          <a:xfrm>
            <a:off x="4455128" y="4198351"/>
            <a:ext cx="1085499" cy="1091596"/>
          </a:xfrm>
          <a:prstGeom prst="rect">
            <a:avLst/>
          </a:prstGeom>
          <a:noFill/>
          <a:ln w="9525">
            <a:noFill/>
            <a:miter lim="800000"/>
            <a:headEnd/>
            <a:tailEnd/>
          </a:ln>
        </p:spPr>
      </p:pic>
      <p:pic>
        <p:nvPicPr>
          <p:cNvPr id="44" name="Picture 10" descr="F:\McGraw-Hill\Burdge - Atoms First\Images\Chapter02\bur11161_02001L.jpg">
            <a:extLst>
              <a:ext uri="{FF2B5EF4-FFF2-40B4-BE49-F238E27FC236}">
                <a16:creationId xmlns:a16="http://schemas.microsoft.com/office/drawing/2014/main" id="{733B720B-1EF4-4F63-A609-D4542708080D}"/>
              </a:ext>
            </a:extLst>
          </p:cNvPr>
          <p:cNvPicPr>
            <a:picLocks noChangeAspect="1" noChangeArrowheads="1"/>
          </p:cNvPicPr>
          <p:nvPr/>
        </p:nvPicPr>
        <p:blipFill rotWithShape="1">
          <a:blip r:embed="rId3" cstate="print">
            <a:clrChange>
              <a:clrFrom>
                <a:srgbClr val="FFFFFF"/>
              </a:clrFrom>
              <a:clrTo>
                <a:srgbClr val="FFFFFF">
                  <a:alpha val="0"/>
                </a:srgbClr>
              </a:clrTo>
            </a:clrChange>
          </a:blip>
          <a:srcRect l="83810" t="59711" b="2527"/>
          <a:stretch/>
        </p:blipFill>
        <p:spPr bwMode="auto">
          <a:xfrm>
            <a:off x="7326826" y="4198351"/>
            <a:ext cx="710887" cy="1091596"/>
          </a:xfrm>
          <a:prstGeom prst="rect">
            <a:avLst/>
          </a:prstGeom>
          <a:noFill/>
          <a:ln w="9525">
            <a:noFill/>
            <a:miter lim="800000"/>
            <a:headEnd/>
            <a:tailEnd/>
          </a:ln>
        </p:spPr>
      </p:pic>
      <p:sp>
        <p:nvSpPr>
          <p:cNvPr id="45" name="TextBox 44">
            <a:extLst>
              <a:ext uri="{FF2B5EF4-FFF2-40B4-BE49-F238E27FC236}">
                <a16:creationId xmlns:a16="http://schemas.microsoft.com/office/drawing/2014/main" id="{7D40AE3E-90D4-4324-8B51-1E1F39B31C95}"/>
              </a:ext>
            </a:extLst>
          </p:cNvPr>
          <p:cNvSpPr txBox="1"/>
          <p:nvPr/>
        </p:nvSpPr>
        <p:spPr>
          <a:xfrm>
            <a:off x="926037" y="5275856"/>
            <a:ext cx="2130711" cy="369332"/>
          </a:xfrm>
          <a:prstGeom prst="rect">
            <a:avLst/>
          </a:prstGeom>
          <a:noFill/>
        </p:spPr>
        <p:txBody>
          <a:bodyPr wrap="none" rtlCol="0">
            <a:spAutoFit/>
          </a:bodyPr>
          <a:lstStyle/>
          <a:p>
            <a:r>
              <a:rPr lang="en-US" dirty="0">
                <a:solidFill>
                  <a:schemeClr val="tx1">
                    <a:lumMod val="75000"/>
                    <a:lumOff val="25000"/>
                  </a:schemeClr>
                </a:solidFill>
                <a:latin typeface="Gill Sans MT" panose="020B0502020104020203" pitchFamily="34" charset="0"/>
              </a:rPr>
              <a:t>Molecule or element</a:t>
            </a:r>
          </a:p>
        </p:txBody>
      </p:sp>
      <p:sp>
        <p:nvSpPr>
          <p:cNvPr id="46" name="TextBox 45">
            <a:extLst>
              <a:ext uri="{FF2B5EF4-FFF2-40B4-BE49-F238E27FC236}">
                <a16:creationId xmlns:a16="http://schemas.microsoft.com/office/drawing/2014/main" id="{085712CB-92D1-450D-9923-3C81124FBC6C}"/>
              </a:ext>
            </a:extLst>
          </p:cNvPr>
          <p:cNvSpPr txBox="1"/>
          <p:nvPr/>
        </p:nvSpPr>
        <p:spPr>
          <a:xfrm>
            <a:off x="6703679" y="5275856"/>
            <a:ext cx="2535571" cy="369332"/>
          </a:xfrm>
          <a:prstGeom prst="rect">
            <a:avLst/>
          </a:prstGeom>
          <a:noFill/>
        </p:spPr>
        <p:txBody>
          <a:bodyPr wrap="square" rtlCol="0">
            <a:spAutoFit/>
          </a:bodyPr>
          <a:lstStyle/>
          <a:p>
            <a:r>
              <a:rPr lang="en-US" dirty="0">
                <a:solidFill>
                  <a:schemeClr val="tx1">
                    <a:lumMod val="75000"/>
                    <a:lumOff val="25000"/>
                  </a:schemeClr>
                </a:solidFill>
                <a:latin typeface="Gill Sans MT" panose="020B0502020104020203" pitchFamily="34" charset="0"/>
              </a:rPr>
              <a:t>Atom (smallest part)</a:t>
            </a:r>
          </a:p>
        </p:txBody>
      </p:sp>
    </p:spTree>
    <p:extLst>
      <p:ext uri="{BB962C8B-B14F-4D97-AF65-F5344CB8AC3E}">
        <p14:creationId xmlns:p14="http://schemas.microsoft.com/office/powerpoint/2010/main" val="273470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1"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20</a:t>
            </a:fld>
            <a:endParaRPr lang="en-US" dirty="0">
              <a:solidFill>
                <a:schemeClr val="bg1"/>
              </a:solidFill>
            </a:endParaRPr>
          </a:p>
        </p:txBody>
      </p:sp>
      <p:sp>
        <p:nvSpPr>
          <p:cNvPr id="8" name="TextBox 7">
            <a:extLst>
              <a:ext uri="{FF2B5EF4-FFF2-40B4-BE49-F238E27FC236}">
                <a16:creationId xmlns:a16="http://schemas.microsoft.com/office/drawing/2014/main" id="{5E9E2DC8-A115-4350-B925-8C3A4715408E}"/>
              </a:ext>
            </a:extLst>
          </p:cNvPr>
          <p:cNvSpPr txBox="1">
            <a:spLocks noChangeArrowheads="1"/>
          </p:cNvSpPr>
          <p:nvPr/>
        </p:nvSpPr>
        <p:spPr bwMode="auto">
          <a:xfrm>
            <a:off x="0" y="1066800"/>
            <a:ext cx="9144000" cy="3046988"/>
          </a:xfrm>
          <a:prstGeom prst="rect">
            <a:avLst/>
          </a:prstGeom>
          <a:noFill/>
          <a:ln w="9525">
            <a:noFill/>
            <a:miter lim="800000"/>
            <a:headEnd/>
            <a:tailEnd/>
          </a:ln>
        </p:spPr>
        <p:txBody>
          <a:bodyPr wrap="square">
            <a:spAutoFit/>
          </a:bodyPr>
          <a:lstStyle/>
          <a:p>
            <a:pPr eaLnBrk="0" hangingPunct="0">
              <a:buClr>
                <a:srgbClr val="000000"/>
              </a:buClr>
              <a:buFont typeface="Arial" pitchFamily="34" charset="0"/>
              <a:buNone/>
            </a:pPr>
            <a:r>
              <a:rPr lang="en-US" altLang="en-US" sz="16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If two elements can form a series of different compounds, the </a:t>
            </a:r>
            <a:r>
              <a:rPr lang="en-US" altLang="en-US" sz="1600" b="1" dirty="0">
                <a:solidFill>
                  <a:srgbClr val="E57689"/>
                </a:solidFill>
                <a:latin typeface="Gill Sans MT" panose="020B0502020104020203" pitchFamily="34" charset="0"/>
                <a:ea typeface="MS PGothic" pitchFamily="34" charset="-128"/>
                <a:cs typeface="Arial" panose="020B0604020202020204" pitchFamily="34" charset="0"/>
              </a:rPr>
              <a:t>law of multiple proportions</a:t>
            </a:r>
            <a:r>
              <a:rPr lang="en-US" altLang="en-US" sz="16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tells us that the ratio of masses of one element that combine with a fixed mass of the other element can be expressed in small whole numbers.</a:t>
            </a:r>
          </a:p>
          <a:p>
            <a:pPr eaLnBrk="0" hangingPunct="0">
              <a:buClr>
                <a:srgbClr val="000000"/>
              </a:buClr>
              <a:buFont typeface="Arial" pitchFamily="34" charset="0"/>
              <a:buNone/>
            </a:pPr>
            <a:endParaRPr lang="en-US" altLang="en-US" sz="16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buFont typeface="Arial" pitchFamily="34" charset="0"/>
              <a:buNone/>
            </a:pPr>
            <a:endParaRPr lang="en-US" altLang="en-US" sz="16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buFont typeface="Arial" pitchFamily="34" charset="0"/>
              <a:buNone/>
            </a:pPr>
            <a:endParaRPr lang="en-US" altLang="en-US" sz="16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buFont typeface="Arial" pitchFamily="34" charset="0"/>
              <a:buNone/>
            </a:pPr>
            <a:endParaRPr lang="en-US" altLang="en-US" sz="16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buFont typeface="Arial" pitchFamily="34" charset="0"/>
              <a:buNone/>
            </a:pPr>
            <a:endParaRPr lang="en-US" altLang="en-US" sz="16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buFont typeface="Arial" pitchFamily="34" charset="0"/>
              <a:buNone/>
            </a:pPr>
            <a:endParaRPr lang="en-US" altLang="en-US" sz="16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buFont typeface="Arial" pitchFamily="34" charset="0"/>
              <a:buNone/>
            </a:pPr>
            <a:endParaRPr lang="en-US" altLang="en-US" sz="16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buFont typeface="Arial" pitchFamily="34" charset="0"/>
              <a:buNone/>
            </a:pPr>
            <a:endParaRPr lang="en-US" altLang="en-US" sz="16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buFont typeface="Arial" pitchFamily="34" charset="0"/>
              <a:buNone/>
            </a:pPr>
            <a:r>
              <a:rPr lang="en-US" altLang="en-US" sz="16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In addition to carbon dioxide, carbon also combines with oxygen to form carbon monoxide.</a:t>
            </a:r>
          </a:p>
        </p:txBody>
      </p:sp>
      <p:graphicFrame>
        <p:nvGraphicFramePr>
          <p:cNvPr id="9" name="Table 8">
            <a:extLst>
              <a:ext uri="{FF2B5EF4-FFF2-40B4-BE49-F238E27FC236}">
                <a16:creationId xmlns:a16="http://schemas.microsoft.com/office/drawing/2014/main" id="{DCC347FF-3E79-4DB2-8CC7-DF4871CE2BCE}"/>
              </a:ext>
            </a:extLst>
          </p:cNvPr>
          <p:cNvGraphicFramePr>
            <a:graphicFrameLocks noGrp="1"/>
          </p:cNvGraphicFramePr>
          <p:nvPr>
            <p:extLst>
              <p:ext uri="{D42A27DB-BD31-4B8C-83A1-F6EECF244321}">
                <p14:modId xmlns:p14="http://schemas.microsoft.com/office/powerpoint/2010/main" val="1883010887"/>
              </p:ext>
            </p:extLst>
          </p:nvPr>
        </p:nvGraphicFramePr>
        <p:xfrm>
          <a:off x="731520" y="4153699"/>
          <a:ext cx="7191547" cy="1483360"/>
        </p:xfrm>
        <a:graphic>
          <a:graphicData uri="http://schemas.openxmlformats.org/drawingml/2006/table">
            <a:tbl>
              <a:tblPr firstRow="1" bandRow="1">
                <a:tableStyleId>{9D7B26C5-4107-4FEC-AEDC-1716B250A1EF}</a:tableStyleId>
              </a:tblPr>
              <a:tblGrid>
                <a:gridCol w="2425700">
                  <a:extLst>
                    <a:ext uri="{9D8B030D-6E8A-4147-A177-3AD203B41FA5}">
                      <a16:colId xmlns:a16="http://schemas.microsoft.com/office/drawing/2014/main" val="326319709"/>
                    </a:ext>
                  </a:extLst>
                </a:gridCol>
                <a:gridCol w="1524000">
                  <a:extLst>
                    <a:ext uri="{9D8B030D-6E8A-4147-A177-3AD203B41FA5}">
                      <a16:colId xmlns:a16="http://schemas.microsoft.com/office/drawing/2014/main" val="390995540"/>
                    </a:ext>
                  </a:extLst>
                </a:gridCol>
                <a:gridCol w="1426230">
                  <a:extLst>
                    <a:ext uri="{9D8B030D-6E8A-4147-A177-3AD203B41FA5}">
                      <a16:colId xmlns:a16="http://schemas.microsoft.com/office/drawing/2014/main" val="2809990896"/>
                    </a:ext>
                  </a:extLst>
                </a:gridCol>
                <a:gridCol w="1815617">
                  <a:extLst>
                    <a:ext uri="{9D8B030D-6E8A-4147-A177-3AD203B41FA5}">
                      <a16:colId xmlns:a16="http://schemas.microsoft.com/office/drawing/2014/main" val="4159057252"/>
                    </a:ext>
                  </a:extLst>
                </a:gridCol>
              </a:tblGrid>
              <a:tr h="370840">
                <a:tc>
                  <a:txBody>
                    <a:bodyPr/>
                    <a:lstStyle/>
                    <a:p>
                      <a:pPr algn="ctr"/>
                      <a:r>
                        <a:rPr lang="en-US" sz="1600" dirty="0">
                          <a:solidFill>
                            <a:schemeClr val="tx1">
                              <a:lumMod val="75000"/>
                              <a:lumOff val="25000"/>
                            </a:schemeClr>
                          </a:solidFill>
                          <a:latin typeface="Gill Sans MT" panose="020B0502020104020203" pitchFamily="34" charset="0"/>
                        </a:rPr>
                        <a:t>Sample</a:t>
                      </a:r>
                    </a:p>
                  </a:txBody>
                  <a:tcPr anchor="ctr"/>
                </a:tc>
                <a:tc>
                  <a:txBody>
                    <a:bodyPr/>
                    <a:lstStyle/>
                    <a:p>
                      <a:pPr algn="ctr"/>
                      <a:r>
                        <a:rPr lang="en-US" sz="1600" baseline="0" dirty="0">
                          <a:solidFill>
                            <a:schemeClr val="tx1">
                              <a:lumMod val="75000"/>
                              <a:lumOff val="25000"/>
                            </a:schemeClr>
                          </a:solidFill>
                          <a:latin typeface="Gill Sans MT" panose="020B0502020104020203" pitchFamily="34" charset="0"/>
                        </a:rPr>
                        <a:t>Mass of O (g)</a:t>
                      </a:r>
                    </a:p>
                  </a:txBody>
                  <a:tcPr anchor="ctr"/>
                </a:tc>
                <a:tc>
                  <a:txBody>
                    <a:bodyPr/>
                    <a:lstStyle/>
                    <a:p>
                      <a:pPr algn="ctr"/>
                      <a:r>
                        <a:rPr lang="en-US" sz="1600" baseline="0" dirty="0">
                          <a:solidFill>
                            <a:schemeClr val="tx1">
                              <a:lumMod val="75000"/>
                              <a:lumOff val="25000"/>
                            </a:schemeClr>
                          </a:solidFill>
                          <a:latin typeface="Gill Sans MT" panose="020B0502020104020203" pitchFamily="34" charset="0"/>
                        </a:rPr>
                        <a:t>Mass of C (g)</a:t>
                      </a:r>
                    </a:p>
                  </a:txBody>
                  <a:tcPr anchor="ctr"/>
                </a:tc>
                <a:tc>
                  <a:txBody>
                    <a:bodyPr/>
                    <a:lstStyle/>
                    <a:p>
                      <a:pPr algn="ctr"/>
                      <a:r>
                        <a:rPr lang="en-US" sz="1600" baseline="0" dirty="0">
                          <a:solidFill>
                            <a:schemeClr val="tx1">
                              <a:lumMod val="75000"/>
                              <a:lumOff val="25000"/>
                            </a:schemeClr>
                          </a:solidFill>
                          <a:latin typeface="Gill Sans MT" panose="020B0502020104020203" pitchFamily="34" charset="0"/>
                        </a:rPr>
                        <a:t>Ratio (O(</a:t>
                      </a:r>
                      <a:r>
                        <a:rPr lang="en-US" sz="1600" i="1" baseline="0" dirty="0">
                          <a:solidFill>
                            <a:schemeClr val="tx1">
                              <a:lumMod val="75000"/>
                              <a:lumOff val="25000"/>
                            </a:schemeClr>
                          </a:solidFill>
                          <a:latin typeface="Gill Sans MT" panose="020B0502020104020203" pitchFamily="34" charset="0"/>
                        </a:rPr>
                        <a:t>g</a:t>
                      </a:r>
                      <a:r>
                        <a:rPr lang="en-US" sz="1600" baseline="0" dirty="0">
                          <a:solidFill>
                            <a:schemeClr val="tx1">
                              <a:lumMod val="75000"/>
                              <a:lumOff val="25000"/>
                            </a:schemeClr>
                          </a:solidFill>
                          <a:latin typeface="Gill Sans MT" panose="020B0502020104020203" pitchFamily="34" charset="0"/>
                        </a:rPr>
                        <a:t>):C(</a:t>
                      </a:r>
                      <a:r>
                        <a:rPr lang="en-US" sz="1600" i="1" baseline="0" dirty="0">
                          <a:solidFill>
                            <a:schemeClr val="tx1">
                              <a:lumMod val="75000"/>
                              <a:lumOff val="25000"/>
                            </a:schemeClr>
                          </a:solidFill>
                          <a:latin typeface="Gill Sans MT" panose="020B0502020104020203" pitchFamily="34" charset="0"/>
                        </a:rPr>
                        <a:t>g</a:t>
                      </a:r>
                      <a:r>
                        <a:rPr lang="en-US" sz="1600" baseline="0" dirty="0">
                          <a:solidFill>
                            <a:schemeClr val="tx1">
                              <a:lumMod val="75000"/>
                              <a:lumOff val="25000"/>
                            </a:schemeClr>
                          </a:solidFill>
                          <a:latin typeface="Gill Sans MT" panose="020B0502020104020203" pitchFamily="34" charset="0"/>
                        </a:rPr>
                        <a:t>)</a:t>
                      </a:r>
                    </a:p>
                  </a:txBody>
                  <a:tcPr anchor="ctr"/>
                </a:tc>
                <a:extLst>
                  <a:ext uri="{0D108BD9-81ED-4DB2-BD59-A6C34878D82A}">
                    <a16:rowId xmlns:a16="http://schemas.microsoft.com/office/drawing/2014/main" val="3486098555"/>
                  </a:ext>
                </a:extLst>
              </a:tr>
              <a:tr h="370840">
                <a:tc>
                  <a:txBody>
                    <a:bodyPr/>
                    <a:lstStyle/>
                    <a:p>
                      <a:pPr algn="ctr"/>
                      <a:r>
                        <a:rPr lang="en-US" sz="1600" dirty="0">
                          <a:solidFill>
                            <a:schemeClr val="tx1">
                              <a:lumMod val="75000"/>
                              <a:lumOff val="25000"/>
                            </a:schemeClr>
                          </a:solidFill>
                          <a:latin typeface="Gill Sans MT" panose="020B0502020104020203" pitchFamily="34" charset="0"/>
                        </a:rPr>
                        <a:t>16.3 g CO</a:t>
                      </a:r>
                    </a:p>
                  </a:txBody>
                  <a:tcPr anchor="ctr">
                    <a:solidFill>
                      <a:srgbClr val="67AEB6">
                        <a:alpha val="69804"/>
                      </a:srgbClr>
                    </a:solidFill>
                  </a:tcPr>
                </a:tc>
                <a:tc>
                  <a:txBody>
                    <a:bodyPr/>
                    <a:lstStyle/>
                    <a:p>
                      <a:pPr algn="ctr"/>
                      <a:r>
                        <a:rPr lang="en-US" sz="1600" dirty="0">
                          <a:solidFill>
                            <a:schemeClr val="tx1">
                              <a:lumMod val="75000"/>
                              <a:lumOff val="25000"/>
                            </a:schemeClr>
                          </a:solidFill>
                          <a:latin typeface="Gill Sans MT" panose="020B0502020104020203" pitchFamily="34" charset="0"/>
                        </a:rPr>
                        <a:t>9.31</a:t>
                      </a:r>
                    </a:p>
                  </a:txBody>
                  <a:tcPr anchor="ctr">
                    <a:solidFill>
                      <a:srgbClr val="67AEB6">
                        <a:alpha val="69804"/>
                      </a:srgbClr>
                    </a:solidFill>
                  </a:tcPr>
                </a:tc>
                <a:tc>
                  <a:txBody>
                    <a:bodyPr/>
                    <a:lstStyle/>
                    <a:p>
                      <a:pPr algn="ctr"/>
                      <a:r>
                        <a:rPr lang="en-US" sz="1600" dirty="0">
                          <a:solidFill>
                            <a:schemeClr val="tx1">
                              <a:lumMod val="75000"/>
                              <a:lumOff val="25000"/>
                            </a:schemeClr>
                          </a:solidFill>
                          <a:latin typeface="Gill Sans MT" panose="020B0502020104020203" pitchFamily="34" charset="0"/>
                        </a:rPr>
                        <a:t>6.99</a:t>
                      </a:r>
                    </a:p>
                  </a:txBody>
                  <a:tcPr anchor="ctr">
                    <a:solidFill>
                      <a:srgbClr val="67AEB6">
                        <a:alpha val="69804"/>
                      </a:srgbClr>
                    </a:solidFill>
                  </a:tcPr>
                </a:tc>
                <a:tc>
                  <a:txBody>
                    <a:bodyPr/>
                    <a:lstStyle/>
                    <a:p>
                      <a:pPr algn="ctr"/>
                      <a:r>
                        <a:rPr lang="en-US" sz="1600" dirty="0">
                          <a:solidFill>
                            <a:schemeClr val="tx1">
                              <a:lumMod val="75000"/>
                              <a:lumOff val="25000"/>
                            </a:schemeClr>
                          </a:solidFill>
                          <a:latin typeface="Gill Sans MT" panose="020B0502020104020203" pitchFamily="34" charset="0"/>
                        </a:rPr>
                        <a:t>1.33:1</a:t>
                      </a:r>
                    </a:p>
                  </a:txBody>
                  <a:tcPr anchor="ctr">
                    <a:solidFill>
                      <a:srgbClr val="67AEB6">
                        <a:alpha val="69804"/>
                      </a:srgbClr>
                    </a:solidFill>
                  </a:tcPr>
                </a:tc>
                <a:extLst>
                  <a:ext uri="{0D108BD9-81ED-4DB2-BD59-A6C34878D82A}">
                    <a16:rowId xmlns:a16="http://schemas.microsoft.com/office/drawing/2014/main" val="732016926"/>
                  </a:ext>
                </a:extLst>
              </a:tr>
              <a:tr h="370840">
                <a:tc>
                  <a:txBody>
                    <a:bodyPr/>
                    <a:lstStyle/>
                    <a:p>
                      <a:pPr algn="ctr"/>
                      <a:r>
                        <a:rPr lang="en-US" sz="1600" dirty="0">
                          <a:solidFill>
                            <a:schemeClr val="tx1">
                              <a:lumMod val="75000"/>
                              <a:lumOff val="25000"/>
                            </a:schemeClr>
                          </a:solidFill>
                          <a:latin typeface="Gill Sans MT" panose="020B0502020104020203" pitchFamily="34" charset="0"/>
                        </a:rPr>
                        <a:t>25.9 g CO</a:t>
                      </a:r>
                    </a:p>
                  </a:txBody>
                  <a:tcPr anchor="ctr"/>
                </a:tc>
                <a:tc>
                  <a:txBody>
                    <a:bodyPr/>
                    <a:lstStyle/>
                    <a:p>
                      <a:pPr algn="ctr"/>
                      <a:r>
                        <a:rPr lang="en-US" sz="1600" dirty="0">
                          <a:solidFill>
                            <a:schemeClr val="tx1">
                              <a:lumMod val="75000"/>
                              <a:lumOff val="25000"/>
                            </a:schemeClr>
                          </a:solidFill>
                          <a:latin typeface="Gill Sans MT" panose="020B0502020104020203" pitchFamily="34" charset="0"/>
                        </a:rPr>
                        <a:t>14.8</a:t>
                      </a:r>
                    </a:p>
                  </a:txBody>
                  <a:tcPr anchor="ctr"/>
                </a:tc>
                <a:tc>
                  <a:txBody>
                    <a:bodyPr/>
                    <a:lstStyle/>
                    <a:p>
                      <a:pPr algn="ctr"/>
                      <a:r>
                        <a:rPr lang="en-US" sz="1600" dirty="0">
                          <a:solidFill>
                            <a:schemeClr val="tx1">
                              <a:lumMod val="75000"/>
                              <a:lumOff val="25000"/>
                            </a:schemeClr>
                          </a:solidFill>
                          <a:latin typeface="Gill Sans MT" panose="020B0502020104020203" pitchFamily="34" charset="0"/>
                        </a:rPr>
                        <a:t>11.1</a:t>
                      </a:r>
                    </a:p>
                  </a:txBody>
                  <a:tcPr anchor="ctr"/>
                </a:tc>
                <a:tc>
                  <a:txBody>
                    <a:bodyPr/>
                    <a:lstStyle/>
                    <a:p>
                      <a:pPr algn="ctr"/>
                      <a:r>
                        <a:rPr lang="en-US" sz="1600" dirty="0">
                          <a:solidFill>
                            <a:schemeClr val="tx1">
                              <a:lumMod val="75000"/>
                              <a:lumOff val="25000"/>
                            </a:schemeClr>
                          </a:solidFill>
                          <a:latin typeface="Gill Sans MT" panose="020B0502020104020203" pitchFamily="34" charset="0"/>
                        </a:rPr>
                        <a:t>1.33:1</a:t>
                      </a:r>
                    </a:p>
                  </a:txBody>
                  <a:tcPr anchor="ctr"/>
                </a:tc>
                <a:extLst>
                  <a:ext uri="{0D108BD9-81ED-4DB2-BD59-A6C34878D82A}">
                    <a16:rowId xmlns:a16="http://schemas.microsoft.com/office/drawing/2014/main" val="1347088289"/>
                  </a:ext>
                </a:extLst>
              </a:tr>
              <a:tr h="370840">
                <a:tc>
                  <a:txBody>
                    <a:bodyPr/>
                    <a:lstStyle/>
                    <a:p>
                      <a:pPr algn="ctr"/>
                      <a:r>
                        <a:rPr lang="en-US" sz="1600" dirty="0">
                          <a:solidFill>
                            <a:schemeClr val="tx1">
                              <a:lumMod val="75000"/>
                              <a:lumOff val="25000"/>
                            </a:schemeClr>
                          </a:solidFill>
                          <a:latin typeface="Gill Sans MT" panose="020B0502020104020203" pitchFamily="34" charset="0"/>
                        </a:rPr>
                        <a:t>88.4 g CO</a:t>
                      </a:r>
                    </a:p>
                  </a:txBody>
                  <a:tcPr anchor="ctr">
                    <a:solidFill>
                      <a:srgbClr val="67AEB6">
                        <a:alpha val="69804"/>
                      </a:srgbClr>
                    </a:solidFill>
                  </a:tcPr>
                </a:tc>
                <a:tc>
                  <a:txBody>
                    <a:bodyPr/>
                    <a:lstStyle/>
                    <a:p>
                      <a:pPr algn="ctr"/>
                      <a:r>
                        <a:rPr lang="en-US" sz="1600" dirty="0">
                          <a:solidFill>
                            <a:schemeClr val="tx1">
                              <a:lumMod val="75000"/>
                              <a:lumOff val="25000"/>
                            </a:schemeClr>
                          </a:solidFill>
                          <a:latin typeface="Gill Sans MT" panose="020B0502020104020203" pitchFamily="34" charset="0"/>
                        </a:rPr>
                        <a:t>50.5</a:t>
                      </a:r>
                    </a:p>
                  </a:txBody>
                  <a:tcPr anchor="ctr">
                    <a:solidFill>
                      <a:srgbClr val="67AEB6">
                        <a:alpha val="69804"/>
                      </a:srgbClr>
                    </a:solidFill>
                  </a:tcPr>
                </a:tc>
                <a:tc>
                  <a:txBody>
                    <a:bodyPr/>
                    <a:lstStyle/>
                    <a:p>
                      <a:pPr algn="ctr"/>
                      <a:r>
                        <a:rPr lang="en-US" sz="1600" dirty="0">
                          <a:solidFill>
                            <a:schemeClr val="tx1">
                              <a:lumMod val="75000"/>
                              <a:lumOff val="25000"/>
                            </a:schemeClr>
                          </a:solidFill>
                          <a:latin typeface="Gill Sans MT" panose="020B0502020104020203" pitchFamily="34" charset="0"/>
                        </a:rPr>
                        <a:t>37.9</a:t>
                      </a:r>
                    </a:p>
                  </a:txBody>
                  <a:tcPr anchor="ctr">
                    <a:solidFill>
                      <a:srgbClr val="67AEB6">
                        <a:alpha val="69804"/>
                      </a:srgbClr>
                    </a:solidFill>
                  </a:tcPr>
                </a:tc>
                <a:tc>
                  <a:txBody>
                    <a:bodyPr/>
                    <a:lstStyle/>
                    <a:p>
                      <a:pPr algn="ctr"/>
                      <a:r>
                        <a:rPr lang="en-US" sz="1600" dirty="0">
                          <a:solidFill>
                            <a:schemeClr val="tx1">
                              <a:lumMod val="75000"/>
                              <a:lumOff val="25000"/>
                            </a:schemeClr>
                          </a:solidFill>
                          <a:latin typeface="Gill Sans MT" panose="020B0502020104020203" pitchFamily="34" charset="0"/>
                        </a:rPr>
                        <a:t>1.33:1</a:t>
                      </a:r>
                    </a:p>
                  </a:txBody>
                  <a:tcPr anchor="ctr">
                    <a:solidFill>
                      <a:srgbClr val="67AEB6">
                        <a:alpha val="69804"/>
                      </a:srgbClr>
                    </a:solidFill>
                  </a:tcPr>
                </a:tc>
                <a:extLst>
                  <a:ext uri="{0D108BD9-81ED-4DB2-BD59-A6C34878D82A}">
                    <a16:rowId xmlns:a16="http://schemas.microsoft.com/office/drawing/2014/main" val="1960148006"/>
                  </a:ext>
                </a:extLst>
              </a:tr>
            </a:tbl>
          </a:graphicData>
        </a:graphic>
      </p:graphicFrame>
      <p:graphicFrame>
        <p:nvGraphicFramePr>
          <p:cNvPr id="10" name="Table 9">
            <a:extLst>
              <a:ext uri="{FF2B5EF4-FFF2-40B4-BE49-F238E27FC236}">
                <a16:creationId xmlns:a16="http://schemas.microsoft.com/office/drawing/2014/main" id="{8FEDC52C-7CC8-4C01-9B9F-D159FAF6812F}"/>
              </a:ext>
            </a:extLst>
          </p:cNvPr>
          <p:cNvGraphicFramePr>
            <a:graphicFrameLocks noGrp="1"/>
          </p:cNvGraphicFramePr>
          <p:nvPr>
            <p:extLst>
              <p:ext uri="{D42A27DB-BD31-4B8C-83A1-F6EECF244321}">
                <p14:modId xmlns:p14="http://schemas.microsoft.com/office/powerpoint/2010/main" val="219507890"/>
              </p:ext>
            </p:extLst>
          </p:nvPr>
        </p:nvGraphicFramePr>
        <p:xfrm>
          <a:off x="833457" y="2044220"/>
          <a:ext cx="7089610" cy="1483360"/>
        </p:xfrm>
        <a:graphic>
          <a:graphicData uri="http://schemas.openxmlformats.org/drawingml/2006/table">
            <a:tbl>
              <a:tblPr firstRow="1" bandRow="1">
                <a:tableStyleId>{9D7B26C5-4107-4FEC-AEDC-1716B250A1EF}</a:tableStyleId>
              </a:tblPr>
              <a:tblGrid>
                <a:gridCol w="2225993">
                  <a:extLst>
                    <a:ext uri="{9D8B030D-6E8A-4147-A177-3AD203B41FA5}">
                      <a16:colId xmlns:a16="http://schemas.microsoft.com/office/drawing/2014/main" val="326319709"/>
                    </a:ext>
                  </a:extLst>
                </a:gridCol>
                <a:gridCol w="1524000">
                  <a:extLst>
                    <a:ext uri="{9D8B030D-6E8A-4147-A177-3AD203B41FA5}">
                      <a16:colId xmlns:a16="http://schemas.microsoft.com/office/drawing/2014/main" val="390995540"/>
                    </a:ext>
                  </a:extLst>
                </a:gridCol>
                <a:gridCol w="1524000">
                  <a:extLst>
                    <a:ext uri="{9D8B030D-6E8A-4147-A177-3AD203B41FA5}">
                      <a16:colId xmlns:a16="http://schemas.microsoft.com/office/drawing/2014/main" val="2809990896"/>
                    </a:ext>
                  </a:extLst>
                </a:gridCol>
                <a:gridCol w="1815617">
                  <a:extLst>
                    <a:ext uri="{9D8B030D-6E8A-4147-A177-3AD203B41FA5}">
                      <a16:colId xmlns:a16="http://schemas.microsoft.com/office/drawing/2014/main" val="4159057252"/>
                    </a:ext>
                  </a:extLst>
                </a:gridCol>
              </a:tblGrid>
              <a:tr h="370840">
                <a:tc>
                  <a:txBody>
                    <a:bodyPr/>
                    <a:lstStyle/>
                    <a:p>
                      <a:pPr algn="ctr"/>
                      <a:r>
                        <a:rPr lang="en-US" sz="1600" dirty="0">
                          <a:solidFill>
                            <a:schemeClr val="tx1">
                              <a:lumMod val="75000"/>
                              <a:lumOff val="25000"/>
                            </a:schemeClr>
                          </a:solidFill>
                          <a:latin typeface="Gill Sans MT" panose="020B0502020104020203" pitchFamily="34" charset="0"/>
                        </a:rPr>
                        <a:t>Sample</a:t>
                      </a:r>
                    </a:p>
                  </a:txBody>
                  <a:tcPr anchor="ctr"/>
                </a:tc>
                <a:tc>
                  <a:txBody>
                    <a:bodyPr/>
                    <a:lstStyle/>
                    <a:p>
                      <a:pPr algn="ctr"/>
                      <a:r>
                        <a:rPr lang="en-US" sz="1600" baseline="0" dirty="0">
                          <a:solidFill>
                            <a:schemeClr val="tx1">
                              <a:lumMod val="75000"/>
                              <a:lumOff val="25000"/>
                            </a:schemeClr>
                          </a:solidFill>
                          <a:latin typeface="Gill Sans MT" panose="020B0502020104020203" pitchFamily="34" charset="0"/>
                        </a:rPr>
                        <a:t>Mass of O (g)</a:t>
                      </a:r>
                    </a:p>
                  </a:txBody>
                  <a:tcPr anchor="ctr"/>
                </a:tc>
                <a:tc>
                  <a:txBody>
                    <a:bodyPr/>
                    <a:lstStyle/>
                    <a:p>
                      <a:pPr algn="ctr"/>
                      <a:r>
                        <a:rPr lang="en-US" sz="1600" baseline="0" dirty="0">
                          <a:solidFill>
                            <a:schemeClr val="tx1">
                              <a:lumMod val="75000"/>
                              <a:lumOff val="25000"/>
                            </a:schemeClr>
                          </a:solidFill>
                          <a:latin typeface="Gill Sans MT" panose="020B0502020104020203" pitchFamily="34" charset="0"/>
                        </a:rPr>
                        <a:t>Mass of C (g)</a:t>
                      </a:r>
                    </a:p>
                  </a:txBody>
                  <a:tcPr anchor="ctr"/>
                </a:tc>
                <a:tc>
                  <a:txBody>
                    <a:bodyPr/>
                    <a:lstStyle/>
                    <a:p>
                      <a:pPr algn="ctr"/>
                      <a:r>
                        <a:rPr lang="en-US" sz="1600" baseline="0" dirty="0">
                          <a:solidFill>
                            <a:schemeClr val="tx1">
                              <a:lumMod val="75000"/>
                              <a:lumOff val="25000"/>
                            </a:schemeClr>
                          </a:solidFill>
                          <a:latin typeface="Gill Sans MT" panose="020B0502020104020203" pitchFamily="34" charset="0"/>
                        </a:rPr>
                        <a:t>Ratio (O(</a:t>
                      </a:r>
                      <a:r>
                        <a:rPr lang="en-US" sz="1600" i="1" baseline="0" dirty="0">
                          <a:solidFill>
                            <a:schemeClr val="tx1">
                              <a:lumMod val="75000"/>
                              <a:lumOff val="25000"/>
                            </a:schemeClr>
                          </a:solidFill>
                          <a:latin typeface="Gill Sans MT" panose="020B0502020104020203" pitchFamily="34" charset="0"/>
                        </a:rPr>
                        <a:t>g</a:t>
                      </a:r>
                      <a:r>
                        <a:rPr lang="en-US" sz="1600" baseline="0" dirty="0">
                          <a:solidFill>
                            <a:schemeClr val="tx1">
                              <a:lumMod val="75000"/>
                              <a:lumOff val="25000"/>
                            </a:schemeClr>
                          </a:solidFill>
                          <a:latin typeface="Gill Sans MT" panose="020B0502020104020203" pitchFamily="34" charset="0"/>
                        </a:rPr>
                        <a:t>):C(</a:t>
                      </a:r>
                      <a:r>
                        <a:rPr lang="en-US" sz="1600" i="1" baseline="0">
                          <a:solidFill>
                            <a:schemeClr val="tx1">
                              <a:lumMod val="75000"/>
                              <a:lumOff val="25000"/>
                            </a:schemeClr>
                          </a:solidFill>
                          <a:latin typeface="Gill Sans MT" panose="020B0502020104020203" pitchFamily="34" charset="0"/>
                        </a:rPr>
                        <a:t>g</a:t>
                      </a:r>
                      <a:r>
                        <a:rPr lang="en-US" sz="1600" baseline="0">
                          <a:solidFill>
                            <a:schemeClr val="tx1">
                              <a:lumMod val="75000"/>
                              <a:lumOff val="25000"/>
                            </a:schemeClr>
                          </a:solidFill>
                          <a:latin typeface="Gill Sans MT" panose="020B0502020104020203" pitchFamily="34" charset="0"/>
                        </a:rPr>
                        <a:t>))</a:t>
                      </a:r>
                      <a:endParaRPr lang="en-US" sz="1600" baseline="0" dirty="0">
                        <a:solidFill>
                          <a:schemeClr val="tx1">
                            <a:lumMod val="75000"/>
                            <a:lumOff val="25000"/>
                          </a:schemeClr>
                        </a:solidFill>
                        <a:latin typeface="Gill Sans MT" panose="020B0502020104020203" pitchFamily="34" charset="0"/>
                      </a:endParaRPr>
                    </a:p>
                  </a:txBody>
                  <a:tcPr anchor="ctr"/>
                </a:tc>
                <a:extLst>
                  <a:ext uri="{0D108BD9-81ED-4DB2-BD59-A6C34878D82A}">
                    <a16:rowId xmlns:a16="http://schemas.microsoft.com/office/drawing/2014/main" val="3486098555"/>
                  </a:ext>
                </a:extLst>
              </a:tr>
              <a:tr h="370840">
                <a:tc>
                  <a:txBody>
                    <a:bodyPr/>
                    <a:lstStyle/>
                    <a:p>
                      <a:pPr algn="ctr"/>
                      <a:r>
                        <a:rPr lang="en-US" sz="1600" dirty="0">
                          <a:solidFill>
                            <a:schemeClr val="tx1">
                              <a:lumMod val="75000"/>
                              <a:lumOff val="25000"/>
                            </a:schemeClr>
                          </a:solidFill>
                          <a:latin typeface="Gill Sans MT" panose="020B0502020104020203" pitchFamily="34" charset="0"/>
                        </a:rPr>
                        <a:t>123 g CO</a:t>
                      </a:r>
                      <a:r>
                        <a:rPr lang="en-US" sz="1600" baseline="-25000" dirty="0">
                          <a:solidFill>
                            <a:schemeClr val="tx1">
                              <a:lumMod val="75000"/>
                              <a:lumOff val="25000"/>
                            </a:schemeClr>
                          </a:solidFill>
                          <a:latin typeface="Gill Sans MT" panose="020B0502020104020203" pitchFamily="34" charset="0"/>
                        </a:rPr>
                        <a:t>2</a:t>
                      </a:r>
                      <a:endParaRPr lang="en-US" sz="1600" dirty="0">
                        <a:solidFill>
                          <a:schemeClr val="tx1">
                            <a:lumMod val="75000"/>
                            <a:lumOff val="25000"/>
                          </a:schemeClr>
                        </a:solidFill>
                        <a:latin typeface="Gill Sans MT" panose="020B0502020104020203" pitchFamily="34" charset="0"/>
                      </a:endParaRPr>
                    </a:p>
                  </a:txBody>
                  <a:tcPr anchor="ctr">
                    <a:solidFill>
                      <a:srgbClr val="67AEB6">
                        <a:alpha val="69804"/>
                      </a:srgbClr>
                    </a:solidFill>
                  </a:tcPr>
                </a:tc>
                <a:tc>
                  <a:txBody>
                    <a:bodyPr/>
                    <a:lstStyle/>
                    <a:p>
                      <a:pPr algn="ctr"/>
                      <a:r>
                        <a:rPr lang="en-US" sz="1600" dirty="0">
                          <a:solidFill>
                            <a:schemeClr val="tx1">
                              <a:lumMod val="75000"/>
                              <a:lumOff val="25000"/>
                            </a:schemeClr>
                          </a:solidFill>
                          <a:latin typeface="Gill Sans MT" panose="020B0502020104020203" pitchFamily="34" charset="0"/>
                        </a:rPr>
                        <a:t>89.4</a:t>
                      </a:r>
                    </a:p>
                  </a:txBody>
                  <a:tcPr anchor="ctr">
                    <a:solidFill>
                      <a:srgbClr val="67AEB6">
                        <a:alpha val="69804"/>
                      </a:srgbClr>
                    </a:solidFill>
                  </a:tcPr>
                </a:tc>
                <a:tc>
                  <a:txBody>
                    <a:bodyPr/>
                    <a:lstStyle/>
                    <a:p>
                      <a:pPr algn="ctr"/>
                      <a:r>
                        <a:rPr lang="en-US" sz="1600" dirty="0">
                          <a:solidFill>
                            <a:schemeClr val="tx1">
                              <a:lumMod val="75000"/>
                              <a:lumOff val="25000"/>
                            </a:schemeClr>
                          </a:solidFill>
                          <a:latin typeface="Gill Sans MT" panose="020B0502020104020203" pitchFamily="34" charset="0"/>
                        </a:rPr>
                        <a:t>33.6</a:t>
                      </a:r>
                    </a:p>
                  </a:txBody>
                  <a:tcPr anchor="ctr">
                    <a:solidFill>
                      <a:srgbClr val="67AEB6">
                        <a:alpha val="69804"/>
                      </a:srgbClr>
                    </a:solidFill>
                  </a:tcPr>
                </a:tc>
                <a:tc>
                  <a:txBody>
                    <a:bodyPr/>
                    <a:lstStyle/>
                    <a:p>
                      <a:pPr algn="ctr"/>
                      <a:r>
                        <a:rPr lang="en-US" sz="1600" dirty="0">
                          <a:solidFill>
                            <a:schemeClr val="tx1">
                              <a:lumMod val="75000"/>
                              <a:lumOff val="25000"/>
                            </a:schemeClr>
                          </a:solidFill>
                          <a:latin typeface="Gill Sans MT" panose="020B0502020104020203" pitchFamily="34" charset="0"/>
                        </a:rPr>
                        <a:t>2.66:1</a:t>
                      </a:r>
                    </a:p>
                  </a:txBody>
                  <a:tcPr anchor="ctr">
                    <a:solidFill>
                      <a:srgbClr val="67AEB6">
                        <a:alpha val="69804"/>
                      </a:srgbClr>
                    </a:solidFill>
                  </a:tcPr>
                </a:tc>
                <a:extLst>
                  <a:ext uri="{0D108BD9-81ED-4DB2-BD59-A6C34878D82A}">
                    <a16:rowId xmlns:a16="http://schemas.microsoft.com/office/drawing/2014/main" val="732016926"/>
                  </a:ext>
                </a:extLst>
              </a:tr>
              <a:tr h="370840">
                <a:tc>
                  <a:txBody>
                    <a:bodyPr/>
                    <a:lstStyle/>
                    <a:p>
                      <a:pPr algn="ctr"/>
                      <a:r>
                        <a:rPr lang="en-US" sz="1600" dirty="0">
                          <a:solidFill>
                            <a:schemeClr val="tx1">
                              <a:lumMod val="75000"/>
                              <a:lumOff val="25000"/>
                            </a:schemeClr>
                          </a:solidFill>
                          <a:latin typeface="Gill Sans MT" panose="020B0502020104020203" pitchFamily="34" charset="0"/>
                        </a:rPr>
                        <a:t>50.5 g CO</a:t>
                      </a:r>
                      <a:r>
                        <a:rPr lang="en-US" sz="1600" baseline="-25000" dirty="0">
                          <a:solidFill>
                            <a:schemeClr val="tx1">
                              <a:lumMod val="75000"/>
                              <a:lumOff val="25000"/>
                            </a:schemeClr>
                          </a:solidFill>
                          <a:latin typeface="Gill Sans MT" panose="020B0502020104020203" pitchFamily="34" charset="0"/>
                        </a:rPr>
                        <a:t>2</a:t>
                      </a:r>
                      <a:endParaRPr lang="en-US" sz="1600" dirty="0">
                        <a:solidFill>
                          <a:schemeClr val="tx1">
                            <a:lumMod val="75000"/>
                            <a:lumOff val="25000"/>
                          </a:schemeClr>
                        </a:solidFill>
                        <a:latin typeface="Gill Sans MT" panose="020B0502020104020203" pitchFamily="34" charset="0"/>
                      </a:endParaRPr>
                    </a:p>
                  </a:txBody>
                  <a:tcPr anchor="ctr"/>
                </a:tc>
                <a:tc>
                  <a:txBody>
                    <a:bodyPr/>
                    <a:lstStyle/>
                    <a:p>
                      <a:pPr algn="ctr"/>
                      <a:r>
                        <a:rPr lang="en-US" sz="1600" dirty="0">
                          <a:solidFill>
                            <a:schemeClr val="tx1">
                              <a:lumMod val="75000"/>
                              <a:lumOff val="25000"/>
                            </a:schemeClr>
                          </a:solidFill>
                          <a:latin typeface="Gill Sans MT" panose="020B0502020104020203" pitchFamily="34" charset="0"/>
                        </a:rPr>
                        <a:t>36.7</a:t>
                      </a:r>
                    </a:p>
                  </a:txBody>
                  <a:tcPr anchor="ctr"/>
                </a:tc>
                <a:tc>
                  <a:txBody>
                    <a:bodyPr/>
                    <a:lstStyle/>
                    <a:p>
                      <a:pPr algn="ctr"/>
                      <a:r>
                        <a:rPr lang="en-US" sz="1600" dirty="0">
                          <a:solidFill>
                            <a:schemeClr val="tx1">
                              <a:lumMod val="75000"/>
                              <a:lumOff val="25000"/>
                            </a:schemeClr>
                          </a:solidFill>
                          <a:latin typeface="Gill Sans MT" panose="020B0502020104020203" pitchFamily="34" charset="0"/>
                        </a:rPr>
                        <a:t>13.8</a:t>
                      </a:r>
                    </a:p>
                  </a:txBody>
                  <a:tcPr anchor="ctr"/>
                </a:tc>
                <a:tc>
                  <a:txBody>
                    <a:bodyPr/>
                    <a:lstStyle/>
                    <a:p>
                      <a:pPr algn="ctr"/>
                      <a:r>
                        <a:rPr lang="en-US" sz="1600" dirty="0">
                          <a:solidFill>
                            <a:schemeClr val="tx1">
                              <a:lumMod val="75000"/>
                              <a:lumOff val="25000"/>
                            </a:schemeClr>
                          </a:solidFill>
                          <a:latin typeface="Gill Sans MT" panose="020B0502020104020203" pitchFamily="34" charset="0"/>
                        </a:rPr>
                        <a:t>2.66:1</a:t>
                      </a:r>
                    </a:p>
                  </a:txBody>
                  <a:tcPr anchor="ctr"/>
                </a:tc>
                <a:extLst>
                  <a:ext uri="{0D108BD9-81ED-4DB2-BD59-A6C34878D82A}">
                    <a16:rowId xmlns:a16="http://schemas.microsoft.com/office/drawing/2014/main" val="1347088289"/>
                  </a:ext>
                </a:extLst>
              </a:tr>
              <a:tr h="370840">
                <a:tc>
                  <a:txBody>
                    <a:bodyPr/>
                    <a:lstStyle/>
                    <a:p>
                      <a:pPr algn="ctr"/>
                      <a:r>
                        <a:rPr lang="en-US" sz="1600" dirty="0">
                          <a:solidFill>
                            <a:schemeClr val="tx1">
                              <a:lumMod val="75000"/>
                              <a:lumOff val="25000"/>
                            </a:schemeClr>
                          </a:solidFill>
                          <a:latin typeface="Gill Sans MT" panose="020B0502020104020203" pitchFamily="34" charset="0"/>
                        </a:rPr>
                        <a:t>88.6 g CO</a:t>
                      </a:r>
                      <a:r>
                        <a:rPr lang="en-US" sz="1600" baseline="-25000" dirty="0">
                          <a:solidFill>
                            <a:schemeClr val="tx1">
                              <a:lumMod val="75000"/>
                              <a:lumOff val="25000"/>
                            </a:schemeClr>
                          </a:solidFill>
                          <a:latin typeface="Gill Sans MT" panose="020B0502020104020203" pitchFamily="34" charset="0"/>
                        </a:rPr>
                        <a:t>2</a:t>
                      </a:r>
                      <a:endParaRPr lang="en-US" sz="1600" dirty="0">
                        <a:solidFill>
                          <a:schemeClr val="tx1">
                            <a:lumMod val="75000"/>
                            <a:lumOff val="25000"/>
                          </a:schemeClr>
                        </a:solidFill>
                        <a:latin typeface="Gill Sans MT" panose="020B0502020104020203" pitchFamily="34" charset="0"/>
                      </a:endParaRPr>
                    </a:p>
                  </a:txBody>
                  <a:tcPr anchor="ctr">
                    <a:solidFill>
                      <a:srgbClr val="67AEB6">
                        <a:alpha val="69804"/>
                      </a:srgbClr>
                    </a:solidFill>
                  </a:tcPr>
                </a:tc>
                <a:tc>
                  <a:txBody>
                    <a:bodyPr/>
                    <a:lstStyle/>
                    <a:p>
                      <a:pPr algn="ctr"/>
                      <a:r>
                        <a:rPr lang="en-US" sz="1600" dirty="0">
                          <a:solidFill>
                            <a:schemeClr val="tx1">
                              <a:lumMod val="75000"/>
                              <a:lumOff val="25000"/>
                            </a:schemeClr>
                          </a:solidFill>
                          <a:latin typeface="Gill Sans MT" panose="020B0502020104020203" pitchFamily="34" charset="0"/>
                        </a:rPr>
                        <a:t>64.4</a:t>
                      </a:r>
                    </a:p>
                  </a:txBody>
                  <a:tcPr anchor="ctr">
                    <a:solidFill>
                      <a:srgbClr val="67AEB6">
                        <a:alpha val="69804"/>
                      </a:srgbClr>
                    </a:solidFill>
                  </a:tcPr>
                </a:tc>
                <a:tc>
                  <a:txBody>
                    <a:bodyPr/>
                    <a:lstStyle/>
                    <a:p>
                      <a:pPr algn="ctr"/>
                      <a:r>
                        <a:rPr lang="en-US" sz="1600" dirty="0">
                          <a:solidFill>
                            <a:schemeClr val="tx1">
                              <a:lumMod val="75000"/>
                              <a:lumOff val="25000"/>
                            </a:schemeClr>
                          </a:solidFill>
                          <a:latin typeface="Gill Sans MT" panose="020B0502020104020203" pitchFamily="34" charset="0"/>
                        </a:rPr>
                        <a:t>24.2</a:t>
                      </a:r>
                    </a:p>
                  </a:txBody>
                  <a:tcPr anchor="ctr">
                    <a:solidFill>
                      <a:srgbClr val="67AEB6">
                        <a:alpha val="69804"/>
                      </a:srgbClr>
                    </a:solidFill>
                  </a:tcPr>
                </a:tc>
                <a:tc>
                  <a:txBody>
                    <a:bodyPr/>
                    <a:lstStyle/>
                    <a:p>
                      <a:pPr algn="ctr"/>
                      <a:r>
                        <a:rPr lang="en-US" sz="1600" dirty="0">
                          <a:solidFill>
                            <a:schemeClr val="tx1">
                              <a:lumMod val="75000"/>
                              <a:lumOff val="25000"/>
                            </a:schemeClr>
                          </a:solidFill>
                          <a:latin typeface="Gill Sans MT" panose="020B0502020104020203" pitchFamily="34" charset="0"/>
                        </a:rPr>
                        <a:t>2.66:1</a:t>
                      </a:r>
                    </a:p>
                  </a:txBody>
                  <a:tcPr anchor="ctr">
                    <a:solidFill>
                      <a:srgbClr val="67AEB6">
                        <a:alpha val="69804"/>
                      </a:srgbClr>
                    </a:solidFill>
                  </a:tcPr>
                </a:tc>
                <a:extLst>
                  <a:ext uri="{0D108BD9-81ED-4DB2-BD59-A6C34878D82A}">
                    <a16:rowId xmlns:a16="http://schemas.microsoft.com/office/drawing/2014/main" val="1960148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A9B608A-B28C-45B7-9AD9-13F7E8E6B1A2}"/>
                  </a:ext>
                </a:extLst>
              </p:cNvPr>
              <p:cNvSpPr txBox="1"/>
              <p:nvPr/>
            </p:nvSpPr>
            <p:spPr>
              <a:xfrm>
                <a:off x="2603059" y="5826119"/>
                <a:ext cx="2002087"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2.66 </m:t>
                          </m:r>
                          <m:r>
                            <m:rPr>
                              <m:sty m:val="p"/>
                            </m:rPr>
                            <a:rPr lang="en-US" b="0" i="0" smtClean="0">
                              <a:latin typeface="Cambria Math" panose="02040503050406030204" pitchFamily="18" charset="0"/>
                            </a:rPr>
                            <m:t>O</m:t>
                          </m:r>
                        </m:num>
                        <m:den>
                          <m:r>
                            <a:rPr lang="en-US" b="0" i="1" smtClean="0">
                              <a:latin typeface="Cambria Math" panose="02040503050406030204" pitchFamily="18" charset="0"/>
                            </a:rPr>
                            <m:t>1.33 </m:t>
                          </m:r>
                          <m:r>
                            <m:rPr>
                              <m:sty m:val="p"/>
                            </m:rPr>
                            <a:rPr lang="en-US" b="0" i="0" smtClean="0">
                              <a:latin typeface="Cambria Math" panose="02040503050406030204" pitchFamily="18" charset="0"/>
                            </a:rPr>
                            <m:t>O</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2 </m:t>
                          </m:r>
                          <m:r>
                            <m:rPr>
                              <m:sty m:val="p"/>
                            </m:rPr>
                            <a:rPr lang="en-US" b="0" i="0" smtClean="0">
                              <a:latin typeface="Cambria Math" panose="02040503050406030204" pitchFamily="18" charset="0"/>
                            </a:rPr>
                            <m:t>O</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r>
                            <m:rPr>
                              <m:sty m:val="p"/>
                            </m:rPr>
                            <a:rPr lang="en-US" b="0" i="0" smtClean="0">
                              <a:latin typeface="Cambria Math" panose="02040503050406030204" pitchFamily="18" charset="0"/>
                            </a:rPr>
                            <m:t>C</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O</m:t>
                              </m:r>
                            </m:e>
                            <m:sub>
                              <m:r>
                                <a:rPr lang="en-US" b="0" i="1" smtClean="0">
                                  <a:latin typeface="Cambria Math" panose="02040503050406030204" pitchFamily="18" charset="0"/>
                                </a:rPr>
                                <m:t>2</m:t>
                              </m:r>
                            </m:sub>
                          </m:sSub>
                        </m:num>
                        <m:den>
                          <m:r>
                            <a:rPr lang="en-US" b="0" i="1" smtClean="0">
                              <a:latin typeface="Cambria Math" panose="02040503050406030204" pitchFamily="18" charset="0"/>
                            </a:rPr>
                            <m:t>1 </m:t>
                          </m:r>
                          <m:r>
                            <a:rPr lang="en-US" b="0" i="0" smtClean="0">
                              <a:latin typeface="Cambria Math" panose="02040503050406030204" pitchFamily="18" charset="0"/>
                            </a:rPr>
                            <m:t> </m:t>
                          </m:r>
                          <m:r>
                            <m:rPr>
                              <m:sty m:val="p"/>
                            </m:rPr>
                            <a:rPr lang="en-US" b="0" i="0" smtClean="0">
                              <a:latin typeface="Cambria Math" panose="02040503050406030204" pitchFamily="18" charset="0"/>
                            </a:rPr>
                            <m:t>O</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r>
                            <m:rPr>
                              <m:sty m:val="p"/>
                            </m:rPr>
                            <a:rPr lang="en-US" b="0" i="0" smtClean="0">
                              <a:latin typeface="Cambria Math" panose="02040503050406030204" pitchFamily="18" charset="0"/>
                            </a:rPr>
                            <m:t>CO</m:t>
                          </m:r>
                        </m:den>
                      </m:f>
                    </m:oMath>
                  </m:oMathPara>
                </a14:m>
                <a:endParaRPr lang="en-US" dirty="0"/>
              </a:p>
            </p:txBody>
          </p:sp>
        </mc:Choice>
        <mc:Fallback xmlns="">
          <p:sp>
            <p:nvSpPr>
              <p:cNvPr id="7" name="TextBox 6">
                <a:extLst>
                  <a:ext uri="{FF2B5EF4-FFF2-40B4-BE49-F238E27FC236}">
                    <a16:creationId xmlns:a16="http://schemas.microsoft.com/office/drawing/2014/main" id="{6A9B608A-B28C-45B7-9AD9-13F7E8E6B1A2}"/>
                  </a:ext>
                </a:extLst>
              </p:cNvPr>
              <p:cNvSpPr txBox="1">
                <a:spLocks noRot="1" noChangeAspect="1" noMove="1" noResize="1" noEditPoints="1" noAdjustHandles="1" noChangeArrowheads="1" noChangeShapeType="1" noTextEdit="1"/>
              </p:cNvSpPr>
              <p:nvPr/>
            </p:nvSpPr>
            <p:spPr>
              <a:xfrm>
                <a:off x="2603059" y="5826119"/>
                <a:ext cx="2002087" cy="520399"/>
              </a:xfrm>
              <a:prstGeom prst="rect">
                <a:avLst/>
              </a:prstGeom>
              <a:blipFill>
                <a:blip r:embed="rId2"/>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92EA633E-9B49-41E9-A192-56280BD4E10B}"/>
              </a:ext>
            </a:extLst>
          </p:cNvPr>
          <p:cNvSpPr/>
          <p:nvPr/>
        </p:nvSpPr>
        <p:spPr>
          <a:xfrm>
            <a:off x="731520" y="6401630"/>
            <a:ext cx="6195607" cy="369332"/>
          </a:xfrm>
          <a:prstGeom prst="rect">
            <a:avLst/>
          </a:prstGeom>
        </p:spPr>
        <p:txBody>
          <a:bodyPr wrap="none">
            <a:spAutoFit/>
          </a:bodyPr>
          <a:lstStyle/>
          <a:p>
            <a:r>
              <a:rPr lang="en-US" altLang="en-US" b="1" dirty="0">
                <a:solidFill>
                  <a:srgbClr val="E57689"/>
                </a:solidFill>
                <a:latin typeface="Gill Sans MT" panose="020B0502020104020203" pitchFamily="34" charset="0"/>
                <a:ea typeface="MS PGothic" pitchFamily="34" charset="-128"/>
                <a:cs typeface="Arial" panose="020B0604020202020204" pitchFamily="34" charset="0"/>
              </a:rPr>
              <a:t>law of multiple proportions tells us 2O in CO</a:t>
            </a:r>
            <a:r>
              <a:rPr lang="en-US" altLang="en-US" b="1" baseline="-25000" dirty="0">
                <a:solidFill>
                  <a:srgbClr val="E57689"/>
                </a:solidFill>
                <a:latin typeface="Gill Sans MT" panose="020B0502020104020203" pitchFamily="34" charset="0"/>
                <a:ea typeface="MS PGothic" pitchFamily="34" charset="-128"/>
                <a:cs typeface="Arial" panose="020B0604020202020204" pitchFamily="34" charset="0"/>
              </a:rPr>
              <a:t>2</a:t>
            </a:r>
            <a:r>
              <a:rPr lang="en-US" altLang="en-US" b="1" dirty="0">
                <a:solidFill>
                  <a:srgbClr val="E57689"/>
                </a:solidFill>
                <a:latin typeface="Gill Sans MT" panose="020B0502020104020203" pitchFamily="34" charset="0"/>
                <a:ea typeface="MS PGothic" pitchFamily="34" charset="-128"/>
                <a:cs typeface="Arial" panose="020B0604020202020204" pitchFamily="34" charset="0"/>
              </a:rPr>
              <a:t>:1O in CO</a:t>
            </a:r>
            <a:endParaRPr lang="en-US" dirty="0"/>
          </a:p>
        </p:txBody>
      </p:sp>
      <p:sp>
        <p:nvSpPr>
          <p:cNvPr id="13" name="Rectangle 2">
            <a:extLst>
              <a:ext uri="{FF2B5EF4-FFF2-40B4-BE49-F238E27FC236}">
                <a16:creationId xmlns:a16="http://schemas.microsoft.com/office/drawing/2014/main" id="{DC86529D-ACFF-42FA-AA97-711301C2060A}"/>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Covalent Bonding and Molecules</a:t>
            </a:r>
          </a:p>
        </p:txBody>
      </p:sp>
    </p:spTree>
    <p:extLst>
      <p:ext uri="{BB962C8B-B14F-4D97-AF65-F5344CB8AC3E}">
        <p14:creationId xmlns:p14="http://schemas.microsoft.com/office/powerpoint/2010/main" val="3150722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21</a:t>
            </a:fld>
            <a:endParaRPr lang="en-US" dirty="0">
              <a:solidFill>
                <a:schemeClr val="bg1"/>
              </a:solidFill>
            </a:endParaRPr>
          </a:p>
        </p:txBody>
      </p:sp>
      <p:pic>
        <p:nvPicPr>
          <p:cNvPr id="9" name="Picture 13" descr="bur75640_un0206">
            <a:extLst>
              <a:ext uri="{FF2B5EF4-FFF2-40B4-BE49-F238E27FC236}">
                <a16:creationId xmlns:a16="http://schemas.microsoft.com/office/drawing/2014/main" id="{49DECBA7-1572-4266-B97B-9CB5114C81FA}"/>
              </a:ext>
            </a:extLst>
          </p:cNvPr>
          <p:cNvPicPr>
            <a:picLocks noChangeAspect="1" noChangeArrowheads="1"/>
          </p:cNvPicPr>
          <p:nvPr/>
        </p:nvPicPr>
        <p:blipFill rotWithShape="1">
          <a:blip r:embed="rId2"/>
          <a:srcRect t="10280" b="23064"/>
          <a:stretch/>
        </p:blipFill>
        <p:spPr bwMode="auto">
          <a:xfrm>
            <a:off x="2148839" y="1339448"/>
            <a:ext cx="4524119" cy="695140"/>
          </a:xfrm>
          <a:prstGeom prst="rect">
            <a:avLst/>
          </a:prstGeom>
          <a:noFill/>
          <a:ln w="9525">
            <a:noFill/>
            <a:miter lim="800000"/>
            <a:headEnd/>
            <a:tailEnd/>
          </a:ln>
        </p:spPr>
      </p:pic>
      <p:sp>
        <p:nvSpPr>
          <p:cNvPr id="10" name="Rectangle 2">
            <a:extLst>
              <a:ext uri="{FF2B5EF4-FFF2-40B4-BE49-F238E27FC236}">
                <a16:creationId xmlns:a16="http://schemas.microsoft.com/office/drawing/2014/main" id="{623CD78A-8A8F-4899-B2A6-8CAC877AFC0B}"/>
              </a:ext>
            </a:extLst>
          </p:cNvPr>
          <p:cNvSpPr>
            <a:spLocks noChangeArrowheads="1"/>
          </p:cNvSpPr>
          <p:nvPr/>
        </p:nvSpPr>
        <p:spPr bwMode="auto">
          <a:xfrm>
            <a:off x="-11405" y="817002"/>
            <a:ext cx="9144000" cy="646331"/>
          </a:xfrm>
          <a:prstGeom prst="rect">
            <a:avLst/>
          </a:prstGeom>
          <a:noFill/>
          <a:ln w="9525">
            <a:noFill/>
            <a:miter lim="800000"/>
            <a:headEnd/>
            <a:tailEnd/>
          </a:ln>
        </p:spPr>
        <p:txBody>
          <a:bodyPr wrap="square">
            <a:spAutoFit/>
          </a:bodyPr>
          <a:lstStyle/>
          <a:p>
            <a:pPr>
              <a:buClr>
                <a:srgbClr val="000000"/>
              </a:buClr>
              <a:buFont typeface="Arial" pitchFamily="34" charset="0"/>
              <a:buNone/>
            </a:pPr>
            <a:r>
              <a:rPr lang="en-US" altLang="en-US" b="1" i="1" dirty="0">
                <a:solidFill>
                  <a:srgbClr val="E57689"/>
                </a:solidFill>
                <a:latin typeface="Gill Sans MT" panose="020B0502020104020203" pitchFamily="34" charset="0"/>
                <a:cs typeface="Arial" panose="020B0604020202020204" pitchFamily="34" charset="0"/>
              </a:rPr>
              <a:t>Diatomic</a:t>
            </a:r>
            <a:r>
              <a:rPr lang="en-US" altLang="en-US" b="1" i="1" dirty="0">
                <a:solidFill>
                  <a:srgbClr val="67AEB6"/>
                </a:solidFill>
                <a:latin typeface="Gill Sans MT" panose="020B0502020104020203" pitchFamily="34" charset="0"/>
                <a:cs typeface="Arial" panose="020B0604020202020204" pitchFamily="34" charset="0"/>
              </a:rPr>
              <a:t> </a:t>
            </a:r>
            <a:r>
              <a:rPr lang="en-US" altLang="en-US" b="1" i="1" dirty="0">
                <a:solidFill>
                  <a:srgbClr val="E57689"/>
                </a:solidFill>
                <a:latin typeface="Gill Sans MT" panose="020B0502020104020203" pitchFamily="34" charset="0"/>
                <a:cs typeface="Arial" panose="020B0604020202020204" pitchFamily="34" charset="0"/>
              </a:rPr>
              <a:t>molecules</a:t>
            </a:r>
            <a:r>
              <a:rPr lang="en-US" altLang="en-US" dirty="0">
                <a:solidFill>
                  <a:srgbClr val="67AEB6"/>
                </a:solidFill>
                <a:latin typeface="Gill Sans MT" panose="020B0502020104020203" pitchFamily="34" charset="0"/>
                <a:cs typeface="Arial" panose="020B0604020202020204" pitchFamily="34" charset="0"/>
              </a:rPr>
              <a:t> </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contain two atoms and may be either </a:t>
            </a:r>
            <a:r>
              <a:rPr lang="en-US" altLang="en-US" b="1" i="1" dirty="0">
                <a:solidFill>
                  <a:srgbClr val="67AEB6"/>
                </a:solidFill>
                <a:latin typeface="Gill Sans MT" panose="020B0502020104020203" pitchFamily="34" charset="0"/>
                <a:cs typeface="Arial" panose="020B0604020202020204" pitchFamily="34" charset="0"/>
              </a:rPr>
              <a:t>heteronuclear</a:t>
            </a:r>
            <a:r>
              <a:rPr lang="en-US" altLang="en-US" b="1" i="1"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or </a:t>
            </a:r>
            <a:r>
              <a:rPr lang="en-US" altLang="en-US" b="1" i="1" dirty="0">
                <a:solidFill>
                  <a:srgbClr val="67AEB6"/>
                </a:solidFill>
                <a:latin typeface="Gill Sans MT" panose="020B0502020104020203" pitchFamily="34" charset="0"/>
                <a:cs typeface="Arial" panose="020B0604020202020204" pitchFamily="34" charset="0"/>
              </a:rPr>
              <a:t>homonuclear</a:t>
            </a:r>
            <a:r>
              <a:rPr lang="en-US" altLang="en-US" b="1" i="1"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b="1" i="1" dirty="0" err="1">
                <a:solidFill>
                  <a:srgbClr val="67AEB6"/>
                </a:solidFill>
                <a:latin typeface="Gill Sans MT" panose="020B0502020104020203" pitchFamily="34" charset="0"/>
                <a:cs typeface="Times New Roman" panose="02020603050405020304" pitchFamily="18" charset="0"/>
              </a:rPr>
              <a:t>BrINClHOF</a:t>
            </a:r>
            <a:r>
              <a:rPr lang="en-US" altLang="en-US" b="1" i="1" dirty="0">
                <a:solidFill>
                  <a:schemeClr val="tx1">
                    <a:lumMod val="75000"/>
                    <a:lumOff val="25000"/>
                  </a:schemeClr>
                </a:solidFill>
                <a:latin typeface="Gill Sans MT" panose="020B0502020104020203" pitchFamily="34" charset="0"/>
                <a:cs typeface="Arial" panose="020B0604020202020204" pitchFamily="34" charset="0"/>
              </a:rPr>
              <a:t>). Polyatomic</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a:t>
            </a:r>
            <a:r>
              <a:rPr lang="en-US" altLang="en-US" b="1" i="1" dirty="0">
                <a:solidFill>
                  <a:schemeClr val="tx1">
                    <a:lumMod val="75000"/>
                    <a:lumOff val="25000"/>
                  </a:schemeClr>
                </a:solidFill>
                <a:latin typeface="Gill Sans MT" panose="020B0502020104020203" pitchFamily="34" charset="0"/>
                <a:cs typeface="Arial" panose="020B0604020202020204" pitchFamily="34" charset="0"/>
              </a:rPr>
              <a:t>molecules</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contain more than two atoms.</a:t>
            </a:r>
          </a:p>
        </p:txBody>
      </p:sp>
      <p:sp>
        <p:nvSpPr>
          <p:cNvPr id="11" name="TextBox 10">
            <a:extLst>
              <a:ext uri="{FF2B5EF4-FFF2-40B4-BE49-F238E27FC236}">
                <a16:creationId xmlns:a16="http://schemas.microsoft.com/office/drawing/2014/main" id="{E724159A-0350-42A6-98B1-25D6A5A61E5B}"/>
              </a:ext>
            </a:extLst>
          </p:cNvPr>
          <p:cNvSpPr txBox="1">
            <a:spLocks noChangeArrowheads="1"/>
          </p:cNvSpPr>
          <p:nvPr/>
        </p:nvSpPr>
        <p:spPr bwMode="auto">
          <a:xfrm>
            <a:off x="0" y="2287358"/>
            <a:ext cx="9144000" cy="646331"/>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A chemical formula denotes the composition of the substance through element symbols and numbers, as well as parentheses, dashes, brackets, commas, plus, and minus signs.</a:t>
            </a:r>
          </a:p>
        </p:txBody>
      </p:sp>
      <p:pic>
        <p:nvPicPr>
          <p:cNvPr id="13" name="Picture 6" descr="bur75640_0213">
            <a:extLst>
              <a:ext uri="{FF2B5EF4-FFF2-40B4-BE49-F238E27FC236}">
                <a16:creationId xmlns:a16="http://schemas.microsoft.com/office/drawing/2014/main" id="{28937180-9E47-4C64-92AE-BA0BF6BC8685}"/>
              </a:ext>
            </a:extLst>
          </p:cNvPr>
          <p:cNvPicPr>
            <a:picLocks noChangeAspect="1" noChangeArrowheads="1"/>
          </p:cNvPicPr>
          <p:nvPr/>
        </p:nvPicPr>
        <p:blipFill rotWithShape="1">
          <a:blip r:embed="rId3"/>
          <a:srcRect l="38331" t="36492" r="41201" b="56493"/>
          <a:stretch/>
        </p:blipFill>
        <p:spPr bwMode="auto">
          <a:xfrm>
            <a:off x="1198583" y="5998630"/>
            <a:ext cx="1245841" cy="412245"/>
          </a:xfrm>
          <a:prstGeom prst="rect">
            <a:avLst/>
          </a:prstGeom>
          <a:noFill/>
          <a:ln w="28575">
            <a:solidFill>
              <a:srgbClr val="67AEB6"/>
            </a:solidFill>
            <a:miter lim="800000"/>
            <a:headEnd/>
            <a:tailEnd/>
          </a:ln>
        </p:spPr>
      </p:pic>
      <p:pic>
        <p:nvPicPr>
          <p:cNvPr id="14" name="Picture 6" descr="bur75640_0213">
            <a:extLst>
              <a:ext uri="{FF2B5EF4-FFF2-40B4-BE49-F238E27FC236}">
                <a16:creationId xmlns:a16="http://schemas.microsoft.com/office/drawing/2014/main" id="{503CE18C-CB48-4139-A4F7-3A18C307B304}"/>
              </a:ext>
            </a:extLst>
          </p:cNvPr>
          <p:cNvPicPr>
            <a:picLocks noChangeAspect="1" noChangeArrowheads="1"/>
          </p:cNvPicPr>
          <p:nvPr/>
        </p:nvPicPr>
        <p:blipFill rotWithShape="1">
          <a:blip r:embed="rId3">
            <a:clrChange>
              <a:clrFrom>
                <a:srgbClr val="FFFFFF"/>
              </a:clrFrom>
              <a:clrTo>
                <a:srgbClr val="FFFFFF">
                  <a:alpha val="0"/>
                </a:srgbClr>
              </a:clrTo>
            </a:clrChange>
          </a:blip>
          <a:srcRect l="42524" t="6768" r="45543" b="85517"/>
          <a:stretch/>
        </p:blipFill>
        <p:spPr bwMode="auto">
          <a:xfrm>
            <a:off x="3526955" y="3692797"/>
            <a:ext cx="600305" cy="374662"/>
          </a:xfrm>
          <a:prstGeom prst="rect">
            <a:avLst/>
          </a:prstGeom>
          <a:noFill/>
          <a:ln w="28575">
            <a:solidFill>
              <a:srgbClr val="67AEB6"/>
            </a:solidFill>
            <a:miter lim="800000"/>
            <a:headEnd/>
            <a:tailEnd/>
          </a:ln>
        </p:spPr>
      </p:pic>
      <p:pic>
        <p:nvPicPr>
          <p:cNvPr id="15" name="Picture 6" descr="bur75640_0213">
            <a:extLst>
              <a:ext uri="{FF2B5EF4-FFF2-40B4-BE49-F238E27FC236}">
                <a16:creationId xmlns:a16="http://schemas.microsoft.com/office/drawing/2014/main" id="{0ABD9F3B-6BF8-4CFE-85F5-541C98F141F7}"/>
              </a:ext>
            </a:extLst>
          </p:cNvPr>
          <p:cNvPicPr>
            <a:picLocks noChangeAspect="1" noChangeArrowheads="1"/>
          </p:cNvPicPr>
          <p:nvPr/>
        </p:nvPicPr>
        <p:blipFill rotWithShape="1">
          <a:blip r:embed="rId3">
            <a:clrChange>
              <a:clrFrom>
                <a:srgbClr val="FFFFFF"/>
              </a:clrFrom>
              <a:clrTo>
                <a:srgbClr val="FFFFFF">
                  <a:alpha val="0"/>
                </a:srgbClr>
              </a:clrTo>
            </a:clrChange>
          </a:blip>
          <a:srcRect l="36260" t="46578" r="39407" b="36308"/>
          <a:stretch/>
        </p:blipFill>
        <p:spPr bwMode="auto">
          <a:xfrm>
            <a:off x="3999175" y="5656795"/>
            <a:ext cx="1481118" cy="1005721"/>
          </a:xfrm>
          <a:prstGeom prst="rect">
            <a:avLst/>
          </a:prstGeom>
          <a:noFill/>
          <a:ln w="28575">
            <a:solidFill>
              <a:srgbClr val="67AEB6"/>
            </a:solidFill>
            <a:miter lim="800000"/>
            <a:headEnd/>
            <a:tailEnd/>
          </a:ln>
        </p:spPr>
      </p:pic>
      <p:sp>
        <p:nvSpPr>
          <p:cNvPr id="16" name="Rectangle 2">
            <a:extLst>
              <a:ext uri="{FF2B5EF4-FFF2-40B4-BE49-F238E27FC236}">
                <a16:creationId xmlns:a16="http://schemas.microsoft.com/office/drawing/2014/main" id="{E16AA794-359E-4E00-80C0-246F3C679CAD}"/>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Molecular Formulas</a:t>
            </a:r>
          </a:p>
        </p:txBody>
      </p:sp>
      <p:sp>
        <p:nvSpPr>
          <p:cNvPr id="7" name="Rectangle 6">
            <a:extLst>
              <a:ext uri="{FF2B5EF4-FFF2-40B4-BE49-F238E27FC236}">
                <a16:creationId xmlns:a16="http://schemas.microsoft.com/office/drawing/2014/main" id="{C889E686-9225-40EF-9EDE-8403E5A9024D}"/>
              </a:ext>
            </a:extLst>
          </p:cNvPr>
          <p:cNvSpPr/>
          <p:nvPr/>
        </p:nvSpPr>
        <p:spPr>
          <a:xfrm>
            <a:off x="0" y="4077133"/>
            <a:ext cx="8985576" cy="923330"/>
          </a:xfrm>
          <a:prstGeom prst="rect">
            <a:avLst/>
          </a:prstGeom>
        </p:spPr>
        <p:txBody>
          <a:bodyPr wrap="square">
            <a:spAutoFit/>
          </a:bodyPr>
          <a:lstStyle/>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Some elements have two or more distinct forms known as </a:t>
            </a:r>
            <a:r>
              <a:rPr lang="en-US" b="1" dirty="0">
                <a:solidFill>
                  <a:srgbClr val="E57689"/>
                </a:solidFill>
                <a:latin typeface="Gill Sans MT" panose="020B0502020104020203" pitchFamily="34" charset="0"/>
                <a:ea typeface="ＭＳ Ｐゴシック" pitchFamily="34" charset="-128"/>
                <a:cs typeface="Arial" panose="020B0604020202020204" pitchFamily="34" charset="0"/>
              </a:rPr>
              <a:t>allotropes</a:t>
            </a: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a:t>
            </a:r>
          </a:p>
          <a:p>
            <a:pPr marL="228600" eaLnBrk="0" hangingPunct="0">
              <a:buClr>
                <a:srgbClr val="000000"/>
              </a:buClr>
              <a:buSzPct val="100000"/>
              <a:defRPr/>
            </a:pP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For example, oxygen (O</a:t>
            </a:r>
            <a:r>
              <a:rPr lang="en-US" baseline="-25000"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2</a:t>
            </a: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 and ozone (O</a:t>
            </a:r>
            <a:r>
              <a:rPr lang="en-US" baseline="-25000"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3</a:t>
            </a: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 are allotropes of oxygen.</a:t>
            </a:r>
          </a:p>
          <a:p>
            <a:pPr marL="228600" eaLnBrk="0" hangingPunct="0">
              <a:buClr>
                <a:srgbClr val="000000"/>
              </a:buClr>
              <a:buSzPct val="100000"/>
              <a:defRPr/>
            </a:pP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C, S, and P also have allotropic forms</a:t>
            </a:r>
          </a:p>
        </p:txBody>
      </p:sp>
      <p:sp>
        <p:nvSpPr>
          <p:cNvPr id="17" name="Rectangle 16">
            <a:extLst>
              <a:ext uri="{FF2B5EF4-FFF2-40B4-BE49-F238E27FC236}">
                <a16:creationId xmlns:a16="http://schemas.microsoft.com/office/drawing/2014/main" id="{E7266C69-6A42-4790-8789-E7EDD0393778}"/>
              </a:ext>
            </a:extLst>
          </p:cNvPr>
          <p:cNvSpPr/>
          <p:nvPr/>
        </p:nvSpPr>
        <p:spPr>
          <a:xfrm>
            <a:off x="-11404" y="5250560"/>
            <a:ext cx="9143999" cy="646331"/>
          </a:xfrm>
          <a:prstGeom prst="rect">
            <a:avLst/>
          </a:prstGeom>
        </p:spPr>
        <p:txBody>
          <a:bodyPr wrap="square">
            <a:spAutoFit/>
          </a:bodyPr>
          <a:lstStyle/>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A </a:t>
            </a:r>
            <a:r>
              <a:rPr lang="en-US" b="1" dirty="0">
                <a:solidFill>
                  <a:srgbClr val="E57689"/>
                </a:solidFill>
                <a:latin typeface="Gill Sans MT" panose="020B0502020104020203" pitchFamily="34" charset="0"/>
                <a:ea typeface="ＭＳ Ｐゴシック" pitchFamily="34" charset="-128"/>
                <a:cs typeface="Arial" panose="020B0604020202020204" pitchFamily="34" charset="0"/>
              </a:rPr>
              <a:t>structural</a:t>
            </a:r>
            <a:r>
              <a:rPr lang="en-US" b="1"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 </a:t>
            </a:r>
            <a:r>
              <a:rPr lang="en-US" b="1" dirty="0">
                <a:solidFill>
                  <a:srgbClr val="E57689"/>
                </a:solidFill>
                <a:latin typeface="Gill Sans MT" panose="020B0502020104020203" pitchFamily="34" charset="0"/>
                <a:ea typeface="ＭＳ Ｐゴシック" pitchFamily="34" charset="-128"/>
                <a:cs typeface="Arial" panose="020B0604020202020204" pitchFamily="34" charset="0"/>
              </a:rPr>
              <a:t>formula</a:t>
            </a: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 shows not only the elemental composition, but also the general arrangements.</a:t>
            </a:r>
          </a:p>
        </p:txBody>
      </p:sp>
      <p:sp>
        <p:nvSpPr>
          <p:cNvPr id="18" name="Rectangle 17">
            <a:extLst>
              <a:ext uri="{FF2B5EF4-FFF2-40B4-BE49-F238E27FC236}">
                <a16:creationId xmlns:a16="http://schemas.microsoft.com/office/drawing/2014/main" id="{1111908E-39AE-4152-9CC7-7C21BB705A9B}"/>
              </a:ext>
            </a:extLst>
          </p:cNvPr>
          <p:cNvSpPr/>
          <p:nvPr/>
        </p:nvSpPr>
        <p:spPr>
          <a:xfrm>
            <a:off x="2012364" y="2028709"/>
            <a:ext cx="1851789" cy="261610"/>
          </a:xfrm>
          <a:prstGeom prst="rect">
            <a:avLst/>
          </a:prstGeom>
        </p:spPr>
        <p:txBody>
          <a:bodyPr wrap="none">
            <a:spAutoFit/>
          </a:bodyPr>
          <a:lstStyle/>
          <a:p>
            <a:r>
              <a:rPr lang="en-US" altLang="en-US" sz="1100" b="1" i="1" dirty="0">
                <a:solidFill>
                  <a:schemeClr val="tx1">
                    <a:lumMod val="75000"/>
                    <a:lumOff val="25000"/>
                  </a:schemeClr>
                </a:solidFill>
                <a:latin typeface="Gill Sans MT" panose="020B0502020104020203" pitchFamily="34" charset="0"/>
                <a:cs typeface="Arial" panose="020B0604020202020204" pitchFamily="34" charset="0"/>
              </a:rPr>
              <a:t>Homonuclear diatomic: H</a:t>
            </a:r>
            <a:r>
              <a:rPr lang="en-US" altLang="en-US" sz="1100" b="1" i="1" baseline="-25000" dirty="0">
                <a:solidFill>
                  <a:schemeClr val="tx1">
                    <a:lumMod val="75000"/>
                    <a:lumOff val="25000"/>
                  </a:schemeClr>
                </a:solidFill>
                <a:latin typeface="Gill Sans MT" panose="020B0502020104020203" pitchFamily="34" charset="0"/>
                <a:cs typeface="Arial" panose="020B0604020202020204" pitchFamily="34" charset="0"/>
              </a:rPr>
              <a:t>2</a:t>
            </a:r>
            <a:endParaRPr lang="en-US" sz="1100" dirty="0">
              <a:solidFill>
                <a:schemeClr val="tx1">
                  <a:lumMod val="75000"/>
                  <a:lumOff val="25000"/>
                </a:schemeClr>
              </a:solidFill>
            </a:endParaRPr>
          </a:p>
        </p:txBody>
      </p:sp>
      <p:sp>
        <p:nvSpPr>
          <p:cNvPr id="19" name="Rectangle 18">
            <a:extLst>
              <a:ext uri="{FF2B5EF4-FFF2-40B4-BE49-F238E27FC236}">
                <a16:creationId xmlns:a16="http://schemas.microsoft.com/office/drawing/2014/main" id="{EBB93604-B31C-4A7A-8426-BFFDBE82A80C}"/>
              </a:ext>
            </a:extLst>
          </p:cNvPr>
          <p:cNvSpPr/>
          <p:nvPr/>
        </p:nvSpPr>
        <p:spPr>
          <a:xfrm>
            <a:off x="3926270" y="2043950"/>
            <a:ext cx="1955985" cy="261610"/>
          </a:xfrm>
          <a:prstGeom prst="rect">
            <a:avLst/>
          </a:prstGeom>
        </p:spPr>
        <p:txBody>
          <a:bodyPr wrap="none">
            <a:spAutoFit/>
          </a:bodyPr>
          <a:lstStyle/>
          <a:p>
            <a:r>
              <a:rPr lang="en-US" altLang="en-US" sz="1100" b="1" i="1" dirty="0">
                <a:solidFill>
                  <a:schemeClr val="tx1">
                    <a:lumMod val="75000"/>
                    <a:lumOff val="25000"/>
                  </a:schemeClr>
                </a:solidFill>
                <a:latin typeface="Gill Sans MT" panose="020B0502020104020203" pitchFamily="34" charset="0"/>
                <a:cs typeface="Arial" panose="020B0604020202020204" pitchFamily="34" charset="0"/>
              </a:rPr>
              <a:t>Heteronuclear diatomic: CO</a:t>
            </a:r>
            <a:endParaRPr lang="en-US" sz="1100" dirty="0">
              <a:solidFill>
                <a:schemeClr val="tx1">
                  <a:lumMod val="75000"/>
                  <a:lumOff val="25000"/>
                </a:schemeClr>
              </a:solidFill>
            </a:endParaRPr>
          </a:p>
        </p:txBody>
      </p:sp>
      <p:sp>
        <p:nvSpPr>
          <p:cNvPr id="8" name="Rectangle 2">
            <a:extLst>
              <a:ext uri="{FF2B5EF4-FFF2-40B4-BE49-F238E27FC236}">
                <a16:creationId xmlns:a16="http://schemas.microsoft.com/office/drawing/2014/main" id="{15723D05-D08A-48FF-9D7F-C7846EF6DE79}"/>
              </a:ext>
            </a:extLst>
          </p:cNvPr>
          <p:cNvSpPr>
            <a:spLocks noChangeArrowheads="1"/>
          </p:cNvSpPr>
          <p:nvPr/>
        </p:nvSpPr>
        <p:spPr bwMode="auto">
          <a:xfrm>
            <a:off x="5875396" y="2039269"/>
            <a:ext cx="1442582" cy="261610"/>
          </a:xfrm>
          <a:prstGeom prst="rect">
            <a:avLst/>
          </a:prstGeom>
          <a:noFill/>
          <a:ln w="9525">
            <a:noFill/>
            <a:miter lim="800000"/>
            <a:headEnd/>
            <a:tailEnd/>
          </a:ln>
        </p:spPr>
        <p:txBody>
          <a:bodyPr wrap="square">
            <a:spAutoFit/>
          </a:bodyPr>
          <a:lstStyle/>
          <a:p>
            <a:pPr>
              <a:buClr>
                <a:srgbClr val="000000"/>
              </a:buClr>
              <a:buFont typeface="Arial" pitchFamily="34" charset="0"/>
              <a:buNone/>
            </a:pPr>
            <a:r>
              <a:rPr lang="en-US" altLang="en-US" sz="1100" b="1" i="1" dirty="0">
                <a:solidFill>
                  <a:schemeClr val="tx1">
                    <a:lumMod val="75000"/>
                    <a:lumOff val="25000"/>
                  </a:schemeClr>
                </a:solidFill>
                <a:latin typeface="Gill Sans MT" panose="020B0502020104020203" pitchFamily="34" charset="0"/>
                <a:cs typeface="Arial" panose="020B0604020202020204" pitchFamily="34" charset="0"/>
              </a:rPr>
              <a:t>Polyatomic: PO</a:t>
            </a:r>
            <a:r>
              <a:rPr lang="en-US" altLang="en-US" sz="1100" b="1" i="1" baseline="-25000" dirty="0">
                <a:solidFill>
                  <a:schemeClr val="tx1">
                    <a:lumMod val="75000"/>
                    <a:lumOff val="25000"/>
                  </a:schemeClr>
                </a:solidFill>
                <a:latin typeface="Gill Sans MT" panose="020B0502020104020203" pitchFamily="34" charset="0"/>
                <a:cs typeface="Arial" panose="020B0604020202020204" pitchFamily="34" charset="0"/>
              </a:rPr>
              <a:t>4</a:t>
            </a:r>
            <a:r>
              <a:rPr lang="en-US" altLang="en-US" sz="1100" b="1" i="1" baseline="30000" dirty="0">
                <a:solidFill>
                  <a:schemeClr val="tx1">
                    <a:lumMod val="75000"/>
                    <a:lumOff val="25000"/>
                  </a:schemeClr>
                </a:solidFill>
                <a:latin typeface="Gill Sans MT" panose="020B0502020104020203" pitchFamily="34" charset="0"/>
                <a:cs typeface="Arial" panose="020B0604020202020204" pitchFamily="34" charset="0"/>
              </a:rPr>
              <a:t>3–</a:t>
            </a:r>
            <a:endParaRPr lang="en-US" altLang="en-US" sz="1100" baseline="-25000" dirty="0">
              <a:solidFill>
                <a:schemeClr val="tx1">
                  <a:lumMod val="75000"/>
                  <a:lumOff val="25000"/>
                </a:schemeClr>
              </a:solidFill>
              <a:latin typeface="Gill Sans MT" panose="020B0502020104020203" pitchFamily="34" charset="0"/>
              <a:cs typeface="Arial" panose="020B0604020202020204" pitchFamily="34" charset="0"/>
            </a:endParaRPr>
          </a:p>
        </p:txBody>
      </p:sp>
      <p:sp>
        <p:nvSpPr>
          <p:cNvPr id="20" name="Rectangle 19">
            <a:extLst>
              <a:ext uri="{FF2B5EF4-FFF2-40B4-BE49-F238E27FC236}">
                <a16:creationId xmlns:a16="http://schemas.microsoft.com/office/drawing/2014/main" id="{30281DFD-1BB6-4CB5-BA77-388F4C2EC6B8}"/>
              </a:ext>
            </a:extLst>
          </p:cNvPr>
          <p:cNvSpPr/>
          <p:nvPr/>
        </p:nvSpPr>
        <p:spPr>
          <a:xfrm>
            <a:off x="-11406" y="3322242"/>
            <a:ext cx="9155405" cy="369332"/>
          </a:xfrm>
          <a:prstGeom prst="rect">
            <a:avLst/>
          </a:prstGeom>
        </p:spPr>
        <p:txBody>
          <a:bodyPr wrap="square">
            <a:spAutoFit/>
          </a:bodyPr>
          <a:lstStyle/>
          <a:p>
            <a:pPr eaLnBrk="0" hangingPunct="0">
              <a:buClr>
                <a:srgbClr val="000000"/>
              </a:buClr>
              <a:buSzPct val="100000"/>
              <a:buFont typeface="Arial" charset="0"/>
              <a:buNone/>
              <a:defRPr/>
            </a:pP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A </a:t>
            </a:r>
            <a:r>
              <a:rPr lang="en-US" b="1" dirty="0">
                <a:solidFill>
                  <a:srgbClr val="E57689"/>
                </a:solidFill>
                <a:latin typeface="Gill Sans MT" panose="020B0502020104020203" pitchFamily="34" charset="0"/>
                <a:ea typeface="ＭＳ Ｐゴシック" pitchFamily="34" charset="-128"/>
                <a:cs typeface="Arial" panose="020B0604020202020204" pitchFamily="34" charset="0"/>
              </a:rPr>
              <a:t>molecular</a:t>
            </a:r>
            <a:r>
              <a:rPr lang="en-US" b="1"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 </a:t>
            </a:r>
            <a:r>
              <a:rPr lang="en-US" b="1" dirty="0">
                <a:solidFill>
                  <a:srgbClr val="E57689"/>
                </a:solidFill>
                <a:latin typeface="Gill Sans MT" panose="020B0502020104020203" pitchFamily="34" charset="0"/>
                <a:ea typeface="ＭＳ Ｐゴシック" pitchFamily="34" charset="-128"/>
                <a:cs typeface="Arial" panose="020B0604020202020204" pitchFamily="34" charset="0"/>
              </a:rPr>
              <a:t>formula</a:t>
            </a:r>
            <a:r>
              <a:rPr lang="en-US" dirty="0">
                <a:solidFill>
                  <a:schemeClr val="tx1">
                    <a:lumMod val="75000"/>
                    <a:lumOff val="25000"/>
                  </a:schemeClr>
                </a:solidFill>
                <a:latin typeface="Gill Sans MT" panose="020B0502020104020203" pitchFamily="34" charset="0"/>
                <a:ea typeface="ＭＳ Ｐゴシック" pitchFamily="34" charset="-128"/>
                <a:cs typeface="Arial" panose="020B0604020202020204" pitchFamily="34" charset="0"/>
              </a:rPr>
              <a:t> shows the exact number of atoms of each element in a molecule.</a:t>
            </a:r>
          </a:p>
        </p:txBody>
      </p:sp>
    </p:spTree>
    <p:extLst>
      <p:ext uri="{BB962C8B-B14F-4D97-AF65-F5344CB8AC3E}">
        <p14:creationId xmlns:p14="http://schemas.microsoft.com/office/powerpoint/2010/main" val="321409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22</a:t>
            </a:fld>
            <a:endParaRPr lang="en-US" dirty="0">
              <a:solidFill>
                <a:schemeClr val="bg1"/>
              </a:solidFill>
            </a:endParaRPr>
          </a:p>
        </p:txBody>
      </p:sp>
      <p:sp>
        <p:nvSpPr>
          <p:cNvPr id="8" name="TextBox 7">
            <a:extLst>
              <a:ext uri="{FF2B5EF4-FFF2-40B4-BE49-F238E27FC236}">
                <a16:creationId xmlns:a16="http://schemas.microsoft.com/office/drawing/2014/main" id="{CBDF7E80-0853-4F6F-8765-89D719D1E892}"/>
              </a:ext>
            </a:extLst>
          </p:cNvPr>
          <p:cNvSpPr txBox="1">
            <a:spLocks noChangeArrowheads="1"/>
          </p:cNvSpPr>
          <p:nvPr/>
        </p:nvSpPr>
        <p:spPr bwMode="auto">
          <a:xfrm>
            <a:off x="0" y="1108075"/>
            <a:ext cx="9144000" cy="2585323"/>
          </a:xfrm>
          <a:prstGeom prst="rect">
            <a:avLst/>
          </a:prstGeom>
          <a:noFill/>
          <a:ln w="9525">
            <a:noFill/>
            <a:miter lim="800000"/>
            <a:headEnd/>
            <a:tailEnd/>
          </a:ln>
        </p:spPr>
        <p:txBody>
          <a:bodyPr wrap="square">
            <a:spAutoFit/>
          </a:bodyPr>
          <a:lstStyle/>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Molecular substances can also be represented using </a:t>
            </a:r>
            <a:r>
              <a:rPr lang="en-US" altLang="en-US" b="1" dirty="0">
                <a:solidFill>
                  <a:srgbClr val="E57689"/>
                </a:solidFill>
                <a:latin typeface="Gill Sans MT" panose="020B0502020104020203" pitchFamily="34" charset="0"/>
                <a:ea typeface="MS PGothic" pitchFamily="34" charset="-128"/>
                <a:cs typeface="Arial" panose="020B0604020202020204" pitchFamily="34" charset="0"/>
              </a:rPr>
              <a:t>empirical</a:t>
            </a:r>
            <a:r>
              <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r>
              <a:rPr lang="en-US" altLang="en-US" b="1" dirty="0">
                <a:solidFill>
                  <a:srgbClr val="E57689"/>
                </a:solidFill>
                <a:latin typeface="Gill Sans MT" panose="020B0502020104020203" pitchFamily="34" charset="0"/>
                <a:ea typeface="MS PGothic" pitchFamily="34" charset="-128"/>
                <a:cs typeface="Arial" panose="020B0604020202020204" pitchFamily="34" charset="0"/>
              </a:rPr>
              <a:t>formulas</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the whole–number ratio of elements.</a:t>
            </a:r>
          </a:p>
          <a:p>
            <a:pPr eaLnBrk="0" hangingPunct="0">
              <a:buClr>
                <a:srgbClr val="000000"/>
              </a:buClr>
              <a:buFont typeface="Arial" pitchFamily="34" charset="0"/>
              <a:buNone/>
            </a:pPr>
            <a:endPar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While the </a:t>
            </a:r>
            <a:r>
              <a:rPr lang="en-US" altLang="en-US" b="1" dirty="0">
                <a:solidFill>
                  <a:srgbClr val="67AEB6"/>
                </a:solidFill>
                <a:latin typeface="Gill Sans MT" panose="020B0502020104020203" pitchFamily="34" charset="0"/>
                <a:ea typeface="MS PGothic" pitchFamily="34" charset="-128"/>
                <a:cs typeface="Arial" panose="020B0604020202020204" pitchFamily="34" charset="0"/>
              </a:rPr>
              <a:t>molecular formulas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tell us the </a:t>
            </a:r>
            <a:r>
              <a:rPr lang="en-US" altLang="en-US" dirty="0">
                <a:solidFill>
                  <a:srgbClr val="67AEB6"/>
                </a:solidFill>
                <a:latin typeface="Gill Sans MT" panose="020B0502020104020203" pitchFamily="34" charset="0"/>
                <a:ea typeface="MS PGothic" pitchFamily="34" charset="-128"/>
                <a:cs typeface="Arial" panose="020B0604020202020204" pitchFamily="34" charset="0"/>
              </a:rPr>
              <a:t>actual number of atoms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in the molecule (the true formula), the </a:t>
            </a:r>
            <a:r>
              <a:rPr lang="en-US" altLang="en-US" b="1" dirty="0">
                <a:solidFill>
                  <a:srgbClr val="67AEB6"/>
                </a:solidFill>
                <a:latin typeface="Gill Sans MT" panose="020B0502020104020203" pitchFamily="34" charset="0"/>
                <a:ea typeface="MS PGothic" pitchFamily="34" charset="-128"/>
                <a:cs typeface="Arial" panose="020B0604020202020204" pitchFamily="34" charset="0"/>
              </a:rPr>
              <a:t>empirical formula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gives </a:t>
            </a:r>
            <a:r>
              <a:rPr lang="en-US" altLang="en-US" dirty="0">
                <a:solidFill>
                  <a:srgbClr val="67AEB6"/>
                </a:solidFill>
                <a:latin typeface="Gill Sans MT" panose="020B0502020104020203" pitchFamily="34" charset="0"/>
                <a:ea typeface="MS PGothic" pitchFamily="34" charset="-128"/>
                <a:cs typeface="Arial" panose="020B0604020202020204" pitchFamily="34" charset="0"/>
              </a:rPr>
              <a:t>the lowest whole–number ratio of elements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(the simplest formula).</a:t>
            </a:r>
          </a:p>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Molecular formula: N</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H</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4</a:t>
            </a:r>
          </a:p>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Empirical formula: NH</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p>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The molecular and empirical formulas are often the same.</a:t>
            </a:r>
          </a:p>
        </p:txBody>
      </p:sp>
      <p:sp>
        <p:nvSpPr>
          <p:cNvPr id="9" name="Rectangle 2">
            <a:extLst>
              <a:ext uri="{FF2B5EF4-FFF2-40B4-BE49-F238E27FC236}">
                <a16:creationId xmlns:a16="http://schemas.microsoft.com/office/drawing/2014/main" id="{5C948694-CD46-4CB9-9D0E-FDBB4A99D676}"/>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Empirical Formulas</a:t>
            </a:r>
          </a:p>
        </p:txBody>
      </p:sp>
      <p:graphicFrame>
        <p:nvGraphicFramePr>
          <p:cNvPr id="7" name="Table 6">
            <a:extLst>
              <a:ext uri="{FF2B5EF4-FFF2-40B4-BE49-F238E27FC236}">
                <a16:creationId xmlns:a16="http://schemas.microsoft.com/office/drawing/2014/main" id="{2C81CF96-2D05-42DC-B6C1-57AA11392858}"/>
              </a:ext>
            </a:extLst>
          </p:cNvPr>
          <p:cNvGraphicFramePr>
            <a:graphicFrameLocks noGrp="1"/>
          </p:cNvGraphicFramePr>
          <p:nvPr>
            <p:extLst>
              <p:ext uri="{D42A27DB-BD31-4B8C-83A1-F6EECF244321}">
                <p14:modId xmlns:p14="http://schemas.microsoft.com/office/powerpoint/2010/main" val="1426942449"/>
              </p:ext>
            </p:extLst>
          </p:nvPr>
        </p:nvGraphicFramePr>
        <p:xfrm>
          <a:off x="130629" y="3824734"/>
          <a:ext cx="6720114" cy="2595880"/>
        </p:xfrm>
        <a:graphic>
          <a:graphicData uri="http://schemas.openxmlformats.org/drawingml/2006/table">
            <a:tbl>
              <a:tblPr firstRow="1" bandRow="1">
                <a:tableStyleId>{9D7B26C5-4107-4FEC-AEDC-1716B250A1EF}</a:tableStyleId>
              </a:tblPr>
              <a:tblGrid>
                <a:gridCol w="2467428">
                  <a:extLst>
                    <a:ext uri="{9D8B030D-6E8A-4147-A177-3AD203B41FA5}">
                      <a16:colId xmlns:a16="http://schemas.microsoft.com/office/drawing/2014/main" val="2176578395"/>
                    </a:ext>
                  </a:extLst>
                </a:gridCol>
                <a:gridCol w="2133600">
                  <a:extLst>
                    <a:ext uri="{9D8B030D-6E8A-4147-A177-3AD203B41FA5}">
                      <a16:colId xmlns:a16="http://schemas.microsoft.com/office/drawing/2014/main" val="653741045"/>
                    </a:ext>
                  </a:extLst>
                </a:gridCol>
                <a:gridCol w="2119086">
                  <a:extLst>
                    <a:ext uri="{9D8B030D-6E8A-4147-A177-3AD203B41FA5}">
                      <a16:colId xmlns:a16="http://schemas.microsoft.com/office/drawing/2014/main" val="2095016462"/>
                    </a:ext>
                  </a:extLst>
                </a:gridCol>
              </a:tblGrid>
              <a:tr h="370840">
                <a:tc>
                  <a:txBody>
                    <a:bodyPr/>
                    <a:lstStyle/>
                    <a:p>
                      <a:pPr algn="ctr"/>
                      <a:r>
                        <a:rPr lang="en-US" dirty="0"/>
                        <a:t>Compound</a:t>
                      </a:r>
                    </a:p>
                  </a:txBody>
                  <a:tcPr anchor="ctr"/>
                </a:tc>
                <a:tc>
                  <a:txBody>
                    <a:bodyPr/>
                    <a:lstStyle/>
                    <a:p>
                      <a:pPr algn="ctr"/>
                      <a:r>
                        <a:rPr lang="en-US" dirty="0"/>
                        <a:t>Molecular Formula</a:t>
                      </a:r>
                    </a:p>
                  </a:txBody>
                  <a:tcPr anchor="ctr"/>
                </a:tc>
                <a:tc>
                  <a:txBody>
                    <a:bodyPr/>
                    <a:lstStyle/>
                    <a:p>
                      <a:pPr algn="ctr"/>
                      <a:r>
                        <a:rPr lang="en-US" dirty="0"/>
                        <a:t>Empirical Formula</a:t>
                      </a:r>
                    </a:p>
                  </a:txBody>
                  <a:tcPr anchor="ctr"/>
                </a:tc>
                <a:extLst>
                  <a:ext uri="{0D108BD9-81ED-4DB2-BD59-A6C34878D82A}">
                    <a16:rowId xmlns:a16="http://schemas.microsoft.com/office/drawing/2014/main" val="1603313793"/>
                  </a:ext>
                </a:extLst>
              </a:tr>
              <a:tr h="370840">
                <a:tc>
                  <a:txBody>
                    <a:bodyPr/>
                    <a:lstStyle/>
                    <a:p>
                      <a:pPr algn="ctr"/>
                      <a:r>
                        <a:rPr lang="en-US" dirty="0"/>
                        <a:t>Water</a:t>
                      </a:r>
                    </a:p>
                  </a:txBody>
                  <a:tcPr anchor="ctr">
                    <a:solidFill>
                      <a:srgbClr val="67AEB6">
                        <a:alpha val="69804"/>
                      </a:srgbClr>
                    </a:solidFill>
                  </a:tcPr>
                </a:tc>
                <a:tc>
                  <a:txBody>
                    <a:bodyPr/>
                    <a:lstStyle/>
                    <a:p>
                      <a:pPr algn="ctr"/>
                      <a:r>
                        <a:rPr lang="en-US" dirty="0"/>
                        <a:t>H</a:t>
                      </a:r>
                      <a:r>
                        <a:rPr lang="en-US" baseline="-25000" dirty="0"/>
                        <a:t>2</a:t>
                      </a:r>
                      <a:r>
                        <a:rPr lang="en-US" baseline="0" dirty="0"/>
                        <a:t>O</a:t>
                      </a:r>
                      <a:endParaRPr lang="en-US" dirty="0"/>
                    </a:p>
                  </a:txBody>
                  <a:tcPr anchor="ctr">
                    <a:solidFill>
                      <a:srgbClr val="67AEB6">
                        <a:alpha val="69804"/>
                      </a:srgbClr>
                    </a:solidFill>
                  </a:tcPr>
                </a:tc>
                <a:tc>
                  <a:txBody>
                    <a:bodyPr/>
                    <a:lstStyle/>
                    <a:p>
                      <a:pPr algn="ctr"/>
                      <a:r>
                        <a:rPr lang="en-US" dirty="0"/>
                        <a:t>H</a:t>
                      </a:r>
                      <a:r>
                        <a:rPr lang="en-US" baseline="-25000" dirty="0"/>
                        <a:t>2</a:t>
                      </a:r>
                      <a:r>
                        <a:rPr lang="en-US" baseline="0" dirty="0"/>
                        <a:t>O</a:t>
                      </a:r>
                      <a:endParaRPr lang="en-US" dirty="0"/>
                    </a:p>
                  </a:txBody>
                  <a:tcPr anchor="ctr">
                    <a:solidFill>
                      <a:srgbClr val="67AEB6">
                        <a:alpha val="69804"/>
                      </a:srgbClr>
                    </a:solidFill>
                  </a:tcPr>
                </a:tc>
                <a:extLst>
                  <a:ext uri="{0D108BD9-81ED-4DB2-BD59-A6C34878D82A}">
                    <a16:rowId xmlns:a16="http://schemas.microsoft.com/office/drawing/2014/main" val="478269638"/>
                  </a:ext>
                </a:extLst>
              </a:tr>
              <a:tr h="370840">
                <a:tc>
                  <a:txBody>
                    <a:bodyPr/>
                    <a:lstStyle/>
                    <a:p>
                      <a:pPr algn="ctr"/>
                      <a:r>
                        <a:rPr lang="en-US" dirty="0"/>
                        <a:t>Hydrogen peroxide</a:t>
                      </a:r>
                    </a:p>
                  </a:txBody>
                  <a:tcPr anchor="ctr"/>
                </a:tc>
                <a:tc>
                  <a:txBody>
                    <a:bodyPr/>
                    <a:lstStyle/>
                    <a:p>
                      <a:pPr algn="ctr"/>
                      <a:r>
                        <a:rPr lang="en-US" dirty="0"/>
                        <a:t>H</a:t>
                      </a:r>
                      <a:r>
                        <a:rPr lang="en-US" baseline="-25000" dirty="0"/>
                        <a:t>2</a:t>
                      </a:r>
                      <a:r>
                        <a:rPr lang="en-US" baseline="0" dirty="0"/>
                        <a:t>O</a:t>
                      </a:r>
                      <a:r>
                        <a:rPr lang="en-US" baseline="-25000" dirty="0"/>
                        <a:t>2</a:t>
                      </a:r>
                      <a:endParaRPr lang="en-US" dirty="0"/>
                    </a:p>
                  </a:txBody>
                  <a:tcPr anchor="ctr"/>
                </a:tc>
                <a:tc>
                  <a:txBody>
                    <a:bodyPr/>
                    <a:lstStyle/>
                    <a:p>
                      <a:pPr algn="ctr"/>
                      <a:r>
                        <a:rPr lang="en-US" dirty="0"/>
                        <a:t>HO</a:t>
                      </a:r>
                    </a:p>
                  </a:txBody>
                  <a:tcPr anchor="ctr"/>
                </a:tc>
                <a:extLst>
                  <a:ext uri="{0D108BD9-81ED-4DB2-BD59-A6C34878D82A}">
                    <a16:rowId xmlns:a16="http://schemas.microsoft.com/office/drawing/2014/main" val="1791124916"/>
                  </a:ext>
                </a:extLst>
              </a:tr>
              <a:tr h="370840">
                <a:tc>
                  <a:txBody>
                    <a:bodyPr/>
                    <a:lstStyle/>
                    <a:p>
                      <a:pPr algn="ctr"/>
                      <a:r>
                        <a:rPr lang="en-US" dirty="0"/>
                        <a:t>Ethane</a:t>
                      </a:r>
                    </a:p>
                  </a:txBody>
                  <a:tcPr anchor="ctr">
                    <a:solidFill>
                      <a:srgbClr val="67AEB6">
                        <a:alpha val="69804"/>
                      </a:srgbClr>
                    </a:solidFill>
                  </a:tcPr>
                </a:tc>
                <a:tc>
                  <a:txBody>
                    <a:bodyPr/>
                    <a:lstStyle/>
                    <a:p>
                      <a:pPr algn="ctr"/>
                      <a:r>
                        <a:rPr lang="en-US" dirty="0"/>
                        <a:t>C</a:t>
                      </a:r>
                      <a:r>
                        <a:rPr lang="en-US" baseline="-25000" dirty="0"/>
                        <a:t>2</a:t>
                      </a:r>
                      <a:r>
                        <a:rPr lang="en-US" baseline="0" dirty="0"/>
                        <a:t>H</a:t>
                      </a:r>
                      <a:r>
                        <a:rPr lang="en-US" baseline="-25000" dirty="0"/>
                        <a:t>6</a:t>
                      </a:r>
                      <a:endParaRPr lang="en-US" dirty="0"/>
                    </a:p>
                  </a:txBody>
                  <a:tcPr anchor="ctr">
                    <a:solidFill>
                      <a:srgbClr val="67AEB6">
                        <a:alpha val="69804"/>
                      </a:srgbClr>
                    </a:solidFill>
                  </a:tcPr>
                </a:tc>
                <a:tc>
                  <a:txBody>
                    <a:bodyPr/>
                    <a:lstStyle/>
                    <a:p>
                      <a:pPr algn="ctr"/>
                      <a:r>
                        <a:rPr lang="en-US" dirty="0"/>
                        <a:t>CH</a:t>
                      </a:r>
                      <a:r>
                        <a:rPr lang="en-US" baseline="-25000" dirty="0"/>
                        <a:t>3</a:t>
                      </a:r>
                      <a:endParaRPr lang="en-US" dirty="0"/>
                    </a:p>
                  </a:txBody>
                  <a:tcPr anchor="ctr">
                    <a:solidFill>
                      <a:srgbClr val="67AEB6">
                        <a:alpha val="69804"/>
                      </a:srgbClr>
                    </a:solidFill>
                  </a:tcPr>
                </a:tc>
                <a:extLst>
                  <a:ext uri="{0D108BD9-81ED-4DB2-BD59-A6C34878D82A}">
                    <a16:rowId xmlns:a16="http://schemas.microsoft.com/office/drawing/2014/main" val="3864227582"/>
                  </a:ext>
                </a:extLst>
              </a:tr>
              <a:tr h="370840">
                <a:tc>
                  <a:txBody>
                    <a:bodyPr/>
                    <a:lstStyle/>
                    <a:p>
                      <a:pPr algn="ctr"/>
                      <a:r>
                        <a:rPr lang="en-US" dirty="0"/>
                        <a:t>Propane</a:t>
                      </a:r>
                    </a:p>
                  </a:txBody>
                  <a:tcPr anchor="ctr"/>
                </a:tc>
                <a:tc>
                  <a:txBody>
                    <a:bodyPr/>
                    <a:lstStyle/>
                    <a:p>
                      <a:pPr algn="ctr"/>
                      <a:r>
                        <a:rPr lang="en-US" dirty="0"/>
                        <a:t>C</a:t>
                      </a:r>
                      <a:r>
                        <a:rPr lang="en-US" baseline="-25000" dirty="0"/>
                        <a:t>3</a:t>
                      </a:r>
                      <a:r>
                        <a:rPr lang="en-US" baseline="0" dirty="0"/>
                        <a:t>H</a:t>
                      </a:r>
                      <a:r>
                        <a:rPr lang="en-US" baseline="-25000" dirty="0"/>
                        <a:t>8</a:t>
                      </a:r>
                      <a:endParaRPr lang="en-US" dirty="0"/>
                    </a:p>
                  </a:txBody>
                  <a:tcPr anchor="ctr"/>
                </a:tc>
                <a:tc>
                  <a:txBody>
                    <a:bodyPr/>
                    <a:lstStyle/>
                    <a:p>
                      <a:pPr algn="ctr"/>
                      <a:r>
                        <a:rPr lang="en-US" dirty="0"/>
                        <a:t>C</a:t>
                      </a:r>
                      <a:r>
                        <a:rPr lang="en-US" baseline="-25000" dirty="0"/>
                        <a:t>3</a:t>
                      </a:r>
                      <a:r>
                        <a:rPr lang="en-US" baseline="0" dirty="0"/>
                        <a:t>H</a:t>
                      </a:r>
                      <a:r>
                        <a:rPr lang="en-US" baseline="-25000" dirty="0"/>
                        <a:t>8</a:t>
                      </a:r>
                      <a:endParaRPr lang="en-US" dirty="0"/>
                    </a:p>
                  </a:txBody>
                  <a:tcPr anchor="ctr"/>
                </a:tc>
                <a:extLst>
                  <a:ext uri="{0D108BD9-81ED-4DB2-BD59-A6C34878D82A}">
                    <a16:rowId xmlns:a16="http://schemas.microsoft.com/office/drawing/2014/main" val="193043998"/>
                  </a:ext>
                </a:extLst>
              </a:tr>
              <a:tr h="370840">
                <a:tc>
                  <a:txBody>
                    <a:bodyPr/>
                    <a:lstStyle/>
                    <a:p>
                      <a:pPr algn="ctr"/>
                      <a:r>
                        <a:rPr lang="en-US" dirty="0"/>
                        <a:t>Acetylene</a:t>
                      </a:r>
                    </a:p>
                  </a:txBody>
                  <a:tcPr anchor="ctr">
                    <a:solidFill>
                      <a:srgbClr val="67AEB6">
                        <a:alpha val="69804"/>
                      </a:srgbClr>
                    </a:solidFill>
                  </a:tcPr>
                </a:tc>
                <a:tc>
                  <a:txBody>
                    <a:bodyPr/>
                    <a:lstStyle/>
                    <a:p>
                      <a:pPr algn="ctr"/>
                      <a:r>
                        <a:rPr lang="en-US" dirty="0"/>
                        <a:t>C</a:t>
                      </a:r>
                      <a:r>
                        <a:rPr lang="en-US" baseline="-25000" dirty="0"/>
                        <a:t>2</a:t>
                      </a:r>
                      <a:r>
                        <a:rPr lang="en-US" baseline="0" dirty="0"/>
                        <a:t>H</a:t>
                      </a:r>
                      <a:r>
                        <a:rPr lang="en-US" baseline="-25000" dirty="0"/>
                        <a:t>2</a:t>
                      </a:r>
                      <a:endParaRPr lang="en-US" dirty="0"/>
                    </a:p>
                  </a:txBody>
                  <a:tcPr anchor="ctr">
                    <a:solidFill>
                      <a:srgbClr val="67AEB6">
                        <a:alpha val="69804"/>
                      </a:srgbClr>
                    </a:solidFill>
                  </a:tcPr>
                </a:tc>
                <a:tc>
                  <a:txBody>
                    <a:bodyPr/>
                    <a:lstStyle/>
                    <a:p>
                      <a:pPr algn="ctr"/>
                      <a:r>
                        <a:rPr lang="en-US" dirty="0"/>
                        <a:t>CH</a:t>
                      </a:r>
                    </a:p>
                  </a:txBody>
                  <a:tcPr anchor="ctr">
                    <a:solidFill>
                      <a:srgbClr val="67AEB6">
                        <a:alpha val="69804"/>
                      </a:srgbClr>
                    </a:solidFill>
                  </a:tcPr>
                </a:tc>
                <a:extLst>
                  <a:ext uri="{0D108BD9-81ED-4DB2-BD59-A6C34878D82A}">
                    <a16:rowId xmlns:a16="http://schemas.microsoft.com/office/drawing/2014/main" val="4124334138"/>
                  </a:ext>
                </a:extLst>
              </a:tr>
              <a:tr h="370840">
                <a:tc>
                  <a:txBody>
                    <a:bodyPr/>
                    <a:lstStyle/>
                    <a:p>
                      <a:pPr algn="ctr"/>
                      <a:r>
                        <a:rPr lang="en-US" dirty="0"/>
                        <a:t>Benzene</a:t>
                      </a:r>
                    </a:p>
                  </a:txBody>
                  <a:tcPr anchor="ctr"/>
                </a:tc>
                <a:tc>
                  <a:txBody>
                    <a:bodyPr/>
                    <a:lstStyle/>
                    <a:p>
                      <a:pPr algn="ctr"/>
                      <a:r>
                        <a:rPr lang="en-US" dirty="0"/>
                        <a:t>C</a:t>
                      </a:r>
                      <a:r>
                        <a:rPr lang="en-US" baseline="-25000" dirty="0"/>
                        <a:t>6</a:t>
                      </a:r>
                      <a:r>
                        <a:rPr lang="en-US" baseline="0" dirty="0"/>
                        <a:t>H</a:t>
                      </a:r>
                      <a:r>
                        <a:rPr lang="en-US" baseline="-25000" dirty="0"/>
                        <a:t>6</a:t>
                      </a:r>
                      <a:endParaRPr lang="en-US" dirty="0"/>
                    </a:p>
                  </a:txBody>
                  <a:tcPr anchor="ctr"/>
                </a:tc>
                <a:tc>
                  <a:txBody>
                    <a:bodyPr/>
                    <a:lstStyle/>
                    <a:p>
                      <a:pPr algn="ctr"/>
                      <a:r>
                        <a:rPr lang="en-US" dirty="0"/>
                        <a:t>CH</a:t>
                      </a:r>
                    </a:p>
                  </a:txBody>
                  <a:tcPr anchor="ctr"/>
                </a:tc>
                <a:extLst>
                  <a:ext uri="{0D108BD9-81ED-4DB2-BD59-A6C34878D82A}">
                    <a16:rowId xmlns:a16="http://schemas.microsoft.com/office/drawing/2014/main" val="748078347"/>
                  </a:ext>
                </a:extLst>
              </a:tr>
            </a:tbl>
          </a:graphicData>
        </a:graphic>
      </p:graphicFrame>
    </p:spTree>
    <p:extLst>
      <p:ext uri="{BB962C8B-B14F-4D97-AF65-F5344CB8AC3E}">
        <p14:creationId xmlns:p14="http://schemas.microsoft.com/office/powerpoint/2010/main" val="1607921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23</a:t>
            </a:fld>
            <a:endParaRPr lang="en-US" dirty="0">
              <a:solidFill>
                <a:schemeClr val="bg1"/>
              </a:solidFill>
            </a:endParaRPr>
          </a:p>
        </p:txBody>
      </p:sp>
      <p:sp>
        <p:nvSpPr>
          <p:cNvPr id="8" name="TextBox 4">
            <a:extLst>
              <a:ext uri="{FF2B5EF4-FFF2-40B4-BE49-F238E27FC236}">
                <a16:creationId xmlns:a16="http://schemas.microsoft.com/office/drawing/2014/main" id="{71B21DA8-9F1F-4EA5-A963-BD64EEF3CD7E}"/>
              </a:ext>
            </a:extLst>
          </p:cNvPr>
          <p:cNvSpPr txBox="1">
            <a:spLocks noChangeArrowheads="1"/>
          </p:cNvSpPr>
          <p:nvPr/>
        </p:nvSpPr>
        <p:spPr bwMode="auto">
          <a:xfrm>
            <a:off x="0" y="2202784"/>
            <a:ext cx="9144000" cy="646331"/>
          </a:xfrm>
          <a:prstGeom prst="rect">
            <a:avLst/>
          </a:prstGeom>
          <a:noFill/>
          <a:ln w="9525">
            <a:noFill/>
            <a:miter lim="800000"/>
            <a:headEnd/>
            <a:tailEnd/>
          </a:ln>
        </p:spPr>
        <p:txBody>
          <a:bodyPr wrap="square">
            <a:spAutoFit/>
          </a:bodyPr>
          <a:lstStyle/>
          <a:p>
            <a:pPr eaLnBrk="0" hangingPunct="0">
              <a:buClr>
                <a:srgbClr val="000000"/>
              </a:buClr>
            </a:pPr>
            <a:r>
              <a:rPr lang="en-US" altLang="en-US" b="1" dirty="0">
                <a:solidFill>
                  <a:srgbClr val="E57689"/>
                </a:solidFill>
                <a:latin typeface="Gill Sans MT" panose="020B0502020104020203" pitchFamily="34" charset="0"/>
                <a:ea typeface="MS PGothic" pitchFamily="34" charset="-128"/>
                <a:cs typeface="Arial" pitchFamily="34" charset="0"/>
              </a:rPr>
              <a:t>Strategy</a:t>
            </a:r>
            <a:r>
              <a:rPr lang="en-US" altLang="en-US" dirty="0">
                <a:solidFill>
                  <a:srgbClr val="E57689"/>
                </a:solidFill>
                <a:latin typeface="Gill Sans MT" panose="020B0502020104020203" pitchFamily="34" charset="0"/>
                <a:ea typeface="MS PGothic" pitchFamily="34" charset="-128"/>
                <a:cs typeface="Arial" pitchFamily="34" charset="0"/>
              </a:rPr>
              <a:t> </a:t>
            </a:r>
            <a:r>
              <a:rPr lang="en-US" altLang="en-US" dirty="0">
                <a:solidFill>
                  <a:srgbClr val="E57689"/>
                </a:solidFill>
                <a:latin typeface="Gill Sans MT" panose="020B0502020104020203" pitchFamily="34" charset="0"/>
                <a:ea typeface="MS PGothic" pitchFamily="34" charset="-128"/>
                <a:cs typeface="Times New Roman" pitchFamily="18" charset="0"/>
              </a:rPr>
              <a:t> To write the empirical formula, the subscripts in the molecular formula must be reduced to the smallest possible whole numbers</a:t>
            </a:r>
          </a:p>
        </p:txBody>
      </p:sp>
      <p:sp>
        <p:nvSpPr>
          <p:cNvPr id="9" name="TextBox 4">
            <a:extLst>
              <a:ext uri="{FF2B5EF4-FFF2-40B4-BE49-F238E27FC236}">
                <a16:creationId xmlns:a16="http://schemas.microsoft.com/office/drawing/2014/main" id="{041CFDFF-5E54-42FE-A5E8-D491AA118F6C}"/>
              </a:ext>
            </a:extLst>
          </p:cNvPr>
          <p:cNvSpPr txBox="1">
            <a:spLocks noChangeArrowheads="1"/>
          </p:cNvSpPr>
          <p:nvPr/>
        </p:nvSpPr>
        <p:spPr bwMode="auto">
          <a:xfrm>
            <a:off x="0" y="887758"/>
            <a:ext cx="9144000" cy="1339469"/>
          </a:xfrm>
          <a:prstGeom prst="rect">
            <a:avLst/>
          </a:prstGeom>
          <a:noFill/>
          <a:ln w="9525">
            <a:noFill/>
            <a:miter lim="800000"/>
            <a:headEnd/>
            <a:tailEnd/>
          </a:ln>
        </p:spPr>
        <p:txBody>
          <a:bodyPr wrap="square">
            <a:spAutoFit/>
          </a:bodyPr>
          <a:lstStyle/>
          <a:p>
            <a:pPr eaLnBrk="0" hangingPunct="0">
              <a:lnSpc>
                <a:spcPct val="115000"/>
              </a:lnSpc>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Write the empirical formulas for the following molecules: (a) glucose (C</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6</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H</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12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6</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 substance known as blood sugar; (b) adenine (C</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5</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H</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5</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N</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5</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also known as vitamin B</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4</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and (c) nitrous oxide (N</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O), a gas that is used as an anesthetic (“laughing gas”) and as an aerosol propellant for whipped cream.</a:t>
            </a:r>
          </a:p>
        </p:txBody>
      </p:sp>
      <p:sp>
        <p:nvSpPr>
          <p:cNvPr id="10" name="Rectangle 2">
            <a:extLst>
              <a:ext uri="{FF2B5EF4-FFF2-40B4-BE49-F238E27FC236}">
                <a16:creationId xmlns:a16="http://schemas.microsoft.com/office/drawing/2014/main" id="{D1949A39-587E-45D7-8163-80F4421B1729}"/>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Examples</a:t>
            </a:r>
          </a:p>
        </p:txBody>
      </p:sp>
      <p:sp>
        <p:nvSpPr>
          <p:cNvPr id="11" name="TPQuestion">
            <a:extLst>
              <a:ext uri="{FF2B5EF4-FFF2-40B4-BE49-F238E27FC236}">
                <a16:creationId xmlns:a16="http://schemas.microsoft.com/office/drawing/2014/main" id="{50C4E9FA-DD42-49E5-BD69-28B4AD2B5263}"/>
              </a:ext>
            </a:extLst>
          </p:cNvPr>
          <p:cNvSpPr txBox="1">
            <a:spLocks/>
          </p:cNvSpPr>
          <p:nvPr/>
        </p:nvSpPr>
        <p:spPr>
          <a:xfrm>
            <a:off x="0" y="4477416"/>
            <a:ext cx="9144000" cy="1173480"/>
          </a:xfrm>
          <a:prstGeom prst="rect">
            <a:avLst/>
          </a:prstGeom>
        </p:spPr>
        <p:txBody>
          <a:bodyPr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prstClr val="black"/>
                </a:solidFill>
                <a:latin typeface="Gill Sans MT" panose="020B0502020104020203" pitchFamily="34" charset="0"/>
              </a:rPr>
              <a:t>True or False:</a:t>
            </a:r>
            <a:br>
              <a:rPr lang="en-US" sz="1800" dirty="0">
                <a:solidFill>
                  <a:prstClr val="black"/>
                </a:solidFill>
                <a:latin typeface="Gill Sans MT" panose="020B0502020104020203" pitchFamily="34" charset="0"/>
              </a:rPr>
            </a:br>
            <a:r>
              <a:rPr lang="en-US" sz="1800" dirty="0">
                <a:latin typeface="Gill Sans MT" panose="020B0502020104020203" pitchFamily="34" charset="0"/>
                <a:cs typeface="Arial" panose="020B0604020202020204" pitchFamily="34" charset="0"/>
              </a:rPr>
              <a:t>If any coefficient (subscript) in the molecular formula is 1, then the molecular formula and empirical formula are the same.</a:t>
            </a:r>
          </a:p>
        </p:txBody>
      </p:sp>
      <p:sp>
        <p:nvSpPr>
          <p:cNvPr id="13" name="TPAnswers">
            <a:extLst>
              <a:ext uri="{FF2B5EF4-FFF2-40B4-BE49-F238E27FC236}">
                <a16:creationId xmlns:a16="http://schemas.microsoft.com/office/drawing/2014/main" id="{32949F15-A9D0-4F70-B393-3D991C821718}"/>
              </a:ext>
            </a:extLst>
          </p:cNvPr>
          <p:cNvSpPr txBox="1">
            <a:spLocks/>
          </p:cNvSpPr>
          <p:nvPr/>
        </p:nvSpPr>
        <p:spPr>
          <a:xfrm>
            <a:off x="381289" y="5429554"/>
            <a:ext cx="1371600" cy="762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lphaUcPeriod"/>
            </a:pPr>
            <a:r>
              <a:rPr lang="en-US" sz="1800" dirty="0">
                <a:latin typeface="Gill Sans MT" panose="020B0502020104020203" pitchFamily="34" charset="0"/>
                <a:cs typeface="Arial" panose="020B0604020202020204" pitchFamily="34" charset="0"/>
              </a:rPr>
              <a:t>True</a:t>
            </a:r>
          </a:p>
          <a:p>
            <a:pPr marL="514350" indent="-514350">
              <a:buFont typeface="Arial" panose="020B0604020202020204" pitchFamily="34" charset="0"/>
              <a:buAutoNum type="alphaUcPeriod"/>
            </a:pPr>
            <a:r>
              <a:rPr lang="en-US" sz="1800" dirty="0">
                <a:latin typeface="Gill Sans MT" panose="020B0502020104020203" pitchFamily="34" charset="0"/>
                <a:cs typeface="Arial" panose="020B0604020202020204" pitchFamily="34" charset="0"/>
              </a:rPr>
              <a:t>False</a:t>
            </a:r>
          </a:p>
        </p:txBody>
      </p:sp>
      <p:cxnSp>
        <p:nvCxnSpPr>
          <p:cNvPr id="14" name="Straight Connector 13">
            <a:extLst>
              <a:ext uri="{FF2B5EF4-FFF2-40B4-BE49-F238E27FC236}">
                <a16:creationId xmlns:a16="http://schemas.microsoft.com/office/drawing/2014/main" id="{72767801-3E38-4C65-85B0-E3925B4D7946}"/>
              </a:ext>
            </a:extLst>
          </p:cNvPr>
          <p:cNvCxnSpPr/>
          <p:nvPr/>
        </p:nvCxnSpPr>
        <p:spPr>
          <a:xfrm>
            <a:off x="0" y="4426858"/>
            <a:ext cx="9144000"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0A2B9BD5-27FB-4028-B539-E9F8FCAF9875}"/>
              </a:ext>
            </a:extLst>
          </p:cNvPr>
          <p:cNvSpPr/>
          <p:nvPr/>
        </p:nvSpPr>
        <p:spPr>
          <a:xfrm>
            <a:off x="381289" y="5429554"/>
            <a:ext cx="344425" cy="321201"/>
          </a:xfrm>
          <a:prstGeom prst="ellipse">
            <a:avLst/>
          </a:prstGeom>
          <a:noFill/>
          <a:ln w="38100">
            <a:solidFill>
              <a:srgbClr val="E57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E772D48-DCA2-497E-A5FF-9378E16DA369}"/>
                  </a:ext>
                </a:extLst>
              </p:cNvPr>
              <p:cNvSpPr/>
              <p:nvPr/>
            </p:nvSpPr>
            <p:spPr>
              <a:xfrm>
                <a:off x="381289" y="2814102"/>
                <a:ext cx="2227469" cy="538930"/>
              </a:xfrm>
              <a:prstGeom prst="rect">
                <a:avLst/>
              </a:prstGeom>
            </p:spPr>
            <p:txBody>
              <a:bodyPr wrap="none">
                <a:spAutoFit/>
              </a:bodyPr>
              <a:lstStyle/>
              <a:p>
                <a:pPr eaLnBrk="0" hangingPunct="0">
                  <a:buClr>
                    <a:srgbClr val="000000"/>
                  </a:buClr>
                </a:pPr>
                <a:r>
                  <a:rPr lang="en-US" altLang="en-US" dirty="0">
                    <a:solidFill>
                      <a:srgbClr val="E57689"/>
                    </a:solidFill>
                    <a:latin typeface="Gill Sans MT" panose="020B0502020104020203" pitchFamily="34" charset="0"/>
                    <a:ea typeface="MS PGothic" pitchFamily="34" charset="-128"/>
                    <a:cs typeface="Times New Roman" pitchFamily="18" charset="0"/>
                  </a:rPr>
                  <a:t>(a) </a:t>
                </a:r>
                <a14:m>
                  <m:oMath xmlns:m="http://schemas.openxmlformats.org/officeDocument/2006/math">
                    <m:f>
                      <m:fPr>
                        <m:ctrlPr>
                          <a:rPr lang="en-US" altLang="en-US" i="1" smtClean="0">
                            <a:solidFill>
                              <a:srgbClr val="E57689"/>
                            </a:solidFill>
                            <a:latin typeface="Cambria Math" panose="02040503050406030204" pitchFamily="18" charset="0"/>
                            <a:ea typeface="MS PGothic" pitchFamily="34" charset="-128"/>
                            <a:cs typeface="Times New Roman" pitchFamily="18" charset="0"/>
                          </a:rPr>
                        </m:ctrlPr>
                      </m:fPr>
                      <m:num>
                        <m:r>
                          <m:rPr>
                            <m:nor/>
                          </m:rPr>
                          <a:rPr lang="en-US" altLang="en-US" dirty="0">
                            <a:solidFill>
                              <a:srgbClr val="E57689"/>
                            </a:solidFill>
                            <a:latin typeface="Gill Sans MT" panose="020B0502020104020203" pitchFamily="34" charset="0"/>
                            <a:ea typeface="MS PGothic" pitchFamily="34" charset="-128"/>
                            <a:cs typeface="Times New Roman" pitchFamily="18" charset="0"/>
                          </a:rPr>
                          <m:t>C</m:t>
                        </m:r>
                        <m:r>
                          <m:rPr>
                            <m:nor/>
                          </m:rPr>
                          <a:rPr lang="en-US" altLang="en-US" baseline="-25000" dirty="0">
                            <a:solidFill>
                              <a:srgbClr val="E57689"/>
                            </a:solidFill>
                            <a:latin typeface="Gill Sans MT" panose="020B0502020104020203" pitchFamily="34" charset="0"/>
                            <a:ea typeface="MS PGothic" pitchFamily="34" charset="-128"/>
                            <a:cs typeface="Times New Roman" pitchFamily="18" charset="0"/>
                          </a:rPr>
                          <m:t>6</m:t>
                        </m:r>
                        <m:r>
                          <m:rPr>
                            <m:nor/>
                          </m:rPr>
                          <a:rPr lang="en-US" altLang="en-US" dirty="0">
                            <a:solidFill>
                              <a:srgbClr val="E57689"/>
                            </a:solidFill>
                            <a:latin typeface="Gill Sans MT" panose="020B0502020104020203" pitchFamily="34" charset="0"/>
                            <a:ea typeface="MS PGothic" pitchFamily="34" charset="-128"/>
                            <a:cs typeface="Times New Roman" pitchFamily="18" charset="0"/>
                          </a:rPr>
                          <m:t>H</m:t>
                        </m:r>
                        <m:r>
                          <m:rPr>
                            <m:nor/>
                          </m:rPr>
                          <a:rPr lang="en-US" altLang="en-US" baseline="-25000" dirty="0">
                            <a:solidFill>
                              <a:srgbClr val="E57689"/>
                            </a:solidFill>
                            <a:latin typeface="Gill Sans MT" panose="020B0502020104020203" pitchFamily="34" charset="0"/>
                            <a:ea typeface="MS PGothic" pitchFamily="34" charset="-128"/>
                            <a:cs typeface="Times New Roman" pitchFamily="18" charset="0"/>
                          </a:rPr>
                          <m:t>12</m:t>
                        </m:r>
                        <m:r>
                          <m:rPr>
                            <m:nor/>
                          </m:rPr>
                          <a:rPr lang="en-US" altLang="en-US" dirty="0">
                            <a:solidFill>
                              <a:srgbClr val="E57689"/>
                            </a:solidFill>
                            <a:latin typeface="Gill Sans MT" panose="020B0502020104020203" pitchFamily="34" charset="0"/>
                            <a:ea typeface="MS PGothic" pitchFamily="34" charset="-128"/>
                            <a:cs typeface="Times New Roman" pitchFamily="18" charset="0"/>
                          </a:rPr>
                          <m:t>O</m:t>
                        </m:r>
                        <m:r>
                          <m:rPr>
                            <m:nor/>
                          </m:rPr>
                          <a:rPr lang="en-US" altLang="en-US" baseline="-25000" dirty="0">
                            <a:solidFill>
                              <a:srgbClr val="E57689"/>
                            </a:solidFill>
                            <a:latin typeface="Gill Sans MT" panose="020B0502020104020203" pitchFamily="34" charset="0"/>
                            <a:ea typeface="MS PGothic" pitchFamily="34" charset="-128"/>
                            <a:cs typeface="Times New Roman" pitchFamily="18" charset="0"/>
                          </a:rPr>
                          <m:t>6</m:t>
                        </m:r>
                      </m:num>
                      <m:den>
                        <m:r>
                          <a:rPr lang="en-US" altLang="en-US" b="0" i="1" smtClean="0">
                            <a:solidFill>
                              <a:srgbClr val="E57689"/>
                            </a:solidFill>
                            <a:latin typeface="Cambria Math" panose="02040503050406030204" pitchFamily="18" charset="0"/>
                            <a:ea typeface="MS PGothic" pitchFamily="34" charset="-128"/>
                            <a:cs typeface="Times New Roman" pitchFamily="18" charset="0"/>
                          </a:rPr>
                          <m:t>6</m:t>
                        </m:r>
                      </m:den>
                    </m:f>
                  </m:oMath>
                </a14:m>
                <a:r>
                  <a:rPr lang="en-US" altLang="en-US" dirty="0">
                    <a:solidFill>
                      <a:srgbClr val="E57689"/>
                    </a:solidFill>
                    <a:latin typeface="Gill Sans MT" panose="020B0502020104020203" pitchFamily="34" charset="0"/>
                    <a:ea typeface="MS PGothic" pitchFamily="34" charset="-128"/>
                    <a:cs typeface="Times New Roman" pitchFamily="18" charset="0"/>
                  </a:rPr>
                  <a:t> = CH</a:t>
                </a:r>
                <a:r>
                  <a:rPr lang="en-US" altLang="en-US" baseline="-25000" dirty="0">
                    <a:solidFill>
                      <a:srgbClr val="E57689"/>
                    </a:solidFill>
                    <a:latin typeface="Gill Sans MT" panose="020B0502020104020203" pitchFamily="34" charset="0"/>
                    <a:ea typeface="MS PGothic" pitchFamily="34" charset="-128"/>
                    <a:cs typeface="Times New Roman" pitchFamily="18" charset="0"/>
                  </a:rPr>
                  <a:t>2</a:t>
                </a:r>
                <a:r>
                  <a:rPr lang="en-US" altLang="en-US" dirty="0">
                    <a:solidFill>
                      <a:srgbClr val="E57689"/>
                    </a:solidFill>
                    <a:latin typeface="Gill Sans MT" panose="020B0502020104020203" pitchFamily="34" charset="0"/>
                    <a:ea typeface="MS PGothic" pitchFamily="34" charset="-128"/>
                    <a:cs typeface="Times New Roman" pitchFamily="18" charset="0"/>
                  </a:rPr>
                  <a:t>O.</a:t>
                </a:r>
              </a:p>
            </p:txBody>
          </p:sp>
        </mc:Choice>
        <mc:Fallback xmlns="">
          <p:sp>
            <p:nvSpPr>
              <p:cNvPr id="7" name="Rectangle 6">
                <a:extLst>
                  <a:ext uri="{FF2B5EF4-FFF2-40B4-BE49-F238E27FC236}">
                    <a16:creationId xmlns:a16="http://schemas.microsoft.com/office/drawing/2014/main" id="{2E772D48-DCA2-497E-A5FF-9378E16DA369}"/>
                  </a:ext>
                </a:extLst>
              </p:cNvPr>
              <p:cNvSpPr>
                <a:spLocks noRot="1" noChangeAspect="1" noMove="1" noResize="1" noEditPoints="1" noAdjustHandles="1" noChangeArrowheads="1" noChangeShapeType="1" noTextEdit="1"/>
              </p:cNvSpPr>
              <p:nvPr/>
            </p:nvSpPr>
            <p:spPr>
              <a:xfrm>
                <a:off x="381289" y="2814102"/>
                <a:ext cx="2227469" cy="538930"/>
              </a:xfrm>
              <a:prstGeom prst="rect">
                <a:avLst/>
              </a:prstGeom>
              <a:blipFill>
                <a:blip r:embed="rId2"/>
                <a:stretch>
                  <a:fillRect l="-2466" r="-1644" b="-56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050D194-F74F-40A3-A545-65D09D3D8500}"/>
                  </a:ext>
                </a:extLst>
              </p:cNvPr>
              <p:cNvSpPr/>
              <p:nvPr/>
            </p:nvSpPr>
            <p:spPr>
              <a:xfrm>
                <a:off x="373562" y="3392860"/>
                <a:ext cx="2018501" cy="538674"/>
              </a:xfrm>
              <a:prstGeom prst="rect">
                <a:avLst/>
              </a:prstGeom>
            </p:spPr>
            <p:txBody>
              <a:bodyPr wrap="none">
                <a:spAutoFit/>
              </a:bodyPr>
              <a:lstStyle/>
              <a:p>
                <a:pPr eaLnBrk="0" hangingPunct="0">
                  <a:buClr>
                    <a:srgbClr val="000000"/>
                  </a:buClr>
                </a:pPr>
                <a:r>
                  <a:rPr lang="en-US" altLang="en-US" dirty="0">
                    <a:solidFill>
                      <a:srgbClr val="E57689"/>
                    </a:solidFill>
                    <a:latin typeface="Gill Sans MT" panose="020B0502020104020203" pitchFamily="34" charset="0"/>
                    <a:ea typeface="MS PGothic" pitchFamily="34" charset="-128"/>
                    <a:cs typeface="Times New Roman" pitchFamily="18" charset="0"/>
                  </a:rPr>
                  <a:t>(b) </a:t>
                </a:r>
                <a14:m>
                  <m:oMath xmlns:m="http://schemas.openxmlformats.org/officeDocument/2006/math">
                    <m:f>
                      <m:fPr>
                        <m:ctrlPr>
                          <a:rPr lang="en-US" altLang="en-US" i="1" smtClean="0">
                            <a:solidFill>
                              <a:srgbClr val="E57689"/>
                            </a:solidFill>
                            <a:latin typeface="Cambria Math" panose="02040503050406030204" pitchFamily="18" charset="0"/>
                            <a:ea typeface="MS PGothic" pitchFamily="34" charset="-128"/>
                            <a:cs typeface="Times New Roman" pitchFamily="18" charset="0"/>
                          </a:rPr>
                        </m:ctrlPr>
                      </m:fPr>
                      <m:num>
                        <m:r>
                          <m:rPr>
                            <m:nor/>
                          </m:rPr>
                          <a:rPr lang="en-US" altLang="en-US" dirty="0">
                            <a:solidFill>
                              <a:srgbClr val="E57689"/>
                            </a:solidFill>
                            <a:latin typeface="Gill Sans MT" panose="020B0502020104020203" pitchFamily="34" charset="0"/>
                            <a:ea typeface="MS PGothic" pitchFamily="34" charset="-128"/>
                            <a:cs typeface="Times New Roman" pitchFamily="18" charset="0"/>
                          </a:rPr>
                          <m:t>C</m:t>
                        </m:r>
                        <m:r>
                          <m:rPr>
                            <m:nor/>
                          </m:rPr>
                          <a:rPr lang="en-US" altLang="en-US" baseline="-25000" dirty="0">
                            <a:solidFill>
                              <a:srgbClr val="E57689"/>
                            </a:solidFill>
                            <a:latin typeface="Gill Sans MT" panose="020B0502020104020203" pitchFamily="34" charset="0"/>
                            <a:ea typeface="MS PGothic" pitchFamily="34" charset="-128"/>
                            <a:cs typeface="Times New Roman" pitchFamily="18" charset="0"/>
                          </a:rPr>
                          <m:t>5</m:t>
                        </m:r>
                        <m:r>
                          <m:rPr>
                            <m:nor/>
                          </m:rPr>
                          <a:rPr lang="en-US" altLang="en-US" dirty="0">
                            <a:solidFill>
                              <a:srgbClr val="E57689"/>
                            </a:solidFill>
                            <a:latin typeface="Gill Sans MT" panose="020B0502020104020203" pitchFamily="34" charset="0"/>
                            <a:ea typeface="MS PGothic" pitchFamily="34" charset="-128"/>
                            <a:cs typeface="Times New Roman" pitchFamily="18" charset="0"/>
                          </a:rPr>
                          <m:t>H</m:t>
                        </m:r>
                        <m:r>
                          <m:rPr>
                            <m:nor/>
                          </m:rPr>
                          <a:rPr lang="en-US" altLang="en-US" baseline="-25000" dirty="0">
                            <a:solidFill>
                              <a:srgbClr val="E57689"/>
                            </a:solidFill>
                            <a:latin typeface="Gill Sans MT" panose="020B0502020104020203" pitchFamily="34" charset="0"/>
                            <a:ea typeface="MS PGothic" pitchFamily="34" charset="-128"/>
                            <a:cs typeface="Times New Roman" pitchFamily="18" charset="0"/>
                          </a:rPr>
                          <m:t>5</m:t>
                        </m:r>
                        <m:r>
                          <m:rPr>
                            <m:nor/>
                          </m:rPr>
                          <a:rPr lang="en-US" altLang="en-US" dirty="0">
                            <a:solidFill>
                              <a:srgbClr val="E57689"/>
                            </a:solidFill>
                            <a:latin typeface="Gill Sans MT" panose="020B0502020104020203" pitchFamily="34" charset="0"/>
                            <a:ea typeface="MS PGothic" pitchFamily="34" charset="-128"/>
                            <a:cs typeface="Times New Roman" pitchFamily="18" charset="0"/>
                          </a:rPr>
                          <m:t>N</m:t>
                        </m:r>
                        <m:r>
                          <m:rPr>
                            <m:nor/>
                          </m:rPr>
                          <a:rPr lang="en-US" altLang="en-US" baseline="-25000" dirty="0">
                            <a:solidFill>
                              <a:srgbClr val="E57689"/>
                            </a:solidFill>
                            <a:latin typeface="Gill Sans MT" panose="020B0502020104020203" pitchFamily="34" charset="0"/>
                            <a:ea typeface="MS PGothic" pitchFamily="34" charset="-128"/>
                            <a:cs typeface="Times New Roman" pitchFamily="18" charset="0"/>
                          </a:rPr>
                          <m:t>5</m:t>
                        </m:r>
                      </m:num>
                      <m:den>
                        <m:r>
                          <a:rPr lang="en-US" altLang="en-US" b="0" i="1" smtClean="0">
                            <a:solidFill>
                              <a:srgbClr val="E57689"/>
                            </a:solidFill>
                            <a:latin typeface="Cambria Math" panose="02040503050406030204" pitchFamily="18" charset="0"/>
                            <a:ea typeface="MS PGothic" pitchFamily="34" charset="-128"/>
                            <a:cs typeface="Times New Roman" pitchFamily="18" charset="0"/>
                          </a:rPr>
                          <m:t>5</m:t>
                        </m:r>
                      </m:den>
                    </m:f>
                  </m:oMath>
                </a14:m>
                <a:r>
                  <a:rPr lang="en-US" altLang="en-US" dirty="0">
                    <a:solidFill>
                      <a:srgbClr val="E57689"/>
                    </a:solidFill>
                    <a:latin typeface="Gill Sans MT" panose="020B0502020104020203" pitchFamily="34" charset="0"/>
                    <a:ea typeface="MS PGothic" pitchFamily="34" charset="-128"/>
                    <a:cs typeface="Times New Roman" pitchFamily="18" charset="0"/>
                  </a:rPr>
                  <a:t>= CHN.</a:t>
                </a:r>
              </a:p>
            </p:txBody>
          </p:sp>
        </mc:Choice>
        <mc:Fallback xmlns="">
          <p:sp>
            <p:nvSpPr>
              <p:cNvPr id="16" name="Rectangle 15">
                <a:extLst>
                  <a:ext uri="{FF2B5EF4-FFF2-40B4-BE49-F238E27FC236}">
                    <a16:creationId xmlns:a16="http://schemas.microsoft.com/office/drawing/2014/main" id="{A050D194-F74F-40A3-A545-65D09D3D8500}"/>
                  </a:ext>
                </a:extLst>
              </p:cNvPr>
              <p:cNvSpPr>
                <a:spLocks noRot="1" noChangeAspect="1" noMove="1" noResize="1" noEditPoints="1" noAdjustHandles="1" noChangeArrowheads="1" noChangeShapeType="1" noTextEdit="1"/>
              </p:cNvSpPr>
              <p:nvPr/>
            </p:nvSpPr>
            <p:spPr>
              <a:xfrm>
                <a:off x="373562" y="3392860"/>
                <a:ext cx="2018501" cy="538674"/>
              </a:xfrm>
              <a:prstGeom prst="rect">
                <a:avLst/>
              </a:prstGeom>
              <a:blipFill>
                <a:blip r:embed="rId3"/>
                <a:stretch>
                  <a:fillRect l="-2417" r="-2417" b="-5682"/>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4901D6C2-7B37-4A6F-B079-311663F8F6C7}"/>
              </a:ext>
            </a:extLst>
          </p:cNvPr>
          <p:cNvSpPr/>
          <p:nvPr/>
        </p:nvSpPr>
        <p:spPr>
          <a:xfrm>
            <a:off x="373562" y="3986910"/>
            <a:ext cx="1695272" cy="369332"/>
          </a:xfrm>
          <a:prstGeom prst="rect">
            <a:avLst/>
          </a:prstGeom>
        </p:spPr>
        <p:txBody>
          <a:bodyPr wrap="none">
            <a:spAutoFit/>
          </a:bodyPr>
          <a:lstStyle/>
          <a:p>
            <a:pPr eaLnBrk="0" hangingPunct="0">
              <a:buClr>
                <a:srgbClr val="000000"/>
              </a:buClr>
            </a:pPr>
            <a:r>
              <a:rPr lang="en-US" altLang="en-US" dirty="0">
                <a:solidFill>
                  <a:srgbClr val="E57689"/>
                </a:solidFill>
                <a:latin typeface="Gill Sans MT" panose="020B0502020104020203" pitchFamily="34" charset="0"/>
                <a:ea typeface="MS PGothic" pitchFamily="34" charset="-128"/>
                <a:cs typeface="Times New Roman" pitchFamily="18" charset="0"/>
              </a:rPr>
              <a:t>(c) N</a:t>
            </a:r>
            <a:r>
              <a:rPr lang="en-US" altLang="en-US" baseline="-25000" dirty="0">
                <a:solidFill>
                  <a:srgbClr val="E57689"/>
                </a:solidFill>
                <a:latin typeface="Gill Sans MT" panose="020B0502020104020203" pitchFamily="34" charset="0"/>
                <a:ea typeface="MS PGothic" pitchFamily="34" charset="-128"/>
                <a:cs typeface="Times New Roman" pitchFamily="18" charset="0"/>
              </a:rPr>
              <a:t>2</a:t>
            </a:r>
            <a:r>
              <a:rPr lang="en-US" altLang="en-US" dirty="0">
                <a:solidFill>
                  <a:srgbClr val="E57689"/>
                </a:solidFill>
                <a:latin typeface="Gill Sans MT" panose="020B0502020104020203" pitchFamily="34" charset="0"/>
                <a:ea typeface="MS PGothic" pitchFamily="34" charset="-128"/>
                <a:cs typeface="Times New Roman" pitchFamily="18" charset="0"/>
              </a:rPr>
              <a:t>O = N</a:t>
            </a:r>
            <a:r>
              <a:rPr lang="en-US" altLang="en-US" baseline="-25000" dirty="0">
                <a:solidFill>
                  <a:srgbClr val="E57689"/>
                </a:solidFill>
                <a:latin typeface="Gill Sans MT" panose="020B0502020104020203" pitchFamily="34" charset="0"/>
                <a:ea typeface="MS PGothic" pitchFamily="34" charset="-128"/>
                <a:cs typeface="Times New Roman" pitchFamily="18" charset="0"/>
              </a:rPr>
              <a:t>2</a:t>
            </a:r>
            <a:r>
              <a:rPr lang="en-US" altLang="en-US" dirty="0">
                <a:solidFill>
                  <a:srgbClr val="E57689"/>
                </a:solidFill>
                <a:latin typeface="Gill Sans MT" panose="020B0502020104020203" pitchFamily="34" charset="0"/>
                <a:ea typeface="MS PGothic" pitchFamily="34" charset="-128"/>
                <a:cs typeface="Times New Roman" pitchFamily="18" charset="0"/>
              </a:rPr>
              <a:t>O</a:t>
            </a:r>
          </a:p>
        </p:txBody>
      </p:sp>
    </p:spTree>
    <p:extLst>
      <p:ext uri="{BB962C8B-B14F-4D97-AF65-F5344CB8AC3E}">
        <p14:creationId xmlns:p14="http://schemas.microsoft.com/office/powerpoint/2010/main" val="357376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7"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24</a:t>
            </a:fld>
            <a:endParaRPr lang="en-US" dirty="0">
              <a:solidFill>
                <a:schemeClr val="bg1"/>
              </a:solidFill>
            </a:endParaRPr>
          </a:p>
        </p:txBody>
      </p:sp>
      <p:sp>
        <p:nvSpPr>
          <p:cNvPr id="8" name="Rectangle 2"/>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Molecular and Formula Mass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32" name="TextBox 31">
            <a:extLst>
              <a:ext uri="{FF2B5EF4-FFF2-40B4-BE49-F238E27FC236}">
                <a16:creationId xmlns:a16="http://schemas.microsoft.com/office/drawing/2014/main" id="{C32EF7F2-6D07-4FD0-86CD-1FA4D81F0FE8}"/>
              </a:ext>
            </a:extLst>
          </p:cNvPr>
          <p:cNvSpPr txBox="1">
            <a:spLocks noChangeArrowheads="1"/>
          </p:cNvSpPr>
          <p:nvPr/>
        </p:nvSpPr>
        <p:spPr bwMode="auto">
          <a:xfrm>
            <a:off x="0" y="1102928"/>
            <a:ext cx="9144000" cy="1200329"/>
          </a:xfrm>
          <a:prstGeom prst="rect">
            <a:avLst/>
          </a:prstGeom>
          <a:noFill/>
          <a:ln w="9525">
            <a:noFill/>
            <a:miter lim="800000"/>
            <a:headEnd/>
            <a:tailEnd/>
          </a:ln>
        </p:spPr>
        <p:txBody>
          <a:bodyPr wrap="square">
            <a:spAutoFit/>
          </a:bodyPr>
          <a:lstStyle/>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The </a:t>
            </a:r>
            <a:r>
              <a:rPr lang="en-US" altLang="en-US" b="1" dirty="0">
                <a:solidFill>
                  <a:srgbClr val="E47588"/>
                </a:solidFill>
                <a:latin typeface="Gill Sans MT" panose="020B0502020104020203" pitchFamily="34" charset="0"/>
                <a:ea typeface="MS PGothic" pitchFamily="34" charset="-128"/>
                <a:cs typeface="Arial" panose="020B0604020202020204" pitchFamily="34" charset="0"/>
              </a:rPr>
              <a:t>molecular</a:t>
            </a:r>
            <a:r>
              <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r>
              <a:rPr lang="en-US" altLang="en-US" b="1" dirty="0">
                <a:solidFill>
                  <a:srgbClr val="E47588"/>
                </a:solidFill>
                <a:latin typeface="Gill Sans MT" panose="020B0502020104020203" pitchFamily="34" charset="0"/>
                <a:ea typeface="MS PGothic" pitchFamily="34" charset="-128"/>
                <a:cs typeface="Arial" panose="020B0604020202020204" pitchFamily="34" charset="0"/>
              </a:rPr>
              <a:t>mass</a:t>
            </a:r>
            <a:r>
              <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is the mass in atomic mass units (</a:t>
            </a:r>
            <a:r>
              <a:rPr lang="en-US" altLang="en-US" dirty="0" err="1">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amu</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of an individual molecule. </a:t>
            </a:r>
          </a:p>
          <a:p>
            <a:pPr eaLnBrk="0" hangingPunct="0">
              <a:buClr>
                <a:srgbClr val="000000"/>
              </a:buClr>
              <a:buFont typeface="Arial" pitchFamily="34" charset="0"/>
              <a:buNone/>
            </a:pPr>
            <a:endPar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marL="0" lvl="1"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To calculate molecular mass, multiply the atomic mass of each element in a molecule by the number of atoms of that element and then total the masses </a:t>
            </a:r>
          </a:p>
        </p:txBody>
      </p:sp>
      <p:sp>
        <p:nvSpPr>
          <p:cNvPr id="33" name="TextBox 32">
            <a:extLst>
              <a:ext uri="{FF2B5EF4-FFF2-40B4-BE49-F238E27FC236}">
                <a16:creationId xmlns:a16="http://schemas.microsoft.com/office/drawing/2014/main" id="{76983188-C35A-4EF8-BF4E-DE3B85378B0B}"/>
              </a:ext>
            </a:extLst>
          </p:cNvPr>
          <p:cNvSpPr txBox="1"/>
          <p:nvPr/>
        </p:nvSpPr>
        <p:spPr>
          <a:xfrm>
            <a:off x="0" y="3418405"/>
            <a:ext cx="9144000" cy="646331"/>
          </a:xfrm>
          <a:prstGeom prst="rect">
            <a:avLst/>
          </a:prstGeom>
          <a:noFill/>
        </p:spPr>
        <p:txBody>
          <a:bodyPr wrap="square" rtlCol="0">
            <a:spAutoFit/>
          </a:bodyPr>
          <a:lstStyle/>
          <a:p>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Because the atomic masses on the periodic table are average atomic masses, the result of such a determination is an average molecular mass, sometimes referred to as the </a:t>
            </a:r>
            <a:r>
              <a:rPr lang="en-US" altLang="en-US" b="1" u="sng" dirty="0">
                <a:solidFill>
                  <a:srgbClr val="E47588"/>
                </a:solidFill>
                <a:latin typeface="Gill Sans MT" panose="020B0502020104020203" pitchFamily="34" charset="0"/>
                <a:ea typeface="MS PGothic" pitchFamily="34" charset="-128"/>
                <a:cs typeface="Arial" panose="020B0604020202020204" pitchFamily="34" charset="0"/>
              </a:rPr>
              <a:t>molecular weight</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p>
        </p:txBody>
      </p:sp>
      <p:sp>
        <p:nvSpPr>
          <p:cNvPr id="34" name="TextBox 33">
            <a:extLst>
              <a:ext uri="{FF2B5EF4-FFF2-40B4-BE49-F238E27FC236}">
                <a16:creationId xmlns:a16="http://schemas.microsoft.com/office/drawing/2014/main" id="{4AC6A597-CEA0-420B-B95E-6103ACA394A1}"/>
              </a:ext>
            </a:extLst>
          </p:cNvPr>
          <p:cNvSpPr txBox="1"/>
          <p:nvPr/>
        </p:nvSpPr>
        <p:spPr>
          <a:xfrm>
            <a:off x="2138586" y="2296923"/>
            <a:ext cx="7680960" cy="369332"/>
          </a:xfrm>
          <a:prstGeom prst="rect">
            <a:avLst/>
          </a:prstGeom>
          <a:noFill/>
        </p:spPr>
        <p:txBody>
          <a:bodyPr wrap="square" rtlCol="0">
            <a:spAutoFit/>
          </a:bodyPr>
          <a:lstStyle/>
          <a:p>
            <a:r>
              <a:rPr lang="en-US" altLang="en-US" b="1" dirty="0">
                <a:solidFill>
                  <a:srgbClr val="67AEB6"/>
                </a:solidFill>
                <a:latin typeface="Gill Sans MT" panose="020B0502020104020203" pitchFamily="34" charset="0"/>
                <a:ea typeface="MS PGothic" pitchFamily="34" charset="-128"/>
                <a:cs typeface="Arial" panose="020B0604020202020204" pitchFamily="34" charset="0"/>
              </a:rPr>
              <a:t>Molecular mass of H</a:t>
            </a:r>
            <a:r>
              <a:rPr lang="en-US" altLang="en-US" b="1" baseline="-25000" dirty="0">
                <a:solidFill>
                  <a:srgbClr val="67AEB6"/>
                </a:solidFill>
                <a:latin typeface="Gill Sans MT" panose="020B0502020104020203" pitchFamily="34" charset="0"/>
                <a:ea typeface="MS PGothic" pitchFamily="34" charset="-128"/>
                <a:cs typeface="Arial" panose="020B0604020202020204" pitchFamily="34" charset="0"/>
              </a:rPr>
              <a:t>2</a:t>
            </a:r>
            <a:r>
              <a:rPr lang="en-US" altLang="en-US" b="1" dirty="0">
                <a:solidFill>
                  <a:srgbClr val="67AEB6"/>
                </a:solidFill>
                <a:latin typeface="Gill Sans MT" panose="020B0502020104020203" pitchFamily="34" charset="0"/>
                <a:ea typeface="MS PGothic" pitchFamily="34" charset="-128"/>
                <a:cs typeface="Arial" panose="020B0604020202020204" pitchFamily="34" charset="0"/>
              </a:rPr>
              <a:t>O:</a:t>
            </a:r>
          </a:p>
        </p:txBody>
      </p:sp>
      <p:sp>
        <p:nvSpPr>
          <p:cNvPr id="35" name="TextBox 34">
            <a:extLst>
              <a:ext uri="{FF2B5EF4-FFF2-40B4-BE49-F238E27FC236}">
                <a16:creationId xmlns:a16="http://schemas.microsoft.com/office/drawing/2014/main" id="{6C1329DE-8C01-4E19-8012-A5C070DF2F67}"/>
              </a:ext>
            </a:extLst>
          </p:cNvPr>
          <p:cNvSpPr txBox="1"/>
          <p:nvPr/>
        </p:nvSpPr>
        <p:spPr>
          <a:xfrm>
            <a:off x="2125523" y="2627066"/>
            <a:ext cx="5727993" cy="369332"/>
          </a:xfrm>
          <a:prstGeom prst="rect">
            <a:avLst/>
          </a:prstGeom>
          <a:noFill/>
        </p:spPr>
        <p:txBody>
          <a:bodyPr wrap="square" rtlCol="0">
            <a:spAutoFit/>
          </a:bodyPr>
          <a:lstStyle/>
          <a:p>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2(atomic mass units of H) +(1)(atomic mass units of O)</a:t>
            </a:r>
          </a:p>
        </p:txBody>
      </p:sp>
      <p:sp>
        <p:nvSpPr>
          <p:cNvPr id="36" name="Rectangle 35">
            <a:extLst>
              <a:ext uri="{FF2B5EF4-FFF2-40B4-BE49-F238E27FC236}">
                <a16:creationId xmlns:a16="http://schemas.microsoft.com/office/drawing/2014/main" id="{8E6B4E9D-2EB3-4FB8-940B-EF88EB433329}"/>
              </a:ext>
            </a:extLst>
          </p:cNvPr>
          <p:cNvSpPr/>
          <p:nvPr/>
        </p:nvSpPr>
        <p:spPr>
          <a:xfrm>
            <a:off x="2138586" y="3039156"/>
            <a:ext cx="1544975" cy="369332"/>
          </a:xfrm>
          <a:prstGeom prst="rect">
            <a:avLst/>
          </a:prstGeom>
        </p:spPr>
        <p:txBody>
          <a:bodyPr wrap="none">
            <a:spAutoFit/>
          </a:bodyPr>
          <a:lstStyle/>
          <a:p>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2(1.008 </a:t>
            </a:r>
            <a:r>
              <a:rPr lang="en-US" altLang="en-US" dirty="0" err="1">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amu</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endParaRPr lang="en-US" dirty="0">
              <a:solidFill>
                <a:schemeClr val="tx1">
                  <a:lumMod val="75000"/>
                  <a:lumOff val="25000"/>
                </a:schemeClr>
              </a:solidFill>
              <a:latin typeface="Gill Sans MT" panose="020B0502020104020203" pitchFamily="34" charset="0"/>
            </a:endParaRPr>
          </a:p>
        </p:txBody>
      </p:sp>
      <p:sp>
        <p:nvSpPr>
          <p:cNvPr id="37" name="Rectangle 36">
            <a:extLst>
              <a:ext uri="{FF2B5EF4-FFF2-40B4-BE49-F238E27FC236}">
                <a16:creationId xmlns:a16="http://schemas.microsoft.com/office/drawing/2014/main" id="{B947E21D-B0A2-432F-8901-31A4477C983D}"/>
              </a:ext>
            </a:extLst>
          </p:cNvPr>
          <p:cNvSpPr/>
          <p:nvPr/>
        </p:nvSpPr>
        <p:spPr>
          <a:xfrm>
            <a:off x="3472356" y="3037272"/>
            <a:ext cx="2093202" cy="369332"/>
          </a:xfrm>
          <a:prstGeom prst="rect">
            <a:avLst/>
          </a:prstGeom>
        </p:spPr>
        <p:txBody>
          <a:bodyPr wrap="none">
            <a:spAutoFit/>
          </a:bodyPr>
          <a:lstStyle/>
          <a:p>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(1)(16.00 </a:t>
            </a:r>
            <a:r>
              <a:rPr lang="en-US" altLang="en-US" dirty="0" err="1">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amu</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 </a:t>
            </a:r>
            <a:endParaRPr lang="en-US" dirty="0">
              <a:solidFill>
                <a:schemeClr val="tx1">
                  <a:lumMod val="75000"/>
                  <a:lumOff val="25000"/>
                </a:schemeClr>
              </a:solidFill>
              <a:latin typeface="Gill Sans MT" panose="020B0502020104020203" pitchFamily="34" charset="0"/>
            </a:endParaRPr>
          </a:p>
        </p:txBody>
      </p:sp>
      <p:sp>
        <p:nvSpPr>
          <p:cNvPr id="38" name="Rectangle 37">
            <a:extLst>
              <a:ext uri="{FF2B5EF4-FFF2-40B4-BE49-F238E27FC236}">
                <a16:creationId xmlns:a16="http://schemas.microsoft.com/office/drawing/2014/main" id="{74914EE4-39A1-4B05-8497-7445EBB9E13E}"/>
              </a:ext>
            </a:extLst>
          </p:cNvPr>
          <p:cNvSpPr/>
          <p:nvPr/>
        </p:nvSpPr>
        <p:spPr>
          <a:xfrm>
            <a:off x="5403748" y="3044127"/>
            <a:ext cx="1150636" cy="369332"/>
          </a:xfrm>
          <a:prstGeom prst="rect">
            <a:avLst/>
          </a:prstGeom>
        </p:spPr>
        <p:txBody>
          <a:bodyPr wrap="none">
            <a:spAutoFit/>
          </a:bodyPr>
          <a:lstStyle/>
          <a:p>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18.02 </a:t>
            </a:r>
            <a:r>
              <a:rPr lang="en-US" altLang="en-US" dirty="0" err="1">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amu</a:t>
            </a:r>
            <a:endPar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p:txBody>
      </p:sp>
      <p:sp>
        <p:nvSpPr>
          <p:cNvPr id="50" name="TextBox 10">
            <a:extLst>
              <a:ext uri="{FF2B5EF4-FFF2-40B4-BE49-F238E27FC236}">
                <a16:creationId xmlns:a16="http://schemas.microsoft.com/office/drawing/2014/main" id="{2D41687F-0AEE-465D-ADEB-C6E331503F8C}"/>
              </a:ext>
            </a:extLst>
          </p:cNvPr>
          <p:cNvSpPr txBox="1">
            <a:spLocks noChangeArrowheads="1"/>
          </p:cNvSpPr>
          <p:nvPr/>
        </p:nvSpPr>
        <p:spPr bwMode="auto">
          <a:xfrm>
            <a:off x="6719" y="4427734"/>
            <a:ext cx="9137281" cy="2308324"/>
          </a:xfrm>
          <a:prstGeom prst="rect">
            <a:avLst/>
          </a:prstGeom>
          <a:noFill/>
          <a:ln w="9525">
            <a:noFill/>
            <a:miter lim="800000"/>
            <a:headEnd/>
            <a:tailEnd/>
          </a:ln>
        </p:spPr>
        <p:txBody>
          <a:bodyPr wrap="square">
            <a:spAutoFit/>
          </a:bodyPr>
          <a:lstStyle/>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Although an ionic compound does not have a molecular mass, we can use its empirical formula to determine its </a:t>
            </a:r>
            <a:r>
              <a:rPr lang="en-US" altLang="en-US" b="1" dirty="0">
                <a:solidFill>
                  <a:srgbClr val="E47588"/>
                </a:solidFill>
                <a:latin typeface="Gill Sans MT" panose="020B0502020104020203" pitchFamily="34" charset="0"/>
                <a:ea typeface="MS PGothic" pitchFamily="34" charset="-128"/>
                <a:cs typeface="Arial" panose="020B0604020202020204" pitchFamily="34" charset="0"/>
              </a:rPr>
              <a:t>formula</a:t>
            </a:r>
            <a:r>
              <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r>
              <a:rPr lang="en-US" altLang="en-US" b="1" dirty="0">
                <a:solidFill>
                  <a:srgbClr val="E47588"/>
                </a:solidFill>
                <a:latin typeface="Gill Sans MT" panose="020B0502020104020203" pitchFamily="34" charset="0"/>
                <a:ea typeface="MS PGothic" pitchFamily="34" charset="-128"/>
                <a:cs typeface="Arial" panose="020B0604020202020204" pitchFamily="34" charset="0"/>
              </a:rPr>
              <a:t>mass</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(the mass of a “formula unit”), sometimes called the </a:t>
            </a:r>
            <a:r>
              <a:rPr lang="en-US" altLang="en-US" b="1" dirty="0">
                <a:solidFill>
                  <a:srgbClr val="E47588"/>
                </a:solidFill>
                <a:latin typeface="Gill Sans MT" panose="020B0502020104020203" pitchFamily="34" charset="0"/>
                <a:ea typeface="MS PGothic" pitchFamily="34" charset="-128"/>
                <a:cs typeface="Arial" panose="020B0604020202020204" pitchFamily="34" charset="0"/>
              </a:rPr>
              <a:t>formula</a:t>
            </a:r>
            <a:r>
              <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r>
              <a:rPr lang="en-US" altLang="en-US" b="1" dirty="0">
                <a:solidFill>
                  <a:srgbClr val="E47588"/>
                </a:solidFill>
                <a:latin typeface="Gill Sans MT" panose="020B0502020104020203" pitchFamily="34" charset="0"/>
                <a:ea typeface="MS PGothic" pitchFamily="34" charset="-128"/>
                <a:cs typeface="Arial" panose="020B0604020202020204" pitchFamily="34" charset="0"/>
              </a:rPr>
              <a:t>weight</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p>
          <a:p>
            <a:pPr eaLnBrk="0" hangingPunct="0">
              <a:buClr>
                <a:srgbClr val="000000"/>
              </a:buClr>
              <a:buFont typeface="Arial" pitchFamily="34" charset="0"/>
              <a:buNone/>
            </a:pPr>
            <a:endPar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The process is the same:  </a:t>
            </a:r>
          </a:p>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To calculate formula mass, multiply the atomic mass for each element </a:t>
            </a:r>
          </a:p>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in a formula unit by the number of atoms of that element and </a:t>
            </a:r>
          </a:p>
          <a:p>
            <a:pPr eaLnBrk="0" hangingPunct="0">
              <a:buClr>
                <a:srgbClr val="000000"/>
              </a:buClr>
              <a:buFont typeface="Arial" pitchFamily="34" charset="0"/>
              <a:buNone/>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then total the masses</a:t>
            </a:r>
          </a:p>
        </p:txBody>
      </p:sp>
    </p:spTree>
    <p:extLst>
      <p:ext uri="{BB962C8B-B14F-4D97-AF65-F5344CB8AC3E}">
        <p14:creationId xmlns:p14="http://schemas.microsoft.com/office/powerpoint/2010/main" val="297641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25</a:t>
            </a:fld>
            <a:endParaRPr lang="en-US" dirty="0">
              <a:solidFill>
                <a:schemeClr val="bg1"/>
              </a:solidFill>
            </a:endParaRPr>
          </a:p>
        </p:txBody>
      </p:sp>
      <p:sp>
        <p:nvSpPr>
          <p:cNvPr id="16" name="Rectangle 2">
            <a:extLst>
              <a:ext uri="{FF2B5EF4-FFF2-40B4-BE49-F238E27FC236}">
                <a16:creationId xmlns:a16="http://schemas.microsoft.com/office/drawing/2014/main" id="{B0065DE0-7DC9-4408-A6CE-316F32A10F72}"/>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Example Problem</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7" name="TextBox 4">
            <a:extLst>
              <a:ext uri="{FF2B5EF4-FFF2-40B4-BE49-F238E27FC236}">
                <a16:creationId xmlns:a16="http://schemas.microsoft.com/office/drawing/2014/main" id="{EFA74E17-BD68-4E62-A473-7F44AEB59330}"/>
              </a:ext>
            </a:extLst>
          </p:cNvPr>
          <p:cNvSpPr txBox="1">
            <a:spLocks noChangeArrowheads="1"/>
          </p:cNvSpPr>
          <p:nvPr/>
        </p:nvSpPr>
        <p:spPr bwMode="auto">
          <a:xfrm>
            <a:off x="0" y="1246706"/>
            <a:ext cx="9144000" cy="704873"/>
          </a:xfrm>
          <a:prstGeom prst="rect">
            <a:avLst/>
          </a:prstGeom>
          <a:noFill/>
          <a:ln w="9525">
            <a:noFill/>
            <a:miter lim="800000"/>
            <a:headEnd/>
            <a:tailEnd/>
          </a:ln>
        </p:spPr>
        <p:txBody>
          <a:bodyPr wrap="square">
            <a:spAutoFit/>
          </a:bodyPr>
          <a:lstStyle/>
          <a:p>
            <a:pPr eaLnBrk="0" hangingPunct="0">
              <a:lnSpc>
                <a:spcPct val="115000"/>
              </a:lnSpc>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Calculate the molecular mass or the formula mass, as appropriate, for each of the following: </a:t>
            </a:r>
          </a:p>
          <a:p>
            <a:pPr eaLnBrk="0" hangingPunct="0">
              <a:lnSpc>
                <a:spcPct val="115000"/>
              </a:lnSpc>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 ethane, C</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H</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6</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(b) lithium hydroxide, (c) CaCl</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endPar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endParaRPr>
          </a:p>
        </p:txBody>
      </p:sp>
      <p:sp>
        <p:nvSpPr>
          <p:cNvPr id="7" name="TextBox 6">
            <a:extLst>
              <a:ext uri="{FF2B5EF4-FFF2-40B4-BE49-F238E27FC236}">
                <a16:creationId xmlns:a16="http://schemas.microsoft.com/office/drawing/2014/main" id="{7D12EA06-4775-4BB8-AD47-7FDCFA3642B1}"/>
              </a:ext>
            </a:extLst>
          </p:cNvPr>
          <p:cNvSpPr txBox="1"/>
          <p:nvPr/>
        </p:nvSpPr>
        <p:spPr>
          <a:xfrm>
            <a:off x="0" y="2543080"/>
            <a:ext cx="8715463" cy="369332"/>
          </a:xfrm>
          <a:prstGeom prst="rect">
            <a:avLst/>
          </a:prstGeom>
          <a:noFill/>
        </p:spPr>
        <p:txBody>
          <a:bodyPr wrap="none" rtlCol="0">
            <a:spAutoFit/>
          </a:bodyPr>
          <a:lstStyle/>
          <a:p>
            <a:r>
              <a:rPr lang="en-US" dirty="0">
                <a:solidFill>
                  <a:srgbClr val="67AEB6"/>
                </a:solidFill>
                <a:latin typeface="Gill Sans MT" panose="020B0502020104020203" pitchFamily="34" charset="0"/>
              </a:rPr>
              <a:t>(a) C</a:t>
            </a:r>
            <a:r>
              <a:rPr lang="en-US" baseline="-25000" dirty="0">
                <a:solidFill>
                  <a:srgbClr val="67AEB6"/>
                </a:solidFill>
                <a:latin typeface="Gill Sans MT" panose="020B0502020104020203" pitchFamily="34" charset="0"/>
              </a:rPr>
              <a:t>2</a:t>
            </a:r>
            <a:r>
              <a:rPr lang="en-US" dirty="0">
                <a:solidFill>
                  <a:srgbClr val="67AEB6"/>
                </a:solidFill>
                <a:latin typeface="Gill Sans MT" panose="020B0502020104020203" pitchFamily="34" charset="0"/>
              </a:rPr>
              <a:t>H</a:t>
            </a:r>
            <a:r>
              <a:rPr lang="en-US" baseline="-25000" dirty="0">
                <a:solidFill>
                  <a:srgbClr val="67AEB6"/>
                </a:solidFill>
                <a:latin typeface="Gill Sans MT" panose="020B0502020104020203" pitchFamily="34" charset="0"/>
              </a:rPr>
              <a:t>6</a:t>
            </a:r>
            <a:r>
              <a:rPr lang="en-US" dirty="0">
                <a:solidFill>
                  <a:srgbClr val="67AEB6"/>
                </a:solidFill>
                <a:latin typeface="Gill Sans MT" panose="020B0502020104020203" pitchFamily="34" charset="0"/>
              </a:rPr>
              <a:t> : This says 2 carbon atoms and 6 hydrogen atoms. </a:t>
            </a:r>
            <a:r>
              <a:rPr lang="en-US" altLang="en-US" dirty="0">
                <a:solidFill>
                  <a:srgbClr val="67AEB6"/>
                </a:solidFill>
                <a:latin typeface="Gill Sans MT" panose="020B0502020104020203" pitchFamily="34" charset="0"/>
                <a:ea typeface="MS PGothic" pitchFamily="34" charset="-128"/>
                <a:cs typeface="Arial" panose="020B0604020202020204" pitchFamily="34" charset="0"/>
              </a:rPr>
              <a:t>The molecular mass of ethane is:</a:t>
            </a:r>
            <a:endParaRPr lang="en-US" dirty="0">
              <a:solidFill>
                <a:srgbClr val="67AEB6"/>
              </a:solidFill>
              <a:latin typeface="Gill Sans MT" panose="020B0502020104020203"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BDA1E54-0CB2-485B-A46C-3F736B28456C}"/>
                  </a:ext>
                </a:extLst>
              </p:cNvPr>
              <p:cNvSpPr txBox="1"/>
              <p:nvPr/>
            </p:nvSpPr>
            <p:spPr>
              <a:xfrm>
                <a:off x="2072148" y="2942927"/>
                <a:ext cx="17956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E47588"/>
                          </a:solidFill>
                          <a:latin typeface="Cambria Math" panose="02040503050406030204" pitchFamily="18" charset="0"/>
                        </a:rPr>
                        <m:t>(2)(12.01 </m:t>
                      </m:r>
                      <m:r>
                        <m:rPr>
                          <m:sty m:val="p"/>
                        </m:rPr>
                        <a:rPr lang="en-US" b="0" i="0" smtClean="0">
                          <a:solidFill>
                            <a:srgbClr val="E47588"/>
                          </a:solidFill>
                          <a:latin typeface="Cambria Math" panose="02040503050406030204" pitchFamily="18" charset="0"/>
                        </a:rPr>
                        <m:t>amu</m:t>
                      </m:r>
                      <m:r>
                        <a:rPr lang="en-US" b="0" i="0" smtClean="0">
                          <a:solidFill>
                            <a:srgbClr val="E47588"/>
                          </a:solidFill>
                          <a:latin typeface="Cambria Math" panose="02040503050406030204" pitchFamily="18" charset="0"/>
                        </a:rPr>
                        <m:t>)</m:t>
                      </m:r>
                    </m:oMath>
                  </m:oMathPara>
                </a14:m>
                <a:endParaRPr lang="en-US" dirty="0">
                  <a:solidFill>
                    <a:srgbClr val="E47588"/>
                  </a:solidFill>
                </a:endParaRPr>
              </a:p>
            </p:txBody>
          </p:sp>
        </mc:Choice>
        <mc:Fallback xmlns="">
          <p:sp>
            <p:nvSpPr>
              <p:cNvPr id="9" name="TextBox 8">
                <a:extLst>
                  <a:ext uri="{FF2B5EF4-FFF2-40B4-BE49-F238E27FC236}">
                    <a16:creationId xmlns:a16="http://schemas.microsoft.com/office/drawing/2014/main" id="{CBDA1E54-0CB2-485B-A46C-3F736B28456C}"/>
                  </a:ext>
                </a:extLst>
              </p:cNvPr>
              <p:cNvSpPr txBox="1">
                <a:spLocks noRot="1" noChangeAspect="1" noMove="1" noResize="1" noEditPoints="1" noAdjustHandles="1" noChangeArrowheads="1" noChangeShapeType="1" noTextEdit="1"/>
              </p:cNvSpPr>
              <p:nvPr/>
            </p:nvSpPr>
            <p:spPr>
              <a:xfrm>
                <a:off x="2072148" y="2942927"/>
                <a:ext cx="1795684" cy="369332"/>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A37A09F-0426-4244-A6CF-C8E0F974D841}"/>
                  </a:ext>
                </a:extLst>
              </p:cNvPr>
              <p:cNvSpPr txBox="1"/>
              <p:nvPr/>
            </p:nvSpPr>
            <p:spPr>
              <a:xfrm>
                <a:off x="3650226" y="2943730"/>
                <a:ext cx="20201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E47588"/>
                          </a:solidFill>
                          <a:latin typeface="Cambria Math" panose="02040503050406030204" pitchFamily="18" charset="0"/>
                        </a:rPr>
                        <m:t>+ (6)(1.008 </m:t>
                      </m:r>
                      <m:r>
                        <m:rPr>
                          <m:sty m:val="p"/>
                        </m:rPr>
                        <a:rPr lang="en-US" b="0" i="0" smtClean="0">
                          <a:solidFill>
                            <a:srgbClr val="E47588"/>
                          </a:solidFill>
                          <a:latin typeface="Cambria Math" panose="02040503050406030204" pitchFamily="18" charset="0"/>
                        </a:rPr>
                        <m:t>amu</m:t>
                      </m:r>
                      <m:r>
                        <a:rPr lang="en-US" b="0" i="0" smtClean="0">
                          <a:solidFill>
                            <a:srgbClr val="E47588"/>
                          </a:solidFill>
                          <a:latin typeface="Cambria Math" panose="02040503050406030204" pitchFamily="18" charset="0"/>
                        </a:rPr>
                        <m:t>)</m:t>
                      </m:r>
                    </m:oMath>
                  </m:oMathPara>
                </a14:m>
                <a:endParaRPr lang="en-US" dirty="0">
                  <a:solidFill>
                    <a:srgbClr val="E47588"/>
                  </a:solidFill>
                </a:endParaRPr>
              </a:p>
            </p:txBody>
          </p:sp>
        </mc:Choice>
        <mc:Fallback xmlns="">
          <p:sp>
            <p:nvSpPr>
              <p:cNvPr id="10" name="TextBox 9">
                <a:extLst>
                  <a:ext uri="{FF2B5EF4-FFF2-40B4-BE49-F238E27FC236}">
                    <a16:creationId xmlns:a16="http://schemas.microsoft.com/office/drawing/2014/main" id="{7A37A09F-0426-4244-A6CF-C8E0F974D841}"/>
                  </a:ext>
                </a:extLst>
              </p:cNvPr>
              <p:cNvSpPr txBox="1">
                <a:spLocks noRot="1" noChangeAspect="1" noMove="1" noResize="1" noEditPoints="1" noAdjustHandles="1" noChangeArrowheads="1" noChangeShapeType="1" noTextEdit="1"/>
              </p:cNvSpPr>
              <p:nvPr/>
            </p:nvSpPr>
            <p:spPr>
              <a:xfrm>
                <a:off x="3650226" y="2943730"/>
                <a:ext cx="2020105" cy="369332"/>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ED5350A-D0CF-4EC7-9307-C1AA5D9AB4D1}"/>
                  </a:ext>
                </a:extLst>
              </p:cNvPr>
              <p:cNvSpPr txBox="1"/>
              <p:nvPr/>
            </p:nvSpPr>
            <p:spPr>
              <a:xfrm>
                <a:off x="5445910" y="2942927"/>
                <a:ext cx="15199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E47588"/>
                          </a:solidFill>
                          <a:latin typeface="Cambria Math" panose="02040503050406030204" pitchFamily="18" charset="0"/>
                        </a:rPr>
                        <m:t>=30.07 </m:t>
                      </m:r>
                      <m:r>
                        <m:rPr>
                          <m:sty m:val="p"/>
                        </m:rPr>
                        <a:rPr lang="en-US" b="0" i="0" smtClean="0">
                          <a:solidFill>
                            <a:srgbClr val="E47588"/>
                          </a:solidFill>
                          <a:latin typeface="Cambria Math" panose="02040503050406030204" pitchFamily="18" charset="0"/>
                        </a:rPr>
                        <m:t>amu</m:t>
                      </m:r>
                    </m:oMath>
                  </m:oMathPara>
                </a14:m>
                <a:endParaRPr lang="en-US" dirty="0">
                  <a:solidFill>
                    <a:srgbClr val="E47588"/>
                  </a:solidFill>
                </a:endParaRPr>
              </a:p>
            </p:txBody>
          </p:sp>
        </mc:Choice>
        <mc:Fallback xmlns="">
          <p:sp>
            <p:nvSpPr>
              <p:cNvPr id="11" name="TextBox 10">
                <a:extLst>
                  <a:ext uri="{FF2B5EF4-FFF2-40B4-BE49-F238E27FC236}">
                    <a16:creationId xmlns:a16="http://schemas.microsoft.com/office/drawing/2014/main" id="{3ED5350A-D0CF-4EC7-9307-C1AA5D9AB4D1}"/>
                  </a:ext>
                </a:extLst>
              </p:cNvPr>
              <p:cNvSpPr txBox="1">
                <a:spLocks noRot="1" noChangeAspect="1" noMove="1" noResize="1" noEditPoints="1" noAdjustHandles="1" noChangeArrowheads="1" noChangeShapeType="1" noTextEdit="1"/>
              </p:cNvSpPr>
              <p:nvPr/>
            </p:nvSpPr>
            <p:spPr>
              <a:xfrm>
                <a:off x="5445910" y="2942927"/>
                <a:ext cx="1519968" cy="369332"/>
              </a:xfrm>
              <a:prstGeom prst="rect">
                <a:avLst/>
              </a:prstGeom>
              <a:blipFill>
                <a:blip r:embed="rId4"/>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42A9733A-5014-44D5-A5AE-9B46BEB27924}"/>
              </a:ext>
            </a:extLst>
          </p:cNvPr>
          <p:cNvSpPr txBox="1"/>
          <p:nvPr/>
        </p:nvSpPr>
        <p:spPr>
          <a:xfrm>
            <a:off x="-6328" y="3530046"/>
            <a:ext cx="9225731" cy="369332"/>
          </a:xfrm>
          <a:prstGeom prst="rect">
            <a:avLst/>
          </a:prstGeom>
          <a:noFill/>
        </p:spPr>
        <p:txBody>
          <a:bodyPr wrap="none" rtlCol="0">
            <a:spAutoFit/>
          </a:bodyPr>
          <a:lstStyle/>
          <a:p>
            <a:r>
              <a:rPr lang="en-US" dirty="0">
                <a:solidFill>
                  <a:srgbClr val="67AEB6"/>
                </a:solidFill>
              </a:rPr>
              <a:t>(b) </a:t>
            </a:r>
            <a:r>
              <a:rPr lang="en-US" dirty="0" err="1">
                <a:solidFill>
                  <a:srgbClr val="67AEB6"/>
                </a:solidFill>
              </a:rPr>
              <a:t>LiOH</a:t>
            </a:r>
            <a:r>
              <a:rPr lang="en-US" dirty="0">
                <a:solidFill>
                  <a:srgbClr val="67AEB6"/>
                </a:solidFill>
              </a:rPr>
              <a:t> : This says 1 lithium atom and 1 oxygen atom and 1 hydrogen atom. The formula mass is:</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B1E749A-CB84-4921-AA1D-1FA0FBF5BD71}"/>
                  </a:ext>
                </a:extLst>
              </p:cNvPr>
              <p:cNvSpPr txBox="1"/>
              <p:nvPr/>
            </p:nvSpPr>
            <p:spPr>
              <a:xfrm>
                <a:off x="951664" y="3955751"/>
                <a:ext cx="166744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E47588"/>
                          </a:solidFill>
                          <a:latin typeface="Cambria Math" panose="02040503050406030204" pitchFamily="18" charset="0"/>
                        </a:rPr>
                        <m:t>(1)(6.94 </m:t>
                      </m:r>
                      <m:r>
                        <m:rPr>
                          <m:sty m:val="p"/>
                        </m:rPr>
                        <a:rPr lang="en-US" b="0" i="0" smtClean="0">
                          <a:solidFill>
                            <a:srgbClr val="E47588"/>
                          </a:solidFill>
                          <a:latin typeface="Cambria Math" panose="02040503050406030204" pitchFamily="18" charset="0"/>
                        </a:rPr>
                        <m:t>amu</m:t>
                      </m:r>
                      <m:r>
                        <a:rPr lang="en-US" b="0" i="0" smtClean="0">
                          <a:solidFill>
                            <a:srgbClr val="E47588"/>
                          </a:solidFill>
                          <a:latin typeface="Cambria Math" panose="02040503050406030204" pitchFamily="18" charset="0"/>
                        </a:rPr>
                        <m:t>)</m:t>
                      </m:r>
                    </m:oMath>
                  </m:oMathPara>
                </a14:m>
                <a:endParaRPr lang="en-US" dirty="0">
                  <a:solidFill>
                    <a:srgbClr val="E47588"/>
                  </a:solidFill>
                </a:endParaRPr>
              </a:p>
            </p:txBody>
          </p:sp>
        </mc:Choice>
        <mc:Fallback xmlns="">
          <p:sp>
            <p:nvSpPr>
              <p:cNvPr id="24" name="TextBox 23">
                <a:extLst>
                  <a:ext uri="{FF2B5EF4-FFF2-40B4-BE49-F238E27FC236}">
                    <a16:creationId xmlns:a16="http://schemas.microsoft.com/office/drawing/2014/main" id="{3B1E749A-CB84-4921-AA1D-1FA0FBF5BD71}"/>
                  </a:ext>
                </a:extLst>
              </p:cNvPr>
              <p:cNvSpPr txBox="1">
                <a:spLocks noRot="1" noChangeAspect="1" noMove="1" noResize="1" noEditPoints="1" noAdjustHandles="1" noChangeArrowheads="1" noChangeShapeType="1" noTextEdit="1"/>
              </p:cNvSpPr>
              <p:nvPr/>
            </p:nvSpPr>
            <p:spPr>
              <a:xfrm>
                <a:off x="951664" y="3955751"/>
                <a:ext cx="1667444" cy="369332"/>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D42738C-03D8-4069-BF23-AA5F2488107B}"/>
                  </a:ext>
                </a:extLst>
              </p:cNvPr>
              <p:cNvSpPr txBox="1"/>
              <p:nvPr/>
            </p:nvSpPr>
            <p:spPr>
              <a:xfrm>
                <a:off x="4170150" y="3955751"/>
                <a:ext cx="20201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E47588"/>
                          </a:solidFill>
                          <a:latin typeface="Cambria Math" panose="02040503050406030204" pitchFamily="18" charset="0"/>
                        </a:rPr>
                        <m:t>+ (1)(1.008 </m:t>
                      </m:r>
                      <m:r>
                        <m:rPr>
                          <m:sty m:val="p"/>
                        </m:rPr>
                        <a:rPr lang="en-US" b="0" i="0" smtClean="0">
                          <a:solidFill>
                            <a:srgbClr val="E47588"/>
                          </a:solidFill>
                          <a:latin typeface="Cambria Math" panose="02040503050406030204" pitchFamily="18" charset="0"/>
                        </a:rPr>
                        <m:t>amu</m:t>
                      </m:r>
                      <m:r>
                        <a:rPr lang="en-US" b="0" i="0" smtClean="0">
                          <a:solidFill>
                            <a:srgbClr val="E47588"/>
                          </a:solidFill>
                          <a:latin typeface="Cambria Math" panose="02040503050406030204" pitchFamily="18" charset="0"/>
                        </a:rPr>
                        <m:t>)</m:t>
                      </m:r>
                    </m:oMath>
                  </m:oMathPara>
                </a14:m>
                <a:endParaRPr lang="en-US" dirty="0">
                  <a:solidFill>
                    <a:srgbClr val="E47588"/>
                  </a:solidFill>
                </a:endParaRPr>
              </a:p>
            </p:txBody>
          </p:sp>
        </mc:Choice>
        <mc:Fallback xmlns="">
          <p:sp>
            <p:nvSpPr>
              <p:cNvPr id="25" name="TextBox 24">
                <a:extLst>
                  <a:ext uri="{FF2B5EF4-FFF2-40B4-BE49-F238E27FC236}">
                    <a16:creationId xmlns:a16="http://schemas.microsoft.com/office/drawing/2014/main" id="{2D42738C-03D8-4069-BF23-AA5F2488107B}"/>
                  </a:ext>
                </a:extLst>
              </p:cNvPr>
              <p:cNvSpPr txBox="1">
                <a:spLocks noRot="1" noChangeAspect="1" noMove="1" noResize="1" noEditPoints="1" noAdjustHandles="1" noChangeArrowheads="1" noChangeShapeType="1" noTextEdit="1"/>
              </p:cNvSpPr>
              <p:nvPr/>
            </p:nvSpPr>
            <p:spPr>
              <a:xfrm>
                <a:off x="4170150" y="3955751"/>
                <a:ext cx="2020105" cy="369332"/>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4B5D3A7-5D7C-431B-B6F6-680BB0B8CD28}"/>
                  </a:ext>
                </a:extLst>
              </p:cNvPr>
              <p:cNvSpPr txBox="1"/>
              <p:nvPr/>
            </p:nvSpPr>
            <p:spPr>
              <a:xfrm>
                <a:off x="5997974" y="3954961"/>
                <a:ext cx="15199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E47588"/>
                          </a:solidFill>
                          <a:latin typeface="Cambria Math" panose="02040503050406030204" pitchFamily="18" charset="0"/>
                        </a:rPr>
                        <m:t>=23.95 </m:t>
                      </m:r>
                      <m:r>
                        <m:rPr>
                          <m:sty m:val="p"/>
                        </m:rPr>
                        <a:rPr lang="en-US" b="0" i="0" smtClean="0">
                          <a:solidFill>
                            <a:srgbClr val="E47588"/>
                          </a:solidFill>
                          <a:latin typeface="Cambria Math" panose="02040503050406030204" pitchFamily="18" charset="0"/>
                        </a:rPr>
                        <m:t>amu</m:t>
                      </m:r>
                    </m:oMath>
                  </m:oMathPara>
                </a14:m>
                <a:endParaRPr lang="en-US" dirty="0">
                  <a:solidFill>
                    <a:srgbClr val="E47588"/>
                  </a:solidFill>
                </a:endParaRPr>
              </a:p>
            </p:txBody>
          </p:sp>
        </mc:Choice>
        <mc:Fallback xmlns="">
          <p:sp>
            <p:nvSpPr>
              <p:cNvPr id="26" name="TextBox 25">
                <a:extLst>
                  <a:ext uri="{FF2B5EF4-FFF2-40B4-BE49-F238E27FC236}">
                    <a16:creationId xmlns:a16="http://schemas.microsoft.com/office/drawing/2014/main" id="{04B5D3A7-5D7C-431B-B6F6-680BB0B8CD28}"/>
                  </a:ext>
                </a:extLst>
              </p:cNvPr>
              <p:cNvSpPr txBox="1">
                <a:spLocks noRot="1" noChangeAspect="1" noMove="1" noResize="1" noEditPoints="1" noAdjustHandles="1" noChangeArrowheads="1" noChangeShapeType="1" noTextEdit="1"/>
              </p:cNvSpPr>
              <p:nvPr/>
            </p:nvSpPr>
            <p:spPr>
              <a:xfrm>
                <a:off x="5997974" y="3954961"/>
                <a:ext cx="1519968"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E79E3A8-A60E-4861-B48A-C1DEA4501F08}"/>
                  </a:ext>
                </a:extLst>
              </p:cNvPr>
              <p:cNvSpPr txBox="1"/>
              <p:nvPr/>
            </p:nvSpPr>
            <p:spPr>
              <a:xfrm>
                <a:off x="2411345" y="3955751"/>
                <a:ext cx="19688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E47588"/>
                          </a:solidFill>
                          <a:latin typeface="Cambria Math" panose="02040503050406030204" pitchFamily="18" charset="0"/>
                        </a:rPr>
                        <m:t>+(1)(16.00 </m:t>
                      </m:r>
                      <m:r>
                        <m:rPr>
                          <m:sty m:val="p"/>
                        </m:rPr>
                        <a:rPr lang="en-US" b="0" i="0" smtClean="0">
                          <a:solidFill>
                            <a:srgbClr val="E47588"/>
                          </a:solidFill>
                          <a:latin typeface="Cambria Math" panose="02040503050406030204" pitchFamily="18" charset="0"/>
                        </a:rPr>
                        <m:t>amu</m:t>
                      </m:r>
                      <m:r>
                        <a:rPr lang="en-US" b="0" i="0" smtClean="0">
                          <a:solidFill>
                            <a:srgbClr val="E47588"/>
                          </a:solidFill>
                          <a:latin typeface="Cambria Math" panose="02040503050406030204" pitchFamily="18" charset="0"/>
                        </a:rPr>
                        <m:t>)</m:t>
                      </m:r>
                    </m:oMath>
                  </m:oMathPara>
                </a14:m>
                <a:endParaRPr lang="en-US" dirty="0">
                  <a:solidFill>
                    <a:srgbClr val="E47588"/>
                  </a:solidFill>
                </a:endParaRPr>
              </a:p>
            </p:txBody>
          </p:sp>
        </mc:Choice>
        <mc:Fallback xmlns="">
          <p:sp>
            <p:nvSpPr>
              <p:cNvPr id="27" name="TextBox 26">
                <a:extLst>
                  <a:ext uri="{FF2B5EF4-FFF2-40B4-BE49-F238E27FC236}">
                    <a16:creationId xmlns:a16="http://schemas.microsoft.com/office/drawing/2014/main" id="{2E79E3A8-A60E-4861-B48A-C1DEA4501F08}"/>
                  </a:ext>
                </a:extLst>
              </p:cNvPr>
              <p:cNvSpPr txBox="1">
                <a:spLocks noRot="1" noChangeAspect="1" noMove="1" noResize="1" noEditPoints="1" noAdjustHandles="1" noChangeArrowheads="1" noChangeShapeType="1" noTextEdit="1"/>
              </p:cNvSpPr>
              <p:nvPr/>
            </p:nvSpPr>
            <p:spPr>
              <a:xfrm>
                <a:off x="2411345" y="3955751"/>
                <a:ext cx="1968809" cy="369332"/>
              </a:xfrm>
              <a:prstGeom prst="rect">
                <a:avLst/>
              </a:prstGeom>
              <a:blipFill>
                <a:blip r:embed="rId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5DF0D72-CC4D-486C-A9FF-AA12DCF7C2F7}"/>
                  </a:ext>
                </a:extLst>
              </p:cNvPr>
              <p:cNvSpPr txBox="1"/>
              <p:nvPr/>
            </p:nvSpPr>
            <p:spPr>
              <a:xfrm>
                <a:off x="2072148" y="4940077"/>
                <a:ext cx="19239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E47588"/>
                          </a:solidFill>
                          <a:latin typeface="Cambria Math" panose="02040503050406030204" pitchFamily="18" charset="0"/>
                        </a:rPr>
                        <m:t>(1)(40.078 </m:t>
                      </m:r>
                      <m:r>
                        <m:rPr>
                          <m:sty m:val="p"/>
                        </m:rPr>
                        <a:rPr lang="en-US" b="0" i="0" smtClean="0">
                          <a:solidFill>
                            <a:srgbClr val="E47588"/>
                          </a:solidFill>
                          <a:latin typeface="Cambria Math" panose="02040503050406030204" pitchFamily="18" charset="0"/>
                        </a:rPr>
                        <m:t>amu</m:t>
                      </m:r>
                      <m:r>
                        <a:rPr lang="en-US" b="0" i="0" smtClean="0">
                          <a:solidFill>
                            <a:srgbClr val="E47588"/>
                          </a:solidFill>
                          <a:latin typeface="Cambria Math" panose="02040503050406030204" pitchFamily="18" charset="0"/>
                        </a:rPr>
                        <m:t>)</m:t>
                      </m:r>
                    </m:oMath>
                  </m:oMathPara>
                </a14:m>
                <a:endParaRPr lang="en-US" dirty="0">
                  <a:solidFill>
                    <a:srgbClr val="E47588"/>
                  </a:solidFill>
                </a:endParaRPr>
              </a:p>
            </p:txBody>
          </p:sp>
        </mc:Choice>
        <mc:Fallback xmlns="">
          <p:sp>
            <p:nvSpPr>
              <p:cNvPr id="28" name="TextBox 27">
                <a:extLst>
                  <a:ext uri="{FF2B5EF4-FFF2-40B4-BE49-F238E27FC236}">
                    <a16:creationId xmlns:a16="http://schemas.microsoft.com/office/drawing/2014/main" id="{15DF0D72-CC4D-486C-A9FF-AA12DCF7C2F7}"/>
                  </a:ext>
                </a:extLst>
              </p:cNvPr>
              <p:cNvSpPr txBox="1">
                <a:spLocks noRot="1" noChangeAspect="1" noMove="1" noResize="1" noEditPoints="1" noAdjustHandles="1" noChangeArrowheads="1" noChangeShapeType="1" noTextEdit="1"/>
              </p:cNvSpPr>
              <p:nvPr/>
            </p:nvSpPr>
            <p:spPr>
              <a:xfrm>
                <a:off x="2072148" y="4940077"/>
                <a:ext cx="1923925" cy="369332"/>
              </a:xfrm>
              <a:prstGeom prst="rect">
                <a:avLst/>
              </a:prstGeom>
              <a:blipFill>
                <a:blip r:embed="rId9"/>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0AB95E4-A9DF-4A66-B464-DCBA10DD2F7E}"/>
                  </a:ext>
                </a:extLst>
              </p:cNvPr>
              <p:cNvSpPr txBox="1"/>
              <p:nvPr/>
            </p:nvSpPr>
            <p:spPr>
              <a:xfrm>
                <a:off x="3736881" y="4940880"/>
                <a:ext cx="21483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E47588"/>
                          </a:solidFill>
                          <a:latin typeface="Cambria Math" panose="02040503050406030204" pitchFamily="18" charset="0"/>
                        </a:rPr>
                        <m:t>+ (2)(35.453 </m:t>
                      </m:r>
                      <m:r>
                        <m:rPr>
                          <m:sty m:val="p"/>
                        </m:rPr>
                        <a:rPr lang="en-US" b="0" i="0" smtClean="0">
                          <a:solidFill>
                            <a:srgbClr val="E47588"/>
                          </a:solidFill>
                          <a:latin typeface="Cambria Math" panose="02040503050406030204" pitchFamily="18" charset="0"/>
                        </a:rPr>
                        <m:t>amu</m:t>
                      </m:r>
                      <m:r>
                        <a:rPr lang="en-US" b="0" i="0" smtClean="0">
                          <a:solidFill>
                            <a:srgbClr val="E47588"/>
                          </a:solidFill>
                          <a:latin typeface="Cambria Math" panose="02040503050406030204" pitchFamily="18" charset="0"/>
                        </a:rPr>
                        <m:t>)</m:t>
                      </m:r>
                    </m:oMath>
                  </m:oMathPara>
                </a14:m>
                <a:endParaRPr lang="en-US" dirty="0">
                  <a:solidFill>
                    <a:srgbClr val="E47588"/>
                  </a:solidFill>
                </a:endParaRPr>
              </a:p>
            </p:txBody>
          </p:sp>
        </mc:Choice>
        <mc:Fallback xmlns="">
          <p:sp>
            <p:nvSpPr>
              <p:cNvPr id="29" name="TextBox 28">
                <a:extLst>
                  <a:ext uri="{FF2B5EF4-FFF2-40B4-BE49-F238E27FC236}">
                    <a16:creationId xmlns:a16="http://schemas.microsoft.com/office/drawing/2014/main" id="{D0AB95E4-A9DF-4A66-B464-DCBA10DD2F7E}"/>
                  </a:ext>
                </a:extLst>
              </p:cNvPr>
              <p:cNvSpPr txBox="1">
                <a:spLocks noRot="1" noChangeAspect="1" noMove="1" noResize="1" noEditPoints="1" noAdjustHandles="1" noChangeArrowheads="1" noChangeShapeType="1" noTextEdit="1"/>
              </p:cNvSpPr>
              <p:nvPr/>
            </p:nvSpPr>
            <p:spPr>
              <a:xfrm>
                <a:off x="3736881" y="4940880"/>
                <a:ext cx="2148345"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107D3D0-7E7C-4E62-9FB7-AC21F8FEDA84}"/>
                  </a:ext>
                </a:extLst>
              </p:cNvPr>
              <p:cNvSpPr txBox="1"/>
              <p:nvPr/>
            </p:nvSpPr>
            <p:spPr>
              <a:xfrm>
                <a:off x="5694767" y="4940077"/>
                <a:ext cx="17764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E47588"/>
                          </a:solidFill>
                          <a:latin typeface="Cambria Math" panose="02040503050406030204" pitchFamily="18" charset="0"/>
                        </a:rPr>
                        <m:t>=110.984 </m:t>
                      </m:r>
                      <m:r>
                        <m:rPr>
                          <m:sty m:val="p"/>
                        </m:rPr>
                        <a:rPr lang="en-US" b="0" i="0" smtClean="0">
                          <a:solidFill>
                            <a:srgbClr val="E47588"/>
                          </a:solidFill>
                          <a:latin typeface="Cambria Math" panose="02040503050406030204" pitchFamily="18" charset="0"/>
                        </a:rPr>
                        <m:t>amu</m:t>
                      </m:r>
                    </m:oMath>
                  </m:oMathPara>
                </a14:m>
                <a:endParaRPr lang="en-US" dirty="0">
                  <a:solidFill>
                    <a:srgbClr val="E47588"/>
                  </a:solidFill>
                </a:endParaRPr>
              </a:p>
            </p:txBody>
          </p:sp>
        </mc:Choice>
        <mc:Fallback xmlns="">
          <p:sp>
            <p:nvSpPr>
              <p:cNvPr id="30" name="TextBox 29">
                <a:extLst>
                  <a:ext uri="{FF2B5EF4-FFF2-40B4-BE49-F238E27FC236}">
                    <a16:creationId xmlns:a16="http://schemas.microsoft.com/office/drawing/2014/main" id="{5107D3D0-7E7C-4E62-9FB7-AC21F8FEDA84}"/>
                  </a:ext>
                </a:extLst>
              </p:cNvPr>
              <p:cNvSpPr txBox="1">
                <a:spLocks noRot="1" noChangeAspect="1" noMove="1" noResize="1" noEditPoints="1" noAdjustHandles="1" noChangeArrowheads="1" noChangeShapeType="1" noTextEdit="1"/>
              </p:cNvSpPr>
              <p:nvPr/>
            </p:nvSpPr>
            <p:spPr>
              <a:xfrm>
                <a:off x="5694767" y="4940077"/>
                <a:ext cx="1776448" cy="369332"/>
              </a:xfrm>
              <a:prstGeom prst="rect">
                <a:avLst/>
              </a:prstGeom>
              <a:blipFill>
                <a:blip r:embed="rId11"/>
                <a:stretch>
                  <a:fillRect/>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8DFE54B9-142D-4A3A-BC65-C93789BFC1A4}"/>
              </a:ext>
            </a:extLst>
          </p:cNvPr>
          <p:cNvSpPr txBox="1"/>
          <p:nvPr/>
        </p:nvSpPr>
        <p:spPr>
          <a:xfrm>
            <a:off x="-42181" y="4569942"/>
            <a:ext cx="7441974" cy="369332"/>
          </a:xfrm>
          <a:prstGeom prst="rect">
            <a:avLst/>
          </a:prstGeom>
          <a:noFill/>
        </p:spPr>
        <p:txBody>
          <a:bodyPr wrap="none" rtlCol="0">
            <a:spAutoFit/>
          </a:bodyPr>
          <a:lstStyle/>
          <a:p>
            <a:r>
              <a:rPr lang="en-US" dirty="0">
                <a:solidFill>
                  <a:srgbClr val="67AEB6"/>
                </a:solidFill>
              </a:rPr>
              <a:t>(c) CaCl</a:t>
            </a:r>
            <a:r>
              <a:rPr lang="en-US" baseline="-25000" dirty="0">
                <a:solidFill>
                  <a:srgbClr val="67AEB6"/>
                </a:solidFill>
              </a:rPr>
              <a:t>2</a:t>
            </a:r>
            <a:r>
              <a:rPr lang="en-US" dirty="0">
                <a:solidFill>
                  <a:srgbClr val="67AEB6"/>
                </a:solidFill>
              </a:rPr>
              <a:t>: This says 1 calcium atom and 2 chlorine atoms. The formula mass is:</a:t>
            </a:r>
          </a:p>
        </p:txBody>
      </p:sp>
    </p:spTree>
    <p:extLst>
      <p:ext uri="{BB962C8B-B14F-4D97-AF65-F5344CB8AC3E}">
        <p14:creationId xmlns:p14="http://schemas.microsoft.com/office/powerpoint/2010/main" val="211707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23" grpId="0"/>
      <p:bldP spid="24" grpId="0"/>
      <p:bldP spid="25" grpId="0"/>
      <p:bldP spid="26" grpId="0"/>
      <p:bldP spid="27" grpId="0"/>
      <p:bldP spid="28" grpId="0"/>
      <p:bldP spid="29"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26</a:t>
            </a:fld>
            <a:endParaRPr lang="en-US" dirty="0">
              <a:solidFill>
                <a:schemeClr val="bg1"/>
              </a:solidFill>
            </a:endParaRPr>
          </a:p>
        </p:txBody>
      </p:sp>
      <p:sp>
        <p:nvSpPr>
          <p:cNvPr id="8" name="Content Placeholder 2">
            <a:extLst>
              <a:ext uri="{FF2B5EF4-FFF2-40B4-BE49-F238E27FC236}">
                <a16:creationId xmlns:a16="http://schemas.microsoft.com/office/drawing/2014/main" id="{F0DF1277-1C82-4439-90D3-D4C61434B598}"/>
              </a:ext>
            </a:extLst>
          </p:cNvPr>
          <p:cNvSpPr txBox="1">
            <a:spLocks/>
          </p:cNvSpPr>
          <p:nvPr/>
        </p:nvSpPr>
        <p:spPr>
          <a:xfrm>
            <a:off x="0" y="1825625"/>
            <a:ext cx="921036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a:solidFill>
                  <a:schemeClr val="tx1">
                    <a:lumMod val="75000"/>
                    <a:lumOff val="25000"/>
                  </a:schemeClr>
                </a:solidFill>
                <a:latin typeface="Gill Sans MT" panose="020B0502020104020203" pitchFamily="34" charset="0"/>
                <a:cs typeface="Arial" panose="020B0604020202020204" pitchFamily="34" charset="0"/>
              </a:rPr>
              <a:t>Determine the Formula/Molecular weight for the following compounds:</a:t>
            </a:r>
          </a:p>
          <a:p>
            <a:pPr marL="0" indent="0">
              <a:buFont typeface="Arial" panose="020B0604020202020204" pitchFamily="34" charset="0"/>
              <a:buNone/>
            </a:pPr>
            <a:r>
              <a:rPr lang="en-US" sz="1800">
                <a:solidFill>
                  <a:schemeClr val="tx1">
                    <a:lumMod val="75000"/>
                    <a:lumOff val="25000"/>
                  </a:schemeClr>
                </a:solidFill>
                <a:latin typeface="Gill Sans MT" panose="020B0502020104020203" pitchFamily="34" charset="0"/>
                <a:cs typeface="Arial" panose="020B0604020202020204" pitchFamily="34" charset="0"/>
              </a:rPr>
              <a:t>	Li</a:t>
            </a:r>
            <a:r>
              <a:rPr lang="en-US" sz="1800" baseline="-25000">
                <a:solidFill>
                  <a:schemeClr val="tx1">
                    <a:lumMod val="75000"/>
                    <a:lumOff val="25000"/>
                  </a:schemeClr>
                </a:solidFill>
                <a:latin typeface="Gill Sans MT" panose="020B0502020104020203" pitchFamily="34" charset="0"/>
                <a:cs typeface="Arial" panose="020B0604020202020204" pitchFamily="34" charset="0"/>
              </a:rPr>
              <a:t>2</a:t>
            </a:r>
            <a:r>
              <a:rPr lang="en-US" sz="1800">
                <a:solidFill>
                  <a:schemeClr val="tx1">
                    <a:lumMod val="75000"/>
                    <a:lumOff val="25000"/>
                  </a:schemeClr>
                </a:solidFill>
                <a:latin typeface="Gill Sans MT" panose="020B0502020104020203" pitchFamily="34" charset="0"/>
                <a:cs typeface="Arial" panose="020B0604020202020204" pitchFamily="34" charset="0"/>
              </a:rPr>
              <a:t>NO</a:t>
            </a:r>
            <a:r>
              <a:rPr lang="en-US" sz="1800" baseline="-25000">
                <a:solidFill>
                  <a:schemeClr val="tx1">
                    <a:lumMod val="75000"/>
                    <a:lumOff val="25000"/>
                  </a:schemeClr>
                </a:solidFill>
                <a:latin typeface="Gill Sans MT" panose="020B0502020104020203" pitchFamily="34" charset="0"/>
                <a:cs typeface="Arial" panose="020B0604020202020204" pitchFamily="34" charset="0"/>
              </a:rPr>
              <a:t>3</a:t>
            </a:r>
          </a:p>
          <a:p>
            <a:pPr marL="0" indent="0">
              <a:buFont typeface="Arial" panose="020B0604020202020204" pitchFamily="34" charset="0"/>
              <a:buNone/>
            </a:pPr>
            <a:endParaRPr lang="en-US" sz="1800" baseline="-25000">
              <a:solidFill>
                <a:schemeClr val="tx1">
                  <a:lumMod val="75000"/>
                  <a:lumOff val="25000"/>
                </a:schemeClr>
              </a:solidFill>
              <a:latin typeface="Gill Sans MT" panose="020B0502020104020203" pitchFamily="34" charset="0"/>
              <a:cs typeface="Arial" panose="020B0604020202020204" pitchFamily="34" charset="0"/>
            </a:endParaRPr>
          </a:p>
          <a:p>
            <a:pPr marL="0" indent="0">
              <a:buFont typeface="Arial" panose="020B0604020202020204" pitchFamily="34" charset="0"/>
              <a:buNone/>
            </a:pPr>
            <a:r>
              <a:rPr lang="en-US" sz="1800">
                <a:solidFill>
                  <a:schemeClr val="tx1">
                    <a:lumMod val="75000"/>
                    <a:lumOff val="25000"/>
                  </a:schemeClr>
                </a:solidFill>
                <a:latin typeface="Gill Sans MT" panose="020B0502020104020203" pitchFamily="34" charset="0"/>
                <a:cs typeface="Arial" panose="020B0604020202020204" pitchFamily="34" charset="0"/>
              </a:rPr>
              <a:t>	Potassium cyanide</a:t>
            </a:r>
          </a:p>
          <a:p>
            <a:pPr marL="0" indent="0">
              <a:buFont typeface="Arial" panose="020B0604020202020204" pitchFamily="34" charset="0"/>
              <a:buNone/>
            </a:pPr>
            <a:endParaRPr lang="en-US" sz="1800">
              <a:solidFill>
                <a:schemeClr val="tx1">
                  <a:lumMod val="75000"/>
                  <a:lumOff val="25000"/>
                </a:schemeClr>
              </a:solidFill>
              <a:latin typeface="Gill Sans MT" panose="020B0502020104020203" pitchFamily="34" charset="0"/>
              <a:cs typeface="Arial" panose="020B0604020202020204" pitchFamily="34" charset="0"/>
            </a:endParaRPr>
          </a:p>
          <a:p>
            <a:pPr marL="0" indent="0">
              <a:buFont typeface="Arial" panose="020B0604020202020204" pitchFamily="34" charset="0"/>
              <a:buNone/>
            </a:pPr>
            <a:r>
              <a:rPr lang="en-US" sz="1800">
                <a:solidFill>
                  <a:schemeClr val="tx1">
                    <a:lumMod val="75000"/>
                    <a:lumOff val="25000"/>
                  </a:schemeClr>
                </a:solidFill>
                <a:latin typeface="Gill Sans MT" panose="020B0502020104020203" pitchFamily="34" charset="0"/>
                <a:cs typeface="Arial" panose="020B0604020202020204" pitchFamily="34" charset="0"/>
              </a:rPr>
              <a:t>	Al</a:t>
            </a:r>
            <a:r>
              <a:rPr lang="en-US" sz="1800" baseline="-25000">
                <a:solidFill>
                  <a:schemeClr val="tx1">
                    <a:lumMod val="75000"/>
                    <a:lumOff val="25000"/>
                  </a:schemeClr>
                </a:solidFill>
                <a:latin typeface="Gill Sans MT" panose="020B0502020104020203" pitchFamily="34" charset="0"/>
                <a:cs typeface="Arial" panose="020B0604020202020204" pitchFamily="34" charset="0"/>
              </a:rPr>
              <a:t>2</a:t>
            </a:r>
            <a:r>
              <a:rPr lang="en-US" sz="1800">
                <a:solidFill>
                  <a:schemeClr val="tx1">
                    <a:lumMod val="75000"/>
                    <a:lumOff val="25000"/>
                  </a:schemeClr>
                </a:solidFill>
                <a:latin typeface="Gill Sans MT" panose="020B0502020104020203" pitchFamily="34" charset="0"/>
                <a:cs typeface="Arial" panose="020B0604020202020204" pitchFamily="34" charset="0"/>
              </a:rPr>
              <a:t>O</a:t>
            </a:r>
            <a:r>
              <a:rPr lang="en-US" sz="1800" baseline="-25000">
                <a:solidFill>
                  <a:schemeClr val="tx1">
                    <a:lumMod val="75000"/>
                    <a:lumOff val="25000"/>
                  </a:schemeClr>
                </a:solidFill>
                <a:latin typeface="Gill Sans MT" panose="020B0502020104020203" pitchFamily="34" charset="0"/>
                <a:cs typeface="Arial" panose="020B0604020202020204" pitchFamily="34" charset="0"/>
              </a:rPr>
              <a:t>3</a:t>
            </a:r>
          </a:p>
          <a:p>
            <a:pPr marL="0" indent="0">
              <a:buFont typeface="Arial" panose="020B0604020202020204" pitchFamily="34" charset="0"/>
              <a:buNone/>
            </a:pPr>
            <a:endParaRPr lang="en-US" sz="1800" baseline="-25000">
              <a:solidFill>
                <a:schemeClr val="tx1">
                  <a:lumMod val="75000"/>
                  <a:lumOff val="25000"/>
                </a:schemeClr>
              </a:solidFill>
              <a:latin typeface="Gill Sans MT" panose="020B0502020104020203" pitchFamily="34" charset="0"/>
              <a:cs typeface="Arial" panose="020B0604020202020204" pitchFamily="34" charset="0"/>
            </a:endParaRPr>
          </a:p>
          <a:p>
            <a:pPr marL="0" indent="0">
              <a:buFont typeface="Arial" panose="020B0604020202020204" pitchFamily="34" charset="0"/>
              <a:buNone/>
            </a:pPr>
            <a:r>
              <a:rPr lang="en-US" sz="1800">
                <a:solidFill>
                  <a:schemeClr val="tx1">
                    <a:lumMod val="75000"/>
                    <a:lumOff val="25000"/>
                  </a:schemeClr>
                </a:solidFill>
                <a:latin typeface="Gill Sans MT" panose="020B0502020104020203" pitchFamily="34" charset="0"/>
                <a:cs typeface="Arial" panose="020B0604020202020204" pitchFamily="34" charset="0"/>
              </a:rPr>
              <a:t>	Iron(III) sulfate</a:t>
            </a:r>
          </a:p>
          <a:p>
            <a:pPr marL="0" indent="0">
              <a:buFont typeface="Arial" panose="020B0604020202020204" pitchFamily="34" charset="0"/>
              <a:buNone/>
            </a:pPr>
            <a:endParaRPr lang="en-US" sz="1800">
              <a:solidFill>
                <a:schemeClr val="tx1">
                  <a:lumMod val="75000"/>
                  <a:lumOff val="25000"/>
                </a:schemeClr>
              </a:solidFill>
              <a:latin typeface="Gill Sans MT" panose="020B0502020104020203" pitchFamily="34" charset="0"/>
              <a:cs typeface="Arial" panose="020B0604020202020204" pitchFamily="34" charset="0"/>
            </a:endParaRPr>
          </a:p>
          <a:p>
            <a:pPr marL="0" indent="0">
              <a:buFont typeface="Arial" panose="020B0604020202020204" pitchFamily="34" charset="0"/>
              <a:buNone/>
            </a:pPr>
            <a:r>
              <a:rPr lang="en-US" sz="1800">
                <a:solidFill>
                  <a:schemeClr val="tx1">
                    <a:lumMod val="75000"/>
                    <a:lumOff val="25000"/>
                  </a:schemeClr>
                </a:solidFill>
                <a:latin typeface="Gill Sans MT" panose="020B0502020104020203" pitchFamily="34" charset="0"/>
                <a:cs typeface="Arial" panose="020B0604020202020204" pitchFamily="34" charset="0"/>
              </a:rPr>
              <a:t>	Carbon dioxide</a:t>
            </a:r>
            <a:endParaRPr lang="en-US" sz="1800" dirty="0">
              <a:solidFill>
                <a:schemeClr val="tx1">
                  <a:lumMod val="75000"/>
                  <a:lumOff val="25000"/>
                </a:schemeClr>
              </a:solidFill>
              <a:latin typeface="Gill Sans MT" panose="020B0502020104020203" pitchFamily="34" charset="0"/>
              <a:cs typeface="Arial" panose="020B0604020202020204" pitchFamily="34" charset="0"/>
            </a:endParaRPr>
          </a:p>
        </p:txBody>
      </p:sp>
      <p:sp>
        <p:nvSpPr>
          <p:cNvPr id="9" name="TextBox 8">
            <a:extLst>
              <a:ext uri="{FF2B5EF4-FFF2-40B4-BE49-F238E27FC236}">
                <a16:creationId xmlns:a16="http://schemas.microsoft.com/office/drawing/2014/main" id="{31318CE6-0F11-40B2-BDA5-2F8044923829}"/>
              </a:ext>
            </a:extLst>
          </p:cNvPr>
          <p:cNvSpPr txBox="1"/>
          <p:nvPr/>
        </p:nvSpPr>
        <p:spPr>
          <a:xfrm>
            <a:off x="3798364" y="2223810"/>
            <a:ext cx="2693430" cy="369332"/>
          </a:xfrm>
          <a:prstGeom prst="rect">
            <a:avLst/>
          </a:prstGeom>
          <a:noFill/>
        </p:spPr>
        <p:txBody>
          <a:bodyPr wrap="none" rtlCol="0">
            <a:spAutoFit/>
          </a:bodyPr>
          <a:lstStyle/>
          <a:p>
            <a:r>
              <a:rPr lang="en-US" dirty="0">
                <a:solidFill>
                  <a:srgbClr val="E47588"/>
                </a:solidFill>
                <a:latin typeface="Gill Sans MT" panose="020B0502020104020203" pitchFamily="34" charset="0"/>
                <a:cs typeface="Arial" panose="020B0604020202020204" pitchFamily="34" charset="0"/>
              </a:rPr>
              <a:t>Formula mass = 75.89 </a:t>
            </a:r>
            <a:r>
              <a:rPr lang="en-US" dirty="0" err="1">
                <a:solidFill>
                  <a:srgbClr val="E47588"/>
                </a:solidFill>
                <a:latin typeface="Gill Sans MT" panose="020B0502020104020203" pitchFamily="34" charset="0"/>
                <a:cs typeface="Arial" panose="020B0604020202020204" pitchFamily="34" charset="0"/>
              </a:rPr>
              <a:t>amu</a:t>
            </a:r>
            <a:endParaRPr lang="en-US" dirty="0">
              <a:solidFill>
                <a:srgbClr val="E47588"/>
              </a:solidFill>
              <a:latin typeface="Gill Sans MT" panose="020B0502020104020203" pitchFamily="34" charset="0"/>
              <a:cs typeface="Arial" panose="020B0604020202020204" pitchFamily="34" charset="0"/>
            </a:endParaRPr>
          </a:p>
        </p:txBody>
      </p:sp>
      <p:sp>
        <p:nvSpPr>
          <p:cNvPr id="10" name="TextBox 9">
            <a:extLst>
              <a:ext uri="{FF2B5EF4-FFF2-40B4-BE49-F238E27FC236}">
                <a16:creationId xmlns:a16="http://schemas.microsoft.com/office/drawing/2014/main" id="{6CA54963-DB94-4144-99CE-B152D510C2A3}"/>
              </a:ext>
            </a:extLst>
          </p:cNvPr>
          <p:cNvSpPr txBox="1"/>
          <p:nvPr/>
        </p:nvSpPr>
        <p:spPr>
          <a:xfrm>
            <a:off x="3798364" y="2824613"/>
            <a:ext cx="3588868" cy="369332"/>
          </a:xfrm>
          <a:prstGeom prst="rect">
            <a:avLst/>
          </a:prstGeom>
          <a:noFill/>
        </p:spPr>
        <p:txBody>
          <a:bodyPr wrap="none" rtlCol="0">
            <a:spAutoFit/>
          </a:bodyPr>
          <a:lstStyle/>
          <a:p>
            <a:r>
              <a:rPr lang="en-US" dirty="0">
                <a:solidFill>
                  <a:srgbClr val="E47588"/>
                </a:solidFill>
                <a:latin typeface="Gill Sans MT" panose="020B0502020104020203" pitchFamily="34" charset="0"/>
                <a:cs typeface="Arial" panose="020B0604020202020204" pitchFamily="34" charset="0"/>
              </a:rPr>
              <a:t>Formula mass for KCN = 65.12 </a:t>
            </a:r>
            <a:r>
              <a:rPr lang="en-US" dirty="0" err="1">
                <a:solidFill>
                  <a:srgbClr val="E47588"/>
                </a:solidFill>
                <a:latin typeface="Gill Sans MT" panose="020B0502020104020203" pitchFamily="34" charset="0"/>
                <a:cs typeface="Arial" panose="020B0604020202020204" pitchFamily="34" charset="0"/>
              </a:rPr>
              <a:t>amu</a:t>
            </a:r>
            <a:endParaRPr lang="en-US" dirty="0">
              <a:solidFill>
                <a:srgbClr val="E47588"/>
              </a:solidFill>
              <a:latin typeface="Gill Sans MT" panose="020B0502020104020203" pitchFamily="34" charset="0"/>
              <a:cs typeface="Arial" panose="020B0604020202020204" pitchFamily="34" charset="0"/>
            </a:endParaRPr>
          </a:p>
        </p:txBody>
      </p:sp>
      <p:sp>
        <p:nvSpPr>
          <p:cNvPr id="11" name="TextBox 10">
            <a:extLst>
              <a:ext uri="{FF2B5EF4-FFF2-40B4-BE49-F238E27FC236}">
                <a16:creationId xmlns:a16="http://schemas.microsoft.com/office/drawing/2014/main" id="{650A3695-CCAF-4E15-BB37-8F6F4EF46FF7}"/>
              </a:ext>
            </a:extLst>
          </p:cNvPr>
          <p:cNvSpPr txBox="1"/>
          <p:nvPr/>
        </p:nvSpPr>
        <p:spPr>
          <a:xfrm>
            <a:off x="3798364" y="3631962"/>
            <a:ext cx="2808846" cy="369332"/>
          </a:xfrm>
          <a:prstGeom prst="rect">
            <a:avLst/>
          </a:prstGeom>
          <a:noFill/>
        </p:spPr>
        <p:txBody>
          <a:bodyPr wrap="none" rtlCol="0">
            <a:spAutoFit/>
          </a:bodyPr>
          <a:lstStyle/>
          <a:p>
            <a:r>
              <a:rPr lang="en-US" dirty="0">
                <a:solidFill>
                  <a:srgbClr val="E47588"/>
                </a:solidFill>
                <a:latin typeface="Gill Sans MT" panose="020B0502020104020203" pitchFamily="34" charset="0"/>
                <a:cs typeface="Arial" panose="020B0604020202020204" pitchFamily="34" charset="0"/>
              </a:rPr>
              <a:t>Formula mass = 101.96 </a:t>
            </a:r>
            <a:r>
              <a:rPr lang="en-US" dirty="0" err="1">
                <a:solidFill>
                  <a:srgbClr val="E47588"/>
                </a:solidFill>
                <a:latin typeface="Gill Sans MT" panose="020B0502020104020203" pitchFamily="34" charset="0"/>
                <a:cs typeface="Arial" panose="020B0604020202020204" pitchFamily="34" charset="0"/>
              </a:rPr>
              <a:t>amu</a:t>
            </a:r>
            <a:endParaRPr lang="en-US" dirty="0">
              <a:solidFill>
                <a:srgbClr val="E47588"/>
              </a:solidFill>
              <a:latin typeface="Gill Sans MT" panose="020B0502020104020203" pitchFamily="34" charset="0"/>
              <a:cs typeface="Arial" panose="020B0604020202020204" pitchFamily="34" charset="0"/>
            </a:endParaRPr>
          </a:p>
        </p:txBody>
      </p:sp>
      <p:sp>
        <p:nvSpPr>
          <p:cNvPr id="13" name="TextBox 12">
            <a:extLst>
              <a:ext uri="{FF2B5EF4-FFF2-40B4-BE49-F238E27FC236}">
                <a16:creationId xmlns:a16="http://schemas.microsoft.com/office/drawing/2014/main" id="{C691B128-5AFD-45F5-B187-7892EBBAC29F}"/>
              </a:ext>
            </a:extLst>
          </p:cNvPr>
          <p:cNvSpPr txBox="1"/>
          <p:nvPr/>
        </p:nvSpPr>
        <p:spPr>
          <a:xfrm>
            <a:off x="3798364" y="4266843"/>
            <a:ext cx="4104778" cy="369332"/>
          </a:xfrm>
          <a:prstGeom prst="rect">
            <a:avLst/>
          </a:prstGeom>
          <a:noFill/>
        </p:spPr>
        <p:txBody>
          <a:bodyPr wrap="none" rtlCol="0">
            <a:spAutoFit/>
          </a:bodyPr>
          <a:lstStyle/>
          <a:p>
            <a:r>
              <a:rPr lang="en-US" dirty="0">
                <a:solidFill>
                  <a:srgbClr val="E47588"/>
                </a:solidFill>
                <a:latin typeface="Gill Sans MT" panose="020B0502020104020203" pitchFamily="34" charset="0"/>
                <a:cs typeface="Arial" panose="020B0604020202020204" pitchFamily="34" charset="0"/>
              </a:rPr>
              <a:t>Formula mass for Fe</a:t>
            </a:r>
            <a:r>
              <a:rPr lang="en-US" baseline="-25000" dirty="0">
                <a:solidFill>
                  <a:srgbClr val="E47588"/>
                </a:solidFill>
                <a:latin typeface="Gill Sans MT" panose="020B0502020104020203" pitchFamily="34" charset="0"/>
                <a:cs typeface="Arial" panose="020B0604020202020204" pitchFamily="34" charset="0"/>
              </a:rPr>
              <a:t>2</a:t>
            </a:r>
            <a:r>
              <a:rPr lang="en-US" dirty="0">
                <a:solidFill>
                  <a:srgbClr val="E47588"/>
                </a:solidFill>
                <a:latin typeface="Gill Sans MT" panose="020B0502020104020203" pitchFamily="34" charset="0"/>
                <a:cs typeface="Arial" panose="020B0604020202020204" pitchFamily="34" charset="0"/>
              </a:rPr>
              <a:t>(SO</a:t>
            </a:r>
            <a:r>
              <a:rPr lang="en-US" baseline="-25000" dirty="0">
                <a:solidFill>
                  <a:srgbClr val="E47588"/>
                </a:solidFill>
                <a:latin typeface="Gill Sans MT" panose="020B0502020104020203" pitchFamily="34" charset="0"/>
                <a:cs typeface="Arial" panose="020B0604020202020204" pitchFamily="34" charset="0"/>
              </a:rPr>
              <a:t>4</a:t>
            </a:r>
            <a:r>
              <a:rPr lang="en-US" dirty="0">
                <a:solidFill>
                  <a:srgbClr val="E47588"/>
                </a:solidFill>
                <a:latin typeface="Gill Sans MT" panose="020B0502020104020203" pitchFamily="34" charset="0"/>
                <a:cs typeface="Arial" panose="020B0604020202020204" pitchFamily="34" charset="0"/>
              </a:rPr>
              <a:t>)</a:t>
            </a:r>
            <a:r>
              <a:rPr lang="en-US" baseline="-25000" dirty="0">
                <a:solidFill>
                  <a:srgbClr val="E47588"/>
                </a:solidFill>
                <a:latin typeface="Gill Sans MT" panose="020B0502020104020203" pitchFamily="34" charset="0"/>
                <a:cs typeface="Arial" panose="020B0604020202020204" pitchFamily="34" charset="0"/>
              </a:rPr>
              <a:t>3</a:t>
            </a:r>
            <a:r>
              <a:rPr lang="en-US" dirty="0">
                <a:solidFill>
                  <a:srgbClr val="E47588"/>
                </a:solidFill>
                <a:latin typeface="Gill Sans MT" panose="020B0502020104020203" pitchFamily="34" charset="0"/>
                <a:cs typeface="Arial" panose="020B0604020202020204" pitchFamily="34" charset="0"/>
              </a:rPr>
              <a:t> = 399.88 </a:t>
            </a:r>
            <a:r>
              <a:rPr lang="en-US" dirty="0" err="1">
                <a:solidFill>
                  <a:srgbClr val="E47588"/>
                </a:solidFill>
                <a:latin typeface="Gill Sans MT" panose="020B0502020104020203" pitchFamily="34" charset="0"/>
                <a:cs typeface="Arial" panose="020B0604020202020204" pitchFamily="34" charset="0"/>
              </a:rPr>
              <a:t>amu</a:t>
            </a:r>
            <a:endParaRPr lang="en-US" dirty="0">
              <a:solidFill>
                <a:srgbClr val="E47588"/>
              </a:solidFill>
              <a:latin typeface="Gill Sans MT" panose="020B0502020104020203" pitchFamily="34" charset="0"/>
              <a:cs typeface="Arial" panose="020B0604020202020204" pitchFamily="34" charset="0"/>
            </a:endParaRPr>
          </a:p>
        </p:txBody>
      </p:sp>
      <p:sp>
        <p:nvSpPr>
          <p:cNvPr id="14" name="TextBox 13">
            <a:extLst>
              <a:ext uri="{FF2B5EF4-FFF2-40B4-BE49-F238E27FC236}">
                <a16:creationId xmlns:a16="http://schemas.microsoft.com/office/drawing/2014/main" id="{6928A9E8-E430-4C1C-A600-D7EF435D7BDB}"/>
              </a:ext>
            </a:extLst>
          </p:cNvPr>
          <p:cNvSpPr txBox="1"/>
          <p:nvPr/>
        </p:nvSpPr>
        <p:spPr>
          <a:xfrm>
            <a:off x="3798364" y="5018815"/>
            <a:ext cx="3687548" cy="369332"/>
          </a:xfrm>
          <a:prstGeom prst="rect">
            <a:avLst/>
          </a:prstGeom>
          <a:noFill/>
        </p:spPr>
        <p:txBody>
          <a:bodyPr wrap="none" rtlCol="0">
            <a:spAutoFit/>
          </a:bodyPr>
          <a:lstStyle/>
          <a:p>
            <a:r>
              <a:rPr lang="en-US" dirty="0">
                <a:solidFill>
                  <a:srgbClr val="E47588"/>
                </a:solidFill>
                <a:latin typeface="Gill Sans MT" panose="020B0502020104020203" pitchFamily="34" charset="0"/>
                <a:cs typeface="Arial" panose="020B0604020202020204" pitchFamily="34" charset="0"/>
              </a:rPr>
              <a:t>Molecular mass for CO</a:t>
            </a:r>
            <a:r>
              <a:rPr lang="en-US" baseline="-25000" dirty="0">
                <a:solidFill>
                  <a:srgbClr val="E47588"/>
                </a:solidFill>
                <a:latin typeface="Gill Sans MT" panose="020B0502020104020203" pitchFamily="34" charset="0"/>
                <a:cs typeface="Arial" panose="020B0604020202020204" pitchFamily="34" charset="0"/>
              </a:rPr>
              <a:t>2</a:t>
            </a:r>
            <a:r>
              <a:rPr lang="en-US" dirty="0">
                <a:solidFill>
                  <a:srgbClr val="E47588"/>
                </a:solidFill>
                <a:latin typeface="Gill Sans MT" panose="020B0502020104020203" pitchFamily="34" charset="0"/>
                <a:cs typeface="Arial" panose="020B0604020202020204" pitchFamily="34" charset="0"/>
              </a:rPr>
              <a:t> = 44.01 </a:t>
            </a:r>
            <a:r>
              <a:rPr lang="en-US" dirty="0" err="1">
                <a:solidFill>
                  <a:srgbClr val="E47588"/>
                </a:solidFill>
                <a:latin typeface="Gill Sans MT" panose="020B0502020104020203" pitchFamily="34" charset="0"/>
                <a:cs typeface="Arial" panose="020B0604020202020204" pitchFamily="34" charset="0"/>
              </a:rPr>
              <a:t>amu</a:t>
            </a:r>
            <a:endParaRPr lang="en-US" dirty="0">
              <a:solidFill>
                <a:srgbClr val="E47588"/>
              </a:solidFill>
              <a:latin typeface="Gill Sans MT" panose="020B0502020104020203" pitchFamily="34" charset="0"/>
              <a:cs typeface="Arial" panose="020B0604020202020204" pitchFamily="34" charset="0"/>
            </a:endParaRPr>
          </a:p>
        </p:txBody>
      </p:sp>
      <p:sp>
        <p:nvSpPr>
          <p:cNvPr id="15" name="Rectangle 2">
            <a:extLst>
              <a:ext uri="{FF2B5EF4-FFF2-40B4-BE49-F238E27FC236}">
                <a16:creationId xmlns:a16="http://schemas.microsoft.com/office/drawing/2014/main" id="{7F28FA10-9414-4210-BC4C-B2C9CC3237E4}"/>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 Problem</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325820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012834-627A-92CA-0C05-44169B866A53}"/>
              </a:ext>
            </a:extLst>
          </p:cNvPr>
          <p:cNvSpPr txBox="1"/>
          <p:nvPr/>
        </p:nvSpPr>
        <p:spPr>
          <a:xfrm>
            <a:off x="0" y="2921169"/>
            <a:ext cx="9144000" cy="1015663"/>
          </a:xfrm>
          <a:prstGeom prst="rect">
            <a:avLst/>
          </a:prstGeom>
          <a:noFill/>
        </p:spPr>
        <p:txBody>
          <a:bodyPr wrap="square" rtlCol="0">
            <a:spAutoFit/>
          </a:bodyPr>
          <a:lstStyle>
            <a:defPPr>
              <a:defRPr lang="en-US"/>
            </a:defPPr>
            <a:lvl1pPr>
              <a:defRPr sz="3000" b="1" i="0">
                <a:solidFill>
                  <a:srgbClr val="353945"/>
                </a:solidFill>
                <a:effectLst/>
                <a:latin typeface="Inter"/>
              </a:defRPr>
            </a:lvl1pPr>
          </a:lstStyle>
          <a:p>
            <a:r>
              <a:rPr lang="en-US" dirty="0"/>
              <a:t>(Ch. 2-slide 27) What is the molar mass of potassium permanganate </a:t>
            </a:r>
            <a:r>
              <a:rPr lang="en-US"/>
              <a:t>(KMnO</a:t>
            </a:r>
            <a:r>
              <a:rPr lang="en-US" baseline="-25000"/>
              <a:t>4</a:t>
            </a:r>
            <a:r>
              <a:rPr lang="en-US"/>
              <a:t>)?</a:t>
            </a:r>
            <a:endParaRPr lang="en-US" dirty="0"/>
          </a:p>
        </p:txBody>
      </p:sp>
      <p:sp>
        <p:nvSpPr>
          <p:cNvPr id="2" name="Oval 1">
            <a:extLst>
              <a:ext uri="{FF2B5EF4-FFF2-40B4-BE49-F238E27FC236}">
                <a16:creationId xmlns:a16="http://schemas.microsoft.com/office/drawing/2014/main" id="{97AC658D-CA07-A91E-826B-9B1C4328DDD1}"/>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BC3EDEA-51CB-221D-D72F-84794C30C6B6}"/>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F9A4532-F433-6B97-CB24-1A03EF60C904}"/>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6F24C8F-3F7E-8079-E21B-3FE53B7C92C4}"/>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7">
            <a:extLst>
              <a:ext uri="{FF2B5EF4-FFF2-40B4-BE49-F238E27FC236}">
                <a16:creationId xmlns:a16="http://schemas.microsoft.com/office/drawing/2014/main" id="{FB7E4A2B-5E3D-625F-8668-D7054458D1CC}"/>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8" name="Slide Number Placeholder 1">
            <a:extLst>
              <a:ext uri="{FF2B5EF4-FFF2-40B4-BE49-F238E27FC236}">
                <a16:creationId xmlns:a16="http://schemas.microsoft.com/office/drawing/2014/main" id="{2914AC59-077F-6B89-B6DD-A3E4C6B3DBAA}"/>
              </a:ext>
            </a:extLst>
          </p:cNvPr>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27</a:t>
            </a:fld>
            <a:endParaRPr lang="en-US" dirty="0">
              <a:solidFill>
                <a:schemeClr val="bg1"/>
              </a:solidFill>
            </a:endParaRPr>
          </a:p>
        </p:txBody>
      </p:sp>
      <p:sp>
        <p:nvSpPr>
          <p:cNvPr id="9" name="Rectangle 2">
            <a:extLst>
              <a:ext uri="{FF2B5EF4-FFF2-40B4-BE49-F238E27FC236}">
                <a16:creationId xmlns:a16="http://schemas.microsoft.com/office/drawing/2014/main" id="{FE0EF6E5-FD43-AEE0-4EC9-758B776306A2}"/>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Poll Question: </a:t>
            </a:r>
            <a:r>
              <a:rPr lang="en-US" sz="3300" b="1" dirty="0" err="1">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Campusknot</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2836910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28</a:t>
            </a:fld>
            <a:endParaRPr lang="en-US" dirty="0">
              <a:solidFill>
                <a:schemeClr val="bg1"/>
              </a:solidFill>
            </a:endParaRPr>
          </a:p>
        </p:txBody>
      </p:sp>
      <p:sp>
        <p:nvSpPr>
          <p:cNvPr id="8" name="TextBox 7">
            <a:extLst>
              <a:ext uri="{FF2B5EF4-FFF2-40B4-BE49-F238E27FC236}">
                <a16:creationId xmlns:a16="http://schemas.microsoft.com/office/drawing/2014/main" id="{C5FEC6CF-4167-4654-8658-FF8EBC968F7A}"/>
              </a:ext>
            </a:extLst>
          </p:cNvPr>
          <p:cNvSpPr txBox="1">
            <a:spLocks noChangeArrowheads="1"/>
          </p:cNvSpPr>
          <p:nvPr/>
        </p:nvSpPr>
        <p:spPr bwMode="auto">
          <a:xfrm>
            <a:off x="0" y="1219202"/>
            <a:ext cx="9144000" cy="923330"/>
          </a:xfrm>
          <a:prstGeom prst="rect">
            <a:avLst/>
          </a:prstGeom>
          <a:noFill/>
          <a:ln w="9525">
            <a:noFill/>
            <a:miter lim="800000"/>
            <a:headEnd/>
            <a:tailEnd/>
          </a:ln>
        </p:spPr>
        <p:txBody>
          <a:bodyPr wrap="square">
            <a:spAutoFit/>
          </a:bodyPr>
          <a:lstStyle/>
          <a:p>
            <a:pPr defTabSz="457200" eaLnBrk="0" fontAlgn="base" hangingPunct="0">
              <a:spcBef>
                <a:spcPct val="0"/>
              </a:spcBef>
              <a:spcAft>
                <a:spcPct val="0"/>
              </a:spcAft>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The </a:t>
            </a:r>
            <a:r>
              <a:rPr lang="en-US" altLang="en-US" b="1" dirty="0">
                <a:solidFill>
                  <a:srgbClr val="67AEB6"/>
                </a:solidFill>
                <a:latin typeface="Gill Sans MT" panose="020B0502020104020203" pitchFamily="34" charset="0"/>
                <a:cs typeface="Times New Roman" pitchFamily="18" charset="0"/>
              </a:rPr>
              <a:t>mole</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dirty="0">
                <a:solidFill>
                  <a:schemeClr val="tx1">
                    <a:lumMod val="75000"/>
                    <a:lumOff val="25000"/>
                  </a:schemeClr>
                </a:solidFill>
                <a:latin typeface="Gill Sans MT" panose="020B0502020104020203" pitchFamily="34" charset="0"/>
                <a:cs typeface="Times New Roman" pitchFamily="18" charset="0"/>
              </a:rPr>
              <a:t>is defined as the amount of a substance that contains as many elementary entities as there are atoms in exactly 12 g of carbon–12. This experimentally determined number is called </a:t>
            </a:r>
            <a:r>
              <a:rPr lang="en-US" altLang="en-US" b="1" dirty="0">
                <a:solidFill>
                  <a:srgbClr val="67AEB6"/>
                </a:solidFill>
                <a:latin typeface="Gill Sans MT" panose="020B0502020104020203" pitchFamily="34" charset="0"/>
                <a:cs typeface="Times New Roman" pitchFamily="18" charset="0"/>
              </a:rPr>
              <a:t>Avogadro’s</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b="1" dirty="0">
                <a:solidFill>
                  <a:srgbClr val="67AEB6"/>
                </a:solidFill>
                <a:latin typeface="Gill Sans MT" panose="020B0502020104020203" pitchFamily="34" charset="0"/>
                <a:cs typeface="Times New Roman" pitchFamily="18" charset="0"/>
              </a:rPr>
              <a:t>number (</a:t>
            </a:r>
            <a:r>
              <a:rPr lang="en-US" altLang="en-US" b="1" i="1" dirty="0">
                <a:solidFill>
                  <a:srgbClr val="67AEB6"/>
                </a:solidFill>
                <a:latin typeface="Gill Sans MT" panose="020B0502020104020203" pitchFamily="34" charset="0"/>
                <a:cs typeface="Times New Roman" pitchFamily="18" charset="0"/>
              </a:rPr>
              <a:t>N</a:t>
            </a:r>
            <a:r>
              <a:rPr lang="en-US" altLang="en-US" b="1" baseline="-25000" dirty="0">
                <a:solidFill>
                  <a:srgbClr val="67AEB6"/>
                </a:solidFill>
                <a:latin typeface="Gill Sans MT" panose="020B0502020104020203" pitchFamily="34" charset="0"/>
                <a:cs typeface="Times New Roman" pitchFamily="18" charset="0"/>
              </a:rPr>
              <a:t>A</a:t>
            </a:r>
            <a:r>
              <a:rPr lang="en-US" altLang="en-US" b="1" dirty="0">
                <a:solidFill>
                  <a:srgbClr val="67AEB6"/>
                </a:solidFill>
                <a:latin typeface="Gill Sans MT" panose="020B0502020104020203" pitchFamily="34" charset="0"/>
                <a:cs typeface="Times New Roman" pitchFamily="18" charset="0"/>
              </a:rPr>
              <a:t>)</a:t>
            </a:r>
            <a:endParaRPr lang="en-US" altLang="en-US" dirty="0">
              <a:solidFill>
                <a:srgbClr val="67AEB6"/>
              </a:solidFill>
              <a:latin typeface="Gill Sans MT" panose="020B0502020104020203" pitchFamily="34" charset="0"/>
              <a:cs typeface="Times New Roman" pitchFamily="18" charset="0"/>
            </a:endParaRPr>
          </a:p>
        </p:txBody>
      </p:sp>
      <p:sp>
        <p:nvSpPr>
          <p:cNvPr id="9" name="TextBox 8">
            <a:extLst>
              <a:ext uri="{FF2B5EF4-FFF2-40B4-BE49-F238E27FC236}">
                <a16:creationId xmlns:a16="http://schemas.microsoft.com/office/drawing/2014/main" id="{C6CB3791-9B7B-489B-9599-B5D7C42F228C}"/>
              </a:ext>
            </a:extLst>
          </p:cNvPr>
          <p:cNvSpPr txBox="1"/>
          <p:nvPr/>
        </p:nvSpPr>
        <p:spPr>
          <a:xfrm>
            <a:off x="18263" y="2179177"/>
            <a:ext cx="9144000" cy="400110"/>
          </a:xfrm>
          <a:prstGeom prst="rect">
            <a:avLst/>
          </a:prstGeom>
          <a:noFill/>
        </p:spPr>
        <p:txBody>
          <a:bodyPr wrap="square" rtlCol="0">
            <a:spAutoFit/>
          </a:bodyPr>
          <a:lstStyle/>
          <a:p>
            <a:pPr algn="ctr"/>
            <a:r>
              <a:rPr lang="en-US" sz="2000" b="1" dirty="0">
                <a:solidFill>
                  <a:srgbClr val="67AEB6"/>
                </a:solidFill>
              </a:rPr>
              <a:t>1 mole =</a:t>
            </a:r>
            <a:r>
              <a:rPr lang="en-US" sz="2000" b="1" dirty="0">
                <a:solidFill>
                  <a:srgbClr val="E47588"/>
                </a:solidFill>
              </a:rPr>
              <a:t> </a:t>
            </a:r>
            <a:r>
              <a:rPr lang="en-US" sz="2000" b="1" dirty="0">
                <a:solidFill>
                  <a:srgbClr val="67AEB6"/>
                </a:solidFill>
              </a:rPr>
              <a:t>6.022</a:t>
            </a:r>
            <a:r>
              <a:rPr lang="en-US" sz="2000" b="1" dirty="0">
                <a:solidFill>
                  <a:srgbClr val="E47588"/>
                </a:solidFill>
              </a:rPr>
              <a:t> </a:t>
            </a:r>
            <a:r>
              <a:rPr lang="en-US" sz="2000" b="1" dirty="0">
                <a:solidFill>
                  <a:srgbClr val="67AEB6"/>
                </a:solidFill>
              </a:rPr>
              <a:t>x 10</a:t>
            </a:r>
            <a:r>
              <a:rPr lang="en-US" sz="2000" b="1" baseline="30000" dirty="0">
                <a:solidFill>
                  <a:srgbClr val="67AEB6"/>
                </a:solidFill>
              </a:rPr>
              <a:t>23</a:t>
            </a:r>
            <a:endParaRPr lang="en-US" sz="2000" b="1" dirty="0">
              <a:solidFill>
                <a:srgbClr val="67AEB6"/>
              </a:solidFill>
            </a:endParaRPr>
          </a:p>
        </p:txBody>
      </p:sp>
      <p:sp>
        <p:nvSpPr>
          <p:cNvPr id="17" name="TextBox 16">
            <a:extLst>
              <a:ext uri="{FF2B5EF4-FFF2-40B4-BE49-F238E27FC236}">
                <a16:creationId xmlns:a16="http://schemas.microsoft.com/office/drawing/2014/main" id="{403CEC9D-BF03-4CFF-B6DD-12ED06B31B03}"/>
              </a:ext>
            </a:extLst>
          </p:cNvPr>
          <p:cNvSpPr txBox="1">
            <a:spLocks noChangeArrowheads="1"/>
          </p:cNvSpPr>
          <p:nvPr/>
        </p:nvSpPr>
        <p:spPr bwMode="auto">
          <a:xfrm>
            <a:off x="18263" y="2762895"/>
            <a:ext cx="9144000" cy="369332"/>
          </a:xfrm>
          <a:prstGeom prst="rect">
            <a:avLst/>
          </a:prstGeom>
          <a:noFill/>
          <a:ln w="9525">
            <a:noFill/>
            <a:miter lim="800000"/>
            <a:headEnd/>
            <a:tailEnd/>
          </a:ln>
        </p:spPr>
        <p:txBody>
          <a:bodyPr wrap="square">
            <a:spAutoFit/>
          </a:bodyPr>
          <a:lstStyle/>
          <a:p>
            <a:pPr defTabSz="457200" eaLnBrk="0" fontAlgn="base" hangingPunct="0">
              <a:spcBef>
                <a:spcPct val="0"/>
              </a:spcBef>
              <a:spcAft>
                <a:spcPct val="0"/>
              </a:spcAft>
              <a:buClr>
                <a:srgbClr val="000000"/>
              </a:buClr>
              <a:buSzPct val="100000"/>
            </a:pPr>
            <a:r>
              <a:rPr lang="en-US" altLang="en-US" b="1" dirty="0">
                <a:solidFill>
                  <a:srgbClr val="67AEB6"/>
                </a:solidFill>
                <a:latin typeface="Gill Sans MT" panose="020B0502020104020203" pitchFamily="34" charset="0"/>
                <a:cs typeface="Times New Roman" pitchFamily="18" charset="0"/>
              </a:rPr>
              <a:t>Molar Mass</a:t>
            </a:r>
            <a:r>
              <a:rPr lang="en-US" altLang="en-US" b="1" dirty="0">
                <a:solidFill>
                  <a:schemeClr val="tx1">
                    <a:lumMod val="75000"/>
                    <a:lumOff val="25000"/>
                  </a:schemeClr>
                </a:solidFill>
                <a:latin typeface="Gill Sans MT" panose="020B0502020104020203" pitchFamily="34" charset="0"/>
                <a:cs typeface="Times New Roman" pitchFamily="18" charset="0"/>
              </a:rPr>
              <a:t> </a:t>
            </a:r>
            <a:r>
              <a:rPr lang="en-US" altLang="en-US" dirty="0">
                <a:solidFill>
                  <a:schemeClr val="tx1">
                    <a:lumMod val="75000"/>
                    <a:lumOff val="25000"/>
                  </a:schemeClr>
                </a:solidFill>
                <a:latin typeface="Gill Sans MT" panose="020B0502020104020203" pitchFamily="34" charset="0"/>
                <a:cs typeface="Times New Roman" pitchFamily="18" charset="0"/>
              </a:rPr>
              <a:t>is the mass (grams) in 1 mole of a compound or element given in units of g mol</a:t>
            </a:r>
            <a:r>
              <a:rPr lang="en-US" altLang="en-US" baseline="30000" dirty="0">
                <a:solidFill>
                  <a:schemeClr val="tx1">
                    <a:lumMod val="75000"/>
                    <a:lumOff val="25000"/>
                  </a:schemeClr>
                </a:solidFill>
                <a:latin typeface="Gill Sans MT" panose="020B0502020104020203" pitchFamily="34" charset="0"/>
                <a:cs typeface="Times New Roman" pitchFamily="18" charset="0"/>
              </a:rPr>
              <a:t>–1</a:t>
            </a:r>
            <a:r>
              <a:rPr lang="en-US" altLang="en-US" dirty="0">
                <a:solidFill>
                  <a:schemeClr val="tx1">
                    <a:lumMod val="75000"/>
                    <a:lumOff val="25000"/>
                  </a:schemeClr>
                </a:solidFill>
                <a:latin typeface="Gill Sans MT" panose="020B0502020104020203" pitchFamily="34" charset="0"/>
                <a:cs typeface="Times New Roman" pitchFamily="18" charset="0"/>
              </a:rPr>
              <a:t>.</a:t>
            </a:r>
          </a:p>
        </p:txBody>
      </p:sp>
      <p:sp>
        <p:nvSpPr>
          <p:cNvPr id="18" name="Rectangle 17">
            <a:extLst>
              <a:ext uri="{FF2B5EF4-FFF2-40B4-BE49-F238E27FC236}">
                <a16:creationId xmlns:a16="http://schemas.microsoft.com/office/drawing/2014/main" id="{0BA1614C-9A87-4976-8D1E-57A29C431116}"/>
              </a:ext>
            </a:extLst>
          </p:cNvPr>
          <p:cNvSpPr/>
          <p:nvPr/>
        </p:nvSpPr>
        <p:spPr>
          <a:xfrm>
            <a:off x="0" y="3451354"/>
            <a:ext cx="9144000" cy="923330"/>
          </a:xfrm>
          <a:prstGeom prst="rect">
            <a:avLst/>
          </a:prstGeom>
        </p:spPr>
        <p:txBody>
          <a:bodyPr wrap="square">
            <a:spAutoFit/>
          </a:bodyPr>
          <a:lstStyle/>
          <a:p>
            <a:pPr defTabSz="457200" eaLnBrk="0" fontAlgn="base" hangingPunct="0">
              <a:spcBef>
                <a:spcPct val="0"/>
              </a:spcBef>
              <a:spcAft>
                <a:spcPct val="0"/>
              </a:spcAft>
              <a:buClr>
                <a:srgbClr val="000000"/>
              </a:buClr>
              <a:buSzPct val="100000"/>
            </a:pPr>
            <a:r>
              <a:rPr lang="en-US" altLang="en-US" b="1" dirty="0">
                <a:solidFill>
                  <a:schemeClr val="tx1">
                    <a:lumMod val="75000"/>
                    <a:lumOff val="25000"/>
                  </a:schemeClr>
                </a:solidFill>
                <a:latin typeface="Gill Sans MT" panose="020B0502020104020203" pitchFamily="34" charset="0"/>
                <a:cs typeface="Times New Roman" pitchFamily="18" charset="0"/>
              </a:rPr>
              <a:t>Example Problem 3:  </a:t>
            </a:r>
          </a:p>
          <a:p>
            <a:pPr defTabSz="457200" eaLnBrk="0" fontAlgn="base" hangingPunct="0">
              <a:spcBef>
                <a:spcPct val="0"/>
              </a:spcBef>
              <a:spcAft>
                <a:spcPct val="0"/>
              </a:spcAft>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What is the molar mass of nitrogen dioxide (NO</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a:t>
            </a:r>
          </a:p>
          <a:p>
            <a:pPr defTabSz="457200" eaLnBrk="0" fontAlgn="base" hangingPunct="0">
              <a:spcBef>
                <a:spcPct val="0"/>
              </a:spcBef>
              <a:spcAft>
                <a:spcPct val="0"/>
              </a:spcAft>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	Hint:  Use a similar strategy you would use to calculate the molecular mass of NO</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a:t>
            </a:r>
          </a:p>
        </p:txBody>
      </p:sp>
      <p:sp>
        <p:nvSpPr>
          <p:cNvPr id="19" name="Rectangle 18">
            <a:extLst>
              <a:ext uri="{FF2B5EF4-FFF2-40B4-BE49-F238E27FC236}">
                <a16:creationId xmlns:a16="http://schemas.microsoft.com/office/drawing/2014/main" id="{84B2F195-FB81-45F5-8711-EE3A17A3984B}"/>
              </a:ext>
            </a:extLst>
          </p:cNvPr>
          <p:cNvSpPr/>
          <p:nvPr/>
        </p:nvSpPr>
        <p:spPr>
          <a:xfrm>
            <a:off x="0" y="4539685"/>
            <a:ext cx="8673353" cy="369332"/>
          </a:xfrm>
          <a:prstGeom prst="rect">
            <a:avLst/>
          </a:prstGeom>
        </p:spPr>
        <p:txBody>
          <a:bodyPr wrap="square">
            <a:spAutoFit/>
          </a:bodyPr>
          <a:lstStyle/>
          <a:p>
            <a:pPr eaLnBrk="0" hangingPunct="0">
              <a:buClr>
                <a:srgbClr val="000000"/>
              </a:buClr>
              <a:buFont typeface="Arial" pitchFamily="34" charset="0"/>
              <a:buNone/>
            </a:pPr>
            <a:r>
              <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Molecular mass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of NO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 atomic mass of N + 2(atomic mass of O)</a:t>
            </a:r>
          </a:p>
        </p:txBody>
      </p:sp>
      <p:sp>
        <p:nvSpPr>
          <p:cNvPr id="20" name="Rectangle 19">
            <a:extLst>
              <a:ext uri="{FF2B5EF4-FFF2-40B4-BE49-F238E27FC236}">
                <a16:creationId xmlns:a16="http://schemas.microsoft.com/office/drawing/2014/main" id="{16D69E2A-3008-4918-B64C-0D468EECAB09}"/>
              </a:ext>
            </a:extLst>
          </p:cNvPr>
          <p:cNvSpPr/>
          <p:nvPr/>
        </p:nvSpPr>
        <p:spPr>
          <a:xfrm>
            <a:off x="18263" y="5409769"/>
            <a:ext cx="8834718" cy="369332"/>
          </a:xfrm>
          <a:prstGeom prst="rect">
            <a:avLst/>
          </a:prstGeom>
        </p:spPr>
        <p:txBody>
          <a:bodyPr wrap="square">
            <a:spAutoFit/>
          </a:bodyPr>
          <a:lstStyle/>
          <a:p>
            <a:pPr eaLnBrk="0" hangingPunct="0">
              <a:buClr>
                <a:srgbClr val="000000"/>
              </a:buClr>
              <a:buFont typeface="Arial" pitchFamily="34" charset="0"/>
              <a:buNone/>
            </a:pPr>
            <a:r>
              <a:rPr lang="en-US" altLang="en-US" b="1"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Molar Mass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of NO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 molar mass of N + 2(molar mass of O)</a:t>
            </a:r>
          </a:p>
        </p:txBody>
      </p:sp>
      <p:sp>
        <p:nvSpPr>
          <p:cNvPr id="21" name="TextBox 20">
            <a:extLst>
              <a:ext uri="{FF2B5EF4-FFF2-40B4-BE49-F238E27FC236}">
                <a16:creationId xmlns:a16="http://schemas.microsoft.com/office/drawing/2014/main" id="{3E9EA467-F3A7-40A5-A026-15014449E063}"/>
              </a:ext>
            </a:extLst>
          </p:cNvPr>
          <p:cNvSpPr txBox="1"/>
          <p:nvPr/>
        </p:nvSpPr>
        <p:spPr>
          <a:xfrm>
            <a:off x="3814353" y="4859444"/>
            <a:ext cx="2011680" cy="369332"/>
          </a:xfrm>
          <a:prstGeom prst="rect">
            <a:avLst/>
          </a:prstGeom>
          <a:noFill/>
        </p:spPr>
        <p:txBody>
          <a:bodyPr wrap="square" rtlCol="0">
            <a:spAutoFit/>
          </a:bodyPr>
          <a:lstStyle/>
          <a:p>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+(2)(16.00 </a:t>
            </a:r>
            <a:r>
              <a:rPr lang="en-US" altLang="en-US" dirty="0" err="1">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amu</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endParaRPr lang="en-US" dirty="0">
              <a:solidFill>
                <a:schemeClr val="tx1">
                  <a:lumMod val="75000"/>
                  <a:lumOff val="25000"/>
                </a:schemeClr>
              </a:solidFill>
              <a:latin typeface="Gill Sans MT" panose="020B0502020104020203" pitchFamily="34" charset="0"/>
            </a:endParaRPr>
          </a:p>
        </p:txBody>
      </p:sp>
      <p:sp>
        <p:nvSpPr>
          <p:cNvPr id="22" name="TextBox 21">
            <a:extLst>
              <a:ext uri="{FF2B5EF4-FFF2-40B4-BE49-F238E27FC236}">
                <a16:creationId xmlns:a16="http://schemas.microsoft.com/office/drawing/2014/main" id="{43D3A683-784E-46EC-A4A1-8CB911545D00}"/>
              </a:ext>
            </a:extLst>
          </p:cNvPr>
          <p:cNvSpPr txBox="1"/>
          <p:nvPr/>
        </p:nvSpPr>
        <p:spPr>
          <a:xfrm>
            <a:off x="2555964" y="4846939"/>
            <a:ext cx="1415144" cy="369332"/>
          </a:xfrm>
          <a:prstGeom prst="rect">
            <a:avLst/>
          </a:prstGeom>
          <a:noFill/>
        </p:spPr>
        <p:txBody>
          <a:bodyPr wrap="square" rtlCol="0">
            <a:spAutoFit/>
          </a:bodyPr>
          <a:lstStyle/>
          <a:p>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=14.01 </a:t>
            </a:r>
            <a:r>
              <a:rPr lang="en-US" altLang="en-US" dirty="0" err="1">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amu</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a:t>
            </a:r>
            <a:endParaRPr lang="en-US" dirty="0">
              <a:solidFill>
                <a:schemeClr val="tx1">
                  <a:lumMod val="75000"/>
                  <a:lumOff val="25000"/>
                </a:schemeClr>
              </a:solidFill>
              <a:latin typeface="Gill Sans MT" panose="020B0502020104020203" pitchFamily="34" charset="0"/>
            </a:endParaRPr>
          </a:p>
        </p:txBody>
      </p:sp>
      <p:sp>
        <p:nvSpPr>
          <p:cNvPr id="23" name="TextBox 22">
            <a:extLst>
              <a:ext uri="{FF2B5EF4-FFF2-40B4-BE49-F238E27FC236}">
                <a16:creationId xmlns:a16="http://schemas.microsoft.com/office/drawing/2014/main" id="{FCDFEC2F-70DC-4126-9E58-BF156CB48AE4}"/>
              </a:ext>
            </a:extLst>
          </p:cNvPr>
          <p:cNvSpPr txBox="1"/>
          <p:nvPr/>
        </p:nvSpPr>
        <p:spPr>
          <a:xfrm>
            <a:off x="5669279" y="4860002"/>
            <a:ext cx="1894114" cy="369332"/>
          </a:xfrm>
          <a:prstGeom prst="rect">
            <a:avLst/>
          </a:prstGeom>
          <a:noFill/>
        </p:spPr>
        <p:txBody>
          <a:bodyPr wrap="square" rtlCol="0">
            <a:spAutoFit/>
          </a:bodyPr>
          <a:lstStyle/>
          <a:p>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46.01 </a:t>
            </a:r>
            <a:r>
              <a:rPr lang="en-US" altLang="en-US" dirty="0" err="1">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amu</a:t>
            </a:r>
            <a:endParaRPr lang="en-US" dirty="0">
              <a:solidFill>
                <a:schemeClr val="tx1">
                  <a:lumMod val="75000"/>
                  <a:lumOff val="25000"/>
                </a:schemeClr>
              </a:solidFill>
              <a:latin typeface="Gill Sans MT" panose="020B0502020104020203" pitchFamily="34"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B3D6258-CFB9-4B9A-9965-2E91361E988A}"/>
                  </a:ext>
                </a:extLst>
              </p:cNvPr>
              <p:cNvSpPr txBox="1"/>
              <p:nvPr/>
            </p:nvSpPr>
            <p:spPr>
              <a:xfrm>
                <a:off x="4153606" y="5746844"/>
                <a:ext cx="2011680" cy="485518"/>
              </a:xfrm>
              <a:prstGeom prst="rect">
                <a:avLst/>
              </a:prstGeom>
              <a:noFill/>
            </p:spPr>
            <p:txBody>
              <a:bodyPr wrap="square" rtlCol="0">
                <a:spAutoFit/>
              </a:bodyPr>
              <a:lstStyle/>
              <a:p>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(2)(</a:t>
                </a:r>
                <a14:m>
                  <m:oMath xmlns:m="http://schemas.openxmlformats.org/officeDocument/2006/math">
                    <m:f>
                      <m:fPr>
                        <m:ctrlPr>
                          <a:rPr lang="en-US" i="1">
                            <a:solidFill>
                              <a:schemeClr val="tx1">
                                <a:lumMod val="75000"/>
                                <a:lumOff val="25000"/>
                              </a:schemeClr>
                            </a:solidFill>
                            <a:latin typeface="Cambria Math" panose="02040503050406030204" pitchFamily="18" charset="0"/>
                          </a:rPr>
                        </m:ctrlPr>
                      </m:fPr>
                      <m:num>
                        <m:r>
                          <a:rPr lang="en-US" b="0" i="1" smtClean="0">
                            <a:solidFill>
                              <a:schemeClr val="tx1">
                                <a:lumMod val="75000"/>
                                <a:lumOff val="25000"/>
                              </a:schemeClr>
                            </a:solidFill>
                            <a:latin typeface="Cambria Math" panose="02040503050406030204" pitchFamily="18" charset="0"/>
                          </a:rPr>
                          <m:t>16.00 </m:t>
                        </m:r>
                        <m:r>
                          <m:rPr>
                            <m:sty m:val="p"/>
                          </m:rPr>
                          <a:rPr lang="en-US">
                            <a:solidFill>
                              <a:schemeClr val="tx1">
                                <a:lumMod val="75000"/>
                                <a:lumOff val="25000"/>
                              </a:schemeClr>
                            </a:solidFill>
                            <a:latin typeface="Cambria Math" panose="02040503050406030204" pitchFamily="18" charset="0"/>
                          </a:rPr>
                          <m:t>g</m:t>
                        </m:r>
                      </m:num>
                      <m:den>
                        <m:r>
                          <m:rPr>
                            <m:sty m:val="p"/>
                          </m:rPr>
                          <a:rPr lang="en-US">
                            <a:solidFill>
                              <a:schemeClr val="tx1">
                                <a:lumMod val="75000"/>
                                <a:lumOff val="25000"/>
                              </a:schemeClr>
                            </a:solidFill>
                            <a:latin typeface="Cambria Math" panose="02040503050406030204" pitchFamily="18" charset="0"/>
                          </a:rPr>
                          <m:t>mol</m:t>
                        </m:r>
                      </m:den>
                    </m:f>
                  </m:oMath>
                </a14:m>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a:t>
                </a:r>
                <a:endParaRPr lang="en-US" dirty="0">
                  <a:solidFill>
                    <a:schemeClr val="tx1">
                      <a:lumMod val="75000"/>
                      <a:lumOff val="25000"/>
                    </a:schemeClr>
                  </a:solidFill>
                  <a:latin typeface="Gill Sans MT" panose="020B0502020104020203" pitchFamily="34" charset="0"/>
                </a:endParaRPr>
              </a:p>
            </p:txBody>
          </p:sp>
        </mc:Choice>
        <mc:Fallback xmlns="">
          <p:sp>
            <p:nvSpPr>
              <p:cNvPr id="24" name="TextBox 23">
                <a:extLst>
                  <a:ext uri="{FF2B5EF4-FFF2-40B4-BE49-F238E27FC236}">
                    <a16:creationId xmlns:a16="http://schemas.microsoft.com/office/drawing/2014/main" id="{CB3D6258-CFB9-4B9A-9965-2E91361E988A}"/>
                  </a:ext>
                </a:extLst>
              </p:cNvPr>
              <p:cNvSpPr txBox="1">
                <a:spLocks noRot="1" noChangeAspect="1" noMove="1" noResize="1" noEditPoints="1" noAdjustHandles="1" noChangeArrowheads="1" noChangeShapeType="1" noTextEdit="1"/>
              </p:cNvSpPr>
              <p:nvPr/>
            </p:nvSpPr>
            <p:spPr>
              <a:xfrm>
                <a:off x="4153606" y="5746844"/>
                <a:ext cx="2011680" cy="485518"/>
              </a:xfrm>
              <a:prstGeom prst="rect">
                <a:avLst/>
              </a:prstGeom>
              <a:blipFill>
                <a:blip r:embed="rId2"/>
                <a:stretch>
                  <a:fillRect l="-2424" b="-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3C21FF2-40CF-4FBC-A9B2-7C2121BECF8A}"/>
                  </a:ext>
                </a:extLst>
              </p:cNvPr>
              <p:cNvSpPr txBox="1"/>
              <p:nvPr/>
            </p:nvSpPr>
            <p:spPr>
              <a:xfrm>
                <a:off x="3321557" y="5746844"/>
                <a:ext cx="1415144" cy="485518"/>
              </a:xfrm>
              <a:prstGeom prst="rect">
                <a:avLst/>
              </a:prstGeom>
              <a:noFill/>
            </p:spPr>
            <p:txBody>
              <a:bodyPr wrap="square" rtlCol="0">
                <a:spAutoFit/>
              </a:bodyPr>
              <a:lstStyle/>
              <a:p>
                <a14:m>
                  <m:oMath xmlns:m="http://schemas.openxmlformats.org/officeDocument/2006/math">
                    <m:r>
                      <a:rPr lang="en-US" b="0" i="0" smtClean="0">
                        <a:solidFill>
                          <a:schemeClr val="tx1">
                            <a:lumMod val="75000"/>
                            <a:lumOff val="25000"/>
                          </a:schemeClr>
                        </a:solidFill>
                        <a:latin typeface="Cambria Math" panose="02040503050406030204" pitchFamily="18" charset="0"/>
                        <a:ea typeface="Cambria Math" panose="02040503050406030204" pitchFamily="18" charset="0"/>
                      </a:rPr>
                      <m:t>=</m:t>
                    </m:r>
                    <m:f>
                      <m:fPr>
                        <m:ctrlPr>
                          <a:rPr lang="en-US" i="1">
                            <a:solidFill>
                              <a:schemeClr val="tx1">
                                <a:lumMod val="75000"/>
                                <a:lumOff val="25000"/>
                              </a:schemeClr>
                            </a:solidFill>
                            <a:latin typeface="Cambria Math" panose="02040503050406030204" pitchFamily="18" charset="0"/>
                            <a:ea typeface="Cambria Math" panose="02040503050406030204" pitchFamily="18" charset="0"/>
                          </a:rPr>
                        </m:ctrlPr>
                      </m:fPr>
                      <m:num>
                        <m:r>
                          <a:rPr lang="en-US" b="0" i="1" smtClean="0">
                            <a:solidFill>
                              <a:schemeClr val="tx1">
                                <a:lumMod val="75000"/>
                                <a:lumOff val="25000"/>
                              </a:schemeClr>
                            </a:solidFill>
                            <a:latin typeface="Cambria Math" panose="02040503050406030204" pitchFamily="18" charset="0"/>
                            <a:ea typeface="Cambria Math" panose="02040503050406030204" pitchFamily="18" charset="0"/>
                          </a:rPr>
                          <m:t>14.01 </m:t>
                        </m:r>
                        <m:r>
                          <m:rPr>
                            <m:sty m:val="p"/>
                          </m:rPr>
                          <a:rPr lang="en-US">
                            <a:solidFill>
                              <a:schemeClr val="tx1">
                                <a:lumMod val="75000"/>
                                <a:lumOff val="25000"/>
                              </a:schemeClr>
                            </a:solidFill>
                            <a:latin typeface="Cambria Math" panose="02040503050406030204" pitchFamily="18" charset="0"/>
                            <a:ea typeface="Cambria Math" panose="02040503050406030204" pitchFamily="18" charset="0"/>
                          </a:rPr>
                          <m:t>g</m:t>
                        </m:r>
                      </m:num>
                      <m:den>
                        <m:r>
                          <m:rPr>
                            <m:sty m:val="p"/>
                          </m:rPr>
                          <a:rPr lang="en-US">
                            <a:solidFill>
                              <a:schemeClr val="tx1">
                                <a:lumMod val="75000"/>
                                <a:lumOff val="25000"/>
                              </a:schemeClr>
                            </a:solidFill>
                            <a:latin typeface="Cambria Math" panose="02040503050406030204" pitchFamily="18" charset="0"/>
                            <a:ea typeface="Cambria Math" panose="02040503050406030204" pitchFamily="18" charset="0"/>
                          </a:rPr>
                          <m:t>mol</m:t>
                        </m:r>
                      </m:den>
                    </m:f>
                  </m:oMath>
                </a14:m>
                <a:r>
                  <a:rPr lang="en-US" dirty="0">
                    <a:solidFill>
                      <a:schemeClr val="tx1">
                        <a:lumMod val="75000"/>
                        <a:lumOff val="25000"/>
                      </a:schemeClr>
                    </a:solidFill>
                    <a:latin typeface="Cambria Math" panose="02040503050406030204" pitchFamily="18" charset="0"/>
                    <a:ea typeface="Cambria Math" panose="02040503050406030204" pitchFamily="18" charset="0"/>
                  </a:rPr>
                  <a:t> </a:t>
                </a:r>
              </a:p>
            </p:txBody>
          </p:sp>
        </mc:Choice>
        <mc:Fallback xmlns="">
          <p:sp>
            <p:nvSpPr>
              <p:cNvPr id="25" name="TextBox 24">
                <a:extLst>
                  <a:ext uri="{FF2B5EF4-FFF2-40B4-BE49-F238E27FC236}">
                    <a16:creationId xmlns:a16="http://schemas.microsoft.com/office/drawing/2014/main" id="{83C21FF2-40CF-4FBC-A9B2-7C2121BECF8A}"/>
                  </a:ext>
                </a:extLst>
              </p:cNvPr>
              <p:cNvSpPr txBox="1">
                <a:spLocks noRot="1" noChangeAspect="1" noMove="1" noResize="1" noEditPoints="1" noAdjustHandles="1" noChangeArrowheads="1" noChangeShapeType="1" noTextEdit="1"/>
              </p:cNvSpPr>
              <p:nvPr/>
            </p:nvSpPr>
            <p:spPr>
              <a:xfrm>
                <a:off x="3321557" y="5746844"/>
                <a:ext cx="1415144" cy="485518"/>
              </a:xfrm>
              <a:prstGeom prst="rect">
                <a:avLst/>
              </a:prstGeom>
              <a:blipFill>
                <a:blip r:embed="rId3"/>
                <a:stretch>
                  <a:fillRect b="-3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9A8051F-E1F2-4A68-B664-E8ED21371E61}"/>
                  </a:ext>
                </a:extLst>
              </p:cNvPr>
              <p:cNvSpPr txBox="1"/>
              <p:nvPr/>
            </p:nvSpPr>
            <p:spPr>
              <a:xfrm>
                <a:off x="5030360" y="5686663"/>
                <a:ext cx="1894114"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lumMod val="75000"/>
                              <a:lumOff val="25000"/>
                            </a:schemeClr>
                          </a:solidFill>
                          <a:latin typeface="Cambria Math" panose="02040503050406030204" pitchFamily="18" charset="0"/>
                        </a:rPr>
                        <m:t>=</m:t>
                      </m:r>
                      <m:f>
                        <m:fPr>
                          <m:ctrlPr>
                            <a:rPr lang="en-US" i="1">
                              <a:solidFill>
                                <a:schemeClr val="tx1">
                                  <a:lumMod val="75000"/>
                                  <a:lumOff val="25000"/>
                                </a:schemeClr>
                              </a:solidFill>
                              <a:latin typeface="Cambria Math" panose="02040503050406030204" pitchFamily="18" charset="0"/>
                            </a:rPr>
                          </m:ctrlPr>
                        </m:fPr>
                        <m:num>
                          <m:r>
                            <a:rPr lang="en-US" b="0" i="0" smtClean="0">
                              <a:solidFill>
                                <a:schemeClr val="tx1">
                                  <a:lumMod val="75000"/>
                                  <a:lumOff val="25000"/>
                                </a:schemeClr>
                              </a:solidFill>
                              <a:latin typeface="Cambria Math" panose="02040503050406030204" pitchFamily="18" charset="0"/>
                            </a:rPr>
                            <m:t>46.01 </m:t>
                          </m:r>
                          <m:r>
                            <m:rPr>
                              <m:sty m:val="p"/>
                            </m:rPr>
                            <a:rPr lang="en-US">
                              <a:solidFill>
                                <a:schemeClr val="tx1">
                                  <a:lumMod val="75000"/>
                                  <a:lumOff val="25000"/>
                                </a:schemeClr>
                              </a:solidFill>
                              <a:latin typeface="Cambria Math" panose="02040503050406030204" pitchFamily="18" charset="0"/>
                            </a:rPr>
                            <m:t>g</m:t>
                          </m:r>
                        </m:num>
                        <m:den>
                          <m:r>
                            <m:rPr>
                              <m:sty m:val="p"/>
                            </m:rPr>
                            <a:rPr lang="en-US">
                              <a:solidFill>
                                <a:schemeClr val="tx1">
                                  <a:lumMod val="75000"/>
                                  <a:lumOff val="25000"/>
                                </a:schemeClr>
                              </a:solidFill>
                              <a:latin typeface="Cambria Math" panose="02040503050406030204" pitchFamily="18" charset="0"/>
                            </a:rPr>
                            <m:t>mol</m:t>
                          </m:r>
                        </m:den>
                      </m:f>
                    </m:oMath>
                  </m:oMathPara>
                </a14:m>
                <a:endParaRPr lang="en-US" dirty="0">
                  <a:solidFill>
                    <a:schemeClr val="tx1">
                      <a:lumMod val="75000"/>
                      <a:lumOff val="25000"/>
                    </a:schemeClr>
                  </a:solidFill>
                  <a:latin typeface="Gill Sans MT" panose="020B0502020104020203" pitchFamily="34" charset="0"/>
                </a:endParaRPr>
              </a:p>
            </p:txBody>
          </p:sp>
        </mc:Choice>
        <mc:Fallback xmlns="">
          <p:sp>
            <p:nvSpPr>
              <p:cNvPr id="26" name="TextBox 25">
                <a:extLst>
                  <a:ext uri="{FF2B5EF4-FFF2-40B4-BE49-F238E27FC236}">
                    <a16:creationId xmlns:a16="http://schemas.microsoft.com/office/drawing/2014/main" id="{49A8051F-E1F2-4A68-B664-E8ED21371E61}"/>
                  </a:ext>
                </a:extLst>
              </p:cNvPr>
              <p:cNvSpPr txBox="1">
                <a:spLocks noRot="1" noChangeAspect="1" noMove="1" noResize="1" noEditPoints="1" noAdjustHandles="1" noChangeArrowheads="1" noChangeShapeType="1" noTextEdit="1"/>
              </p:cNvSpPr>
              <p:nvPr/>
            </p:nvSpPr>
            <p:spPr>
              <a:xfrm>
                <a:off x="5030360" y="5686663"/>
                <a:ext cx="1894114" cy="612732"/>
              </a:xfrm>
              <a:prstGeom prst="rect">
                <a:avLst/>
              </a:prstGeom>
              <a:blipFill>
                <a:blip r:embed="rId4"/>
                <a:stretch>
                  <a:fillRect/>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7E608C5C-FD98-4F6A-A3C8-720A5CCD033E}"/>
              </a:ext>
            </a:extLst>
          </p:cNvPr>
          <p:cNvCxnSpPr/>
          <p:nvPr/>
        </p:nvCxnSpPr>
        <p:spPr>
          <a:xfrm>
            <a:off x="0" y="3407110"/>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Rectangle 2">
            <a:extLst>
              <a:ext uri="{FF2B5EF4-FFF2-40B4-BE49-F238E27FC236}">
                <a16:creationId xmlns:a16="http://schemas.microsoft.com/office/drawing/2014/main" id="{42BF15DD-16FA-441E-B1DA-CAB475820C7F}"/>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The Mole and Molar Mass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280107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29</a:t>
            </a:fld>
            <a:endParaRPr lang="en-US" dirty="0">
              <a:solidFill>
                <a:schemeClr val="bg1"/>
              </a:solidFill>
            </a:endParaRPr>
          </a:p>
        </p:txBody>
      </p:sp>
      <p:sp>
        <p:nvSpPr>
          <p:cNvPr id="8" name="TextBox 5">
            <a:extLst>
              <a:ext uri="{FF2B5EF4-FFF2-40B4-BE49-F238E27FC236}">
                <a16:creationId xmlns:a16="http://schemas.microsoft.com/office/drawing/2014/main" id="{75626AC6-5311-4F21-A871-E0F336F95DCD}"/>
              </a:ext>
            </a:extLst>
          </p:cNvPr>
          <p:cNvSpPr txBox="1">
            <a:spLocks noChangeArrowheads="1"/>
          </p:cNvSpPr>
          <p:nvPr/>
        </p:nvSpPr>
        <p:spPr bwMode="auto">
          <a:xfrm>
            <a:off x="114299" y="1068241"/>
            <a:ext cx="3882513" cy="369332"/>
          </a:xfrm>
          <a:prstGeom prst="rect">
            <a:avLst/>
          </a:prstGeom>
          <a:noFill/>
          <a:ln w="9525">
            <a:noFill/>
            <a:miter lim="800000"/>
            <a:headEnd/>
            <a:tailEnd/>
          </a:ln>
        </p:spPr>
        <p:txBody>
          <a:bodyPr wrap="square">
            <a:spAutoFit/>
          </a:bodyPr>
          <a:lstStyle/>
          <a:p>
            <a:pPr defTabSz="457200" eaLnBrk="0" fontAlgn="base" hangingPunct="0">
              <a:spcBef>
                <a:spcPct val="0"/>
              </a:spcBef>
              <a:spcAft>
                <a:spcPct val="0"/>
              </a:spcAft>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One mole of some familiar substances:</a:t>
            </a:r>
          </a:p>
        </p:txBody>
      </p:sp>
      <p:sp>
        <p:nvSpPr>
          <p:cNvPr id="9" name="TextBox 8">
            <a:extLst>
              <a:ext uri="{FF2B5EF4-FFF2-40B4-BE49-F238E27FC236}">
                <a16:creationId xmlns:a16="http://schemas.microsoft.com/office/drawing/2014/main" id="{9FF402EE-40A6-4C2D-BD8C-6357EEDFD3D0}"/>
              </a:ext>
            </a:extLst>
          </p:cNvPr>
          <p:cNvSpPr txBox="1"/>
          <p:nvPr/>
        </p:nvSpPr>
        <p:spPr>
          <a:xfrm>
            <a:off x="753854" y="1364429"/>
            <a:ext cx="2888997" cy="1754326"/>
          </a:xfrm>
          <a:prstGeom prst="rect">
            <a:avLst/>
          </a:prstGeom>
          <a:noFill/>
        </p:spPr>
        <p:txBody>
          <a:bodyPr wrap="square" rtlCol="0">
            <a:spAutoFit/>
          </a:bodyPr>
          <a:lstStyle/>
          <a:p>
            <a:pPr defTabSz="457200" fontAlgn="base">
              <a:spcBef>
                <a:spcPct val="0"/>
              </a:spcBef>
              <a:spcAft>
                <a:spcPct val="0"/>
              </a:spcAft>
            </a:pPr>
            <a:r>
              <a:rPr lang="en-US" dirty="0">
                <a:solidFill>
                  <a:srgbClr val="E47588"/>
                </a:solidFill>
                <a:latin typeface="Gill Sans MT" panose="020B0502020104020203" pitchFamily="34" charset="0"/>
                <a:cs typeface="Arial" charset="0"/>
              </a:rPr>
              <a:t>   4.0 g of He</a:t>
            </a:r>
          </a:p>
          <a:p>
            <a:pPr defTabSz="457200" fontAlgn="base">
              <a:spcBef>
                <a:spcPct val="0"/>
              </a:spcBef>
              <a:spcAft>
                <a:spcPct val="0"/>
              </a:spcAft>
            </a:pPr>
            <a:r>
              <a:rPr lang="en-US" dirty="0">
                <a:solidFill>
                  <a:schemeClr val="tx1">
                    <a:lumMod val="75000"/>
                    <a:lumOff val="25000"/>
                  </a:schemeClr>
                </a:solidFill>
                <a:latin typeface="Gill Sans MT" panose="020B0502020104020203" pitchFamily="34" charset="0"/>
                <a:cs typeface="Arial"/>
              </a:rPr>
              <a:t>~ 18.0 g of H</a:t>
            </a:r>
            <a:r>
              <a:rPr lang="en-US" baseline="-25000" dirty="0">
                <a:solidFill>
                  <a:schemeClr val="tx1">
                    <a:lumMod val="75000"/>
                    <a:lumOff val="25000"/>
                  </a:schemeClr>
                </a:solidFill>
                <a:latin typeface="Gill Sans MT" panose="020B0502020104020203" pitchFamily="34" charset="0"/>
                <a:cs typeface="Arial"/>
              </a:rPr>
              <a:t>2</a:t>
            </a:r>
            <a:r>
              <a:rPr lang="en-US" dirty="0">
                <a:solidFill>
                  <a:schemeClr val="tx1">
                    <a:lumMod val="75000"/>
                    <a:lumOff val="25000"/>
                  </a:schemeClr>
                </a:solidFill>
                <a:latin typeface="Gill Sans MT" panose="020B0502020104020203" pitchFamily="34" charset="0"/>
                <a:cs typeface="Arial"/>
              </a:rPr>
              <a:t>O</a:t>
            </a:r>
          </a:p>
          <a:p>
            <a:pPr defTabSz="457200" fontAlgn="base">
              <a:spcBef>
                <a:spcPct val="0"/>
              </a:spcBef>
              <a:spcAft>
                <a:spcPct val="0"/>
              </a:spcAft>
            </a:pPr>
            <a:r>
              <a:rPr lang="en-US" dirty="0">
                <a:solidFill>
                  <a:srgbClr val="E47588"/>
                </a:solidFill>
                <a:latin typeface="Gill Sans MT" panose="020B0502020104020203" pitchFamily="34" charset="0"/>
                <a:cs typeface="Arial" charset="0"/>
              </a:rPr>
              <a:t>~ 26.98 g Al</a:t>
            </a:r>
          </a:p>
          <a:p>
            <a:pPr defTabSz="457200" fontAlgn="base">
              <a:spcBef>
                <a:spcPct val="0"/>
              </a:spcBef>
              <a:spcAft>
                <a:spcPct val="0"/>
              </a:spcAft>
            </a:pPr>
            <a:r>
              <a:rPr lang="en-US" dirty="0">
                <a:solidFill>
                  <a:srgbClr val="E47588"/>
                </a:solidFill>
                <a:latin typeface="Gill Sans MT" panose="020B0502020104020203" pitchFamily="34" charset="0"/>
                <a:cs typeface="Arial" charset="0"/>
              </a:rPr>
              <a:t>~ 63.55 g Cu</a:t>
            </a:r>
          </a:p>
          <a:p>
            <a:pPr defTabSz="457200" fontAlgn="base">
              <a:spcBef>
                <a:spcPct val="0"/>
              </a:spcBef>
              <a:spcAft>
                <a:spcPct val="0"/>
              </a:spcAft>
            </a:pPr>
            <a:r>
              <a:rPr lang="en-US" dirty="0">
                <a:solidFill>
                  <a:schemeClr val="tx1">
                    <a:lumMod val="75000"/>
                    <a:lumOff val="25000"/>
                  </a:schemeClr>
                </a:solidFill>
                <a:latin typeface="Gill Sans MT" panose="020B0502020104020203" pitchFamily="34" charset="0"/>
                <a:cs typeface="Arial" charset="0"/>
              </a:rPr>
              <a:t>~ 58.44 g salt (</a:t>
            </a:r>
            <a:r>
              <a:rPr lang="en-US" dirty="0" err="1">
                <a:solidFill>
                  <a:schemeClr val="tx1">
                    <a:lumMod val="75000"/>
                    <a:lumOff val="25000"/>
                  </a:schemeClr>
                </a:solidFill>
                <a:latin typeface="Gill Sans MT" panose="020B0502020104020203" pitchFamily="34" charset="0"/>
                <a:cs typeface="Arial" charset="0"/>
              </a:rPr>
              <a:t>NaCl</a:t>
            </a:r>
            <a:r>
              <a:rPr lang="en-US" dirty="0">
                <a:solidFill>
                  <a:schemeClr val="tx1">
                    <a:lumMod val="75000"/>
                    <a:lumOff val="25000"/>
                  </a:schemeClr>
                </a:solidFill>
                <a:latin typeface="Gill Sans MT" panose="020B0502020104020203" pitchFamily="34" charset="0"/>
                <a:cs typeface="Arial" charset="0"/>
              </a:rPr>
              <a:t>)</a:t>
            </a:r>
          </a:p>
          <a:p>
            <a:pPr defTabSz="457200" fontAlgn="base">
              <a:spcBef>
                <a:spcPct val="0"/>
              </a:spcBef>
              <a:spcAft>
                <a:spcPct val="0"/>
              </a:spcAft>
            </a:pPr>
            <a:r>
              <a:rPr lang="en-US" dirty="0">
                <a:solidFill>
                  <a:schemeClr val="tx1">
                    <a:lumMod val="75000"/>
                    <a:lumOff val="25000"/>
                  </a:schemeClr>
                </a:solidFill>
                <a:latin typeface="Gill Sans MT" panose="020B0502020104020203" pitchFamily="34" charset="0"/>
                <a:cs typeface="Arial" charset="0"/>
              </a:rPr>
              <a:t>~ 180.16 g sugar (C</a:t>
            </a:r>
            <a:r>
              <a:rPr lang="en-US" baseline="-25000" dirty="0">
                <a:solidFill>
                  <a:schemeClr val="tx1">
                    <a:lumMod val="75000"/>
                    <a:lumOff val="25000"/>
                  </a:schemeClr>
                </a:solidFill>
                <a:latin typeface="Gill Sans MT" panose="020B0502020104020203" pitchFamily="34" charset="0"/>
                <a:cs typeface="Arial" charset="0"/>
              </a:rPr>
              <a:t>6</a:t>
            </a:r>
            <a:r>
              <a:rPr lang="en-US" dirty="0">
                <a:solidFill>
                  <a:schemeClr val="tx1">
                    <a:lumMod val="75000"/>
                    <a:lumOff val="25000"/>
                  </a:schemeClr>
                </a:solidFill>
                <a:latin typeface="Gill Sans MT" panose="020B0502020104020203" pitchFamily="34" charset="0"/>
                <a:cs typeface="Arial" charset="0"/>
              </a:rPr>
              <a:t>H</a:t>
            </a:r>
            <a:r>
              <a:rPr lang="en-US" baseline="-25000" dirty="0">
                <a:solidFill>
                  <a:schemeClr val="tx1">
                    <a:lumMod val="75000"/>
                    <a:lumOff val="25000"/>
                  </a:schemeClr>
                </a:solidFill>
                <a:latin typeface="Gill Sans MT" panose="020B0502020104020203" pitchFamily="34" charset="0"/>
                <a:cs typeface="Arial" charset="0"/>
              </a:rPr>
              <a:t>12</a:t>
            </a:r>
            <a:r>
              <a:rPr lang="en-US" dirty="0">
                <a:solidFill>
                  <a:schemeClr val="tx1">
                    <a:lumMod val="75000"/>
                    <a:lumOff val="25000"/>
                  </a:schemeClr>
                </a:solidFill>
                <a:latin typeface="Gill Sans MT" panose="020B0502020104020203" pitchFamily="34" charset="0"/>
                <a:cs typeface="Arial" charset="0"/>
              </a:rPr>
              <a:t>O</a:t>
            </a:r>
            <a:r>
              <a:rPr lang="en-US" baseline="-25000" dirty="0">
                <a:solidFill>
                  <a:schemeClr val="tx1">
                    <a:lumMod val="75000"/>
                    <a:lumOff val="25000"/>
                  </a:schemeClr>
                </a:solidFill>
                <a:latin typeface="Gill Sans MT" panose="020B0502020104020203" pitchFamily="34" charset="0"/>
                <a:cs typeface="Arial" charset="0"/>
              </a:rPr>
              <a:t>6</a:t>
            </a:r>
            <a:r>
              <a:rPr lang="en-US" dirty="0">
                <a:solidFill>
                  <a:schemeClr val="tx1">
                    <a:lumMod val="75000"/>
                    <a:lumOff val="25000"/>
                  </a:schemeClr>
                </a:solidFill>
                <a:latin typeface="Gill Sans MT" panose="020B0502020104020203" pitchFamily="34" charset="0"/>
                <a:cs typeface="Arial" charset="0"/>
              </a:rPr>
              <a:t>)</a:t>
            </a:r>
          </a:p>
        </p:txBody>
      </p:sp>
      <p:grpSp>
        <p:nvGrpSpPr>
          <p:cNvPr id="25" name="Group 24">
            <a:extLst>
              <a:ext uri="{FF2B5EF4-FFF2-40B4-BE49-F238E27FC236}">
                <a16:creationId xmlns:a16="http://schemas.microsoft.com/office/drawing/2014/main" id="{FC42D1BC-BCD6-4E58-B377-7D4557D0DCB9}"/>
              </a:ext>
            </a:extLst>
          </p:cNvPr>
          <p:cNvGrpSpPr/>
          <p:nvPr/>
        </p:nvGrpSpPr>
        <p:grpSpPr>
          <a:xfrm>
            <a:off x="4880305" y="272473"/>
            <a:ext cx="3652636" cy="3507047"/>
            <a:chOff x="5040479" y="1110907"/>
            <a:chExt cx="3323243" cy="3405867"/>
          </a:xfrm>
        </p:grpSpPr>
        <p:pic>
          <p:nvPicPr>
            <p:cNvPr id="10" name="Picture 11" descr="F:\McGraw-Hill\Burdge - Atoms First\Images\Chapter02\bur11161_02010.jpg">
              <a:extLst>
                <a:ext uri="{FF2B5EF4-FFF2-40B4-BE49-F238E27FC236}">
                  <a16:creationId xmlns:a16="http://schemas.microsoft.com/office/drawing/2014/main" id="{66C9B1EA-5B72-4320-B816-F4DA9C36E474}"/>
                </a:ext>
              </a:extLst>
            </p:cNvPr>
            <p:cNvPicPr>
              <a:picLocks noChangeAspect="1" noChangeArrowheads="1"/>
            </p:cNvPicPr>
            <p:nvPr/>
          </p:nvPicPr>
          <p:blipFill>
            <a:blip r:embed="rId2" cstate="print"/>
            <a:srcRect t="3235" b="2162"/>
            <a:stretch>
              <a:fillRect/>
            </a:stretch>
          </p:blipFill>
          <p:spPr bwMode="auto">
            <a:xfrm>
              <a:off x="5228303" y="1110907"/>
              <a:ext cx="2795610" cy="3405867"/>
            </a:xfrm>
            <a:prstGeom prst="rect">
              <a:avLst/>
            </a:prstGeom>
            <a:noFill/>
            <a:ln w="9525">
              <a:noFill/>
              <a:miter lim="800000"/>
              <a:headEnd/>
              <a:tailEnd/>
            </a:ln>
          </p:spPr>
        </p:pic>
        <p:sp>
          <p:nvSpPr>
            <p:cNvPr id="11" name="Rectangle 10">
              <a:extLst>
                <a:ext uri="{FF2B5EF4-FFF2-40B4-BE49-F238E27FC236}">
                  <a16:creationId xmlns:a16="http://schemas.microsoft.com/office/drawing/2014/main" id="{5A26DB88-11F1-4C3B-850E-AAF0839795F9}"/>
                </a:ext>
              </a:extLst>
            </p:cNvPr>
            <p:cNvSpPr>
              <a:spLocks noChangeArrowheads="1"/>
            </p:cNvSpPr>
            <p:nvPr/>
          </p:nvSpPr>
          <p:spPr bwMode="auto">
            <a:xfrm>
              <a:off x="5040479" y="3945728"/>
              <a:ext cx="1293813" cy="369332"/>
            </a:xfrm>
            <a:prstGeom prst="rect">
              <a:avLst/>
            </a:prstGeom>
            <a:noFill/>
            <a:ln w="9525">
              <a:noFill/>
              <a:miter lim="800000"/>
              <a:headEnd/>
              <a:tailEnd/>
            </a:ln>
          </p:spPr>
          <p:txBody>
            <a:bodyPr wrap="square">
              <a:spAutoFit/>
            </a:bodyPr>
            <a:lstStyle/>
            <a:p>
              <a:pPr algn="ctr" defTabSz="457200" eaLnBrk="0" fontAlgn="base" hangingPunct="0">
                <a:spcBef>
                  <a:spcPct val="0"/>
                </a:spcBef>
                <a:spcAft>
                  <a:spcPct val="0"/>
                </a:spcAft>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Al</a:t>
              </a:r>
            </a:p>
          </p:txBody>
        </p:sp>
        <p:sp>
          <p:nvSpPr>
            <p:cNvPr id="13" name="Rectangle 12">
              <a:extLst>
                <a:ext uri="{FF2B5EF4-FFF2-40B4-BE49-F238E27FC236}">
                  <a16:creationId xmlns:a16="http://schemas.microsoft.com/office/drawing/2014/main" id="{CAB59D77-9CD8-4018-B9E0-5D84B60C7C89}"/>
                </a:ext>
              </a:extLst>
            </p:cNvPr>
            <p:cNvSpPr>
              <a:spLocks noChangeArrowheads="1"/>
            </p:cNvSpPr>
            <p:nvPr/>
          </p:nvSpPr>
          <p:spPr bwMode="auto">
            <a:xfrm>
              <a:off x="5749331" y="3331014"/>
              <a:ext cx="939800" cy="369332"/>
            </a:xfrm>
            <a:prstGeom prst="rect">
              <a:avLst/>
            </a:prstGeom>
            <a:noFill/>
            <a:ln w="9525">
              <a:noFill/>
              <a:miter lim="800000"/>
              <a:headEnd/>
              <a:tailEnd/>
            </a:ln>
          </p:spPr>
          <p:txBody>
            <a:bodyPr wrap="square">
              <a:spAutoFit/>
            </a:bodyPr>
            <a:lstStyle/>
            <a:p>
              <a:pPr algn="ctr" defTabSz="457200" fontAlgn="base">
                <a:spcBef>
                  <a:spcPct val="0"/>
                </a:spcBef>
                <a:spcAft>
                  <a:spcPct val="0"/>
                </a:spcAft>
              </a:pPr>
              <a:r>
                <a:rPr lang="en-US" altLang="en-US" dirty="0">
                  <a:solidFill>
                    <a:schemeClr val="tx1">
                      <a:lumMod val="75000"/>
                      <a:lumOff val="25000"/>
                    </a:schemeClr>
                  </a:solidFill>
                  <a:latin typeface="Gill Sans MT" panose="020B0502020104020203" pitchFamily="34" charset="0"/>
                  <a:cs typeface="Times New Roman" pitchFamily="18" charset="0"/>
                </a:rPr>
                <a:t>Cu</a:t>
              </a:r>
              <a:endParaRPr lang="en-US" altLang="en-US" dirty="0">
                <a:solidFill>
                  <a:schemeClr val="tx1">
                    <a:lumMod val="75000"/>
                    <a:lumOff val="25000"/>
                  </a:schemeClr>
                </a:solidFill>
                <a:latin typeface="Gill Sans MT" panose="020B0502020104020203" pitchFamily="34" charset="0"/>
                <a:cs typeface="Arial" charset="0"/>
              </a:endParaRPr>
            </a:p>
          </p:txBody>
        </p:sp>
        <p:sp>
          <p:nvSpPr>
            <p:cNvPr id="14" name="Rectangle 13">
              <a:extLst>
                <a:ext uri="{FF2B5EF4-FFF2-40B4-BE49-F238E27FC236}">
                  <a16:creationId xmlns:a16="http://schemas.microsoft.com/office/drawing/2014/main" id="{172DBBDE-BD42-4897-A803-0F92A0C4CD8A}"/>
                </a:ext>
              </a:extLst>
            </p:cNvPr>
            <p:cNvSpPr>
              <a:spLocks noChangeArrowheads="1"/>
            </p:cNvSpPr>
            <p:nvPr/>
          </p:nvSpPr>
          <p:spPr bwMode="auto">
            <a:xfrm>
              <a:off x="6274630" y="2955976"/>
              <a:ext cx="788988" cy="369332"/>
            </a:xfrm>
            <a:prstGeom prst="rect">
              <a:avLst/>
            </a:prstGeom>
            <a:noFill/>
            <a:ln w="9525">
              <a:noFill/>
              <a:miter lim="800000"/>
              <a:headEnd/>
              <a:tailEnd/>
            </a:ln>
          </p:spPr>
          <p:txBody>
            <a:bodyPr wrap="square">
              <a:spAutoFit/>
            </a:bodyPr>
            <a:lstStyle/>
            <a:p>
              <a:pPr algn="ctr" defTabSz="457200" eaLnBrk="0" fontAlgn="base" hangingPunct="0">
                <a:spcBef>
                  <a:spcPct val="0"/>
                </a:spcBef>
                <a:spcAft>
                  <a:spcPct val="0"/>
                </a:spcAft>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H</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O</a:t>
              </a:r>
            </a:p>
          </p:txBody>
        </p:sp>
        <p:sp>
          <p:nvSpPr>
            <p:cNvPr id="15" name="Rectangle 14">
              <a:extLst>
                <a:ext uri="{FF2B5EF4-FFF2-40B4-BE49-F238E27FC236}">
                  <a16:creationId xmlns:a16="http://schemas.microsoft.com/office/drawing/2014/main" id="{F5CAD6F3-5562-40D3-8E7E-713F02BFB15C}"/>
                </a:ext>
              </a:extLst>
            </p:cNvPr>
            <p:cNvSpPr>
              <a:spLocks noChangeArrowheads="1"/>
            </p:cNvSpPr>
            <p:nvPr/>
          </p:nvSpPr>
          <p:spPr bwMode="auto">
            <a:xfrm>
              <a:off x="5638400" y="3558475"/>
              <a:ext cx="2573337" cy="369332"/>
            </a:xfrm>
            <a:prstGeom prst="rect">
              <a:avLst/>
            </a:prstGeom>
            <a:noFill/>
            <a:ln w="9525">
              <a:noFill/>
              <a:miter lim="800000"/>
              <a:headEnd/>
              <a:tailEnd/>
            </a:ln>
          </p:spPr>
          <p:txBody>
            <a:bodyPr wrap="square">
              <a:spAutoFit/>
            </a:bodyPr>
            <a:lstStyle/>
            <a:p>
              <a:pPr algn="ctr" defTabSz="457200" eaLnBrk="0" fontAlgn="base" hangingPunct="0">
                <a:spcBef>
                  <a:spcPct val="0"/>
                </a:spcBef>
                <a:spcAft>
                  <a:spcPct val="0"/>
                </a:spcAft>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NaCl</a:t>
              </a:r>
            </a:p>
          </p:txBody>
        </p:sp>
        <p:sp>
          <p:nvSpPr>
            <p:cNvPr id="16" name="Rectangle 15">
              <a:extLst>
                <a:ext uri="{FF2B5EF4-FFF2-40B4-BE49-F238E27FC236}">
                  <a16:creationId xmlns:a16="http://schemas.microsoft.com/office/drawing/2014/main" id="{D677266C-7F74-4F57-A7E3-10A6A0B545FC}"/>
                </a:ext>
              </a:extLst>
            </p:cNvPr>
            <p:cNvSpPr>
              <a:spLocks noChangeArrowheads="1"/>
            </p:cNvSpPr>
            <p:nvPr/>
          </p:nvSpPr>
          <p:spPr bwMode="auto">
            <a:xfrm>
              <a:off x="6536509" y="2961577"/>
              <a:ext cx="1827213" cy="369332"/>
            </a:xfrm>
            <a:prstGeom prst="rect">
              <a:avLst/>
            </a:prstGeom>
            <a:noFill/>
            <a:ln w="9525">
              <a:noFill/>
              <a:miter lim="800000"/>
              <a:headEnd/>
              <a:tailEnd/>
            </a:ln>
          </p:spPr>
          <p:txBody>
            <a:bodyPr wrap="square">
              <a:spAutoFit/>
            </a:bodyPr>
            <a:lstStyle/>
            <a:p>
              <a:pPr algn="ctr" defTabSz="457200" eaLnBrk="0" fontAlgn="base" hangingPunct="0">
                <a:spcBef>
                  <a:spcPct val="0"/>
                </a:spcBef>
                <a:spcAft>
                  <a:spcPct val="0"/>
                </a:spcAft>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Sucrose</a:t>
              </a:r>
            </a:p>
          </p:txBody>
        </p:sp>
        <p:sp>
          <p:nvSpPr>
            <p:cNvPr id="17" name="Rectangle 16">
              <a:extLst>
                <a:ext uri="{FF2B5EF4-FFF2-40B4-BE49-F238E27FC236}">
                  <a16:creationId xmlns:a16="http://schemas.microsoft.com/office/drawing/2014/main" id="{D8EF4F06-01CE-45F6-A13C-4700886D8AF6}"/>
                </a:ext>
              </a:extLst>
            </p:cNvPr>
            <p:cNvSpPr>
              <a:spLocks noChangeArrowheads="1"/>
            </p:cNvSpPr>
            <p:nvPr/>
          </p:nvSpPr>
          <p:spPr bwMode="auto">
            <a:xfrm>
              <a:off x="5881689" y="1456938"/>
              <a:ext cx="1611290" cy="646331"/>
            </a:xfrm>
            <a:prstGeom prst="rect">
              <a:avLst/>
            </a:prstGeom>
            <a:noFill/>
            <a:ln w="9525">
              <a:noFill/>
              <a:miter lim="800000"/>
              <a:headEnd/>
              <a:tailEnd/>
            </a:ln>
          </p:spPr>
          <p:txBody>
            <a:bodyPr wrap="square">
              <a:spAutoFit/>
            </a:bodyPr>
            <a:lstStyle/>
            <a:p>
              <a:pPr algn="ctr" defTabSz="457200" eaLnBrk="0" fontAlgn="base" hangingPunct="0">
                <a:spcBef>
                  <a:spcPct val="0"/>
                </a:spcBef>
                <a:spcAft>
                  <a:spcPct val="0"/>
                </a:spcAft>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He</a:t>
              </a:r>
            </a:p>
            <a:p>
              <a:pPr algn="ctr" defTabSz="457200" eaLnBrk="0" fontAlgn="base" hangingPunct="0">
                <a:spcBef>
                  <a:spcPct val="0"/>
                </a:spcBef>
                <a:spcAft>
                  <a:spcPct val="0"/>
                </a:spcAft>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(inside balloon)</a:t>
              </a:r>
            </a:p>
          </p:txBody>
        </p:sp>
      </p:grpSp>
      <p:sp>
        <p:nvSpPr>
          <p:cNvPr id="26" name="Rectangle 2">
            <a:extLst>
              <a:ext uri="{FF2B5EF4-FFF2-40B4-BE49-F238E27FC236}">
                <a16:creationId xmlns:a16="http://schemas.microsoft.com/office/drawing/2014/main" id="{B8341F62-A6E1-4FE5-AF77-E36EE7A98FF5}"/>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The Mole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27" name="TextBox 1">
            <a:extLst>
              <a:ext uri="{FF2B5EF4-FFF2-40B4-BE49-F238E27FC236}">
                <a16:creationId xmlns:a16="http://schemas.microsoft.com/office/drawing/2014/main" id="{AF6CD3A0-3EF5-4427-8484-5D7458B1162E}"/>
              </a:ext>
            </a:extLst>
          </p:cNvPr>
          <p:cNvSpPr txBox="1">
            <a:spLocks noChangeArrowheads="1"/>
          </p:cNvSpPr>
          <p:nvPr/>
        </p:nvSpPr>
        <p:spPr bwMode="auto">
          <a:xfrm>
            <a:off x="114299" y="4902434"/>
            <a:ext cx="714801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600" dirty="0">
                <a:solidFill>
                  <a:schemeClr val="tx1">
                    <a:lumMod val="75000"/>
                    <a:lumOff val="25000"/>
                  </a:schemeClr>
                </a:solidFill>
                <a:latin typeface="Gill Sans MT" panose="020B0502020104020203" pitchFamily="34" charset="0"/>
                <a:cs typeface="Arial" charset="0"/>
              </a:rPr>
              <a:t>1 mole of marshmallows would be enough marshmallows to make a 19 km (12 mi) thick layer of marshmallows covering the entire face of the Earth.  (Marshmallows would be in the clouds)</a:t>
            </a:r>
          </a:p>
          <a:p>
            <a:pPr eaLnBrk="0" fontAlgn="base" hangingPunct="0">
              <a:spcBef>
                <a:spcPct val="0"/>
              </a:spcBef>
              <a:spcAft>
                <a:spcPct val="0"/>
              </a:spcAft>
            </a:pPr>
            <a:endParaRPr lang="en-US" altLang="en-US" sz="1600" dirty="0">
              <a:solidFill>
                <a:schemeClr val="tx1">
                  <a:lumMod val="75000"/>
                  <a:lumOff val="25000"/>
                </a:schemeClr>
              </a:solidFill>
              <a:latin typeface="Gill Sans MT" panose="020B0502020104020203" pitchFamily="34" charset="0"/>
              <a:cs typeface="Arial" charset="0"/>
            </a:endParaRPr>
          </a:p>
          <a:p>
            <a:pPr eaLnBrk="0" fontAlgn="base" hangingPunct="0">
              <a:spcBef>
                <a:spcPct val="0"/>
              </a:spcBef>
              <a:spcAft>
                <a:spcPct val="0"/>
              </a:spcAft>
            </a:pPr>
            <a:r>
              <a:rPr lang="en-US" altLang="en-US" sz="1600" dirty="0">
                <a:solidFill>
                  <a:schemeClr val="tx1">
                    <a:lumMod val="75000"/>
                    <a:lumOff val="25000"/>
                  </a:schemeClr>
                </a:solidFill>
                <a:latin typeface="Gill Sans MT" panose="020B0502020104020203" pitchFamily="34" charset="0"/>
                <a:cs typeface="Arial" charset="0"/>
              </a:rPr>
              <a:t>1 mole of cells would be approximately equivalent to the number of cells found composing every human on earth. </a:t>
            </a:r>
          </a:p>
          <a:p>
            <a:pPr eaLnBrk="0" fontAlgn="base" hangingPunct="0">
              <a:spcBef>
                <a:spcPct val="0"/>
              </a:spcBef>
              <a:spcAft>
                <a:spcPct val="0"/>
              </a:spcAft>
            </a:pPr>
            <a:r>
              <a:rPr lang="en-US" altLang="en-US" sz="1600" dirty="0">
                <a:solidFill>
                  <a:schemeClr val="tx1">
                    <a:lumMod val="75000"/>
                    <a:lumOff val="25000"/>
                  </a:schemeClr>
                </a:solidFill>
                <a:latin typeface="Gill Sans MT" panose="020B0502020104020203" pitchFamily="34" charset="0"/>
                <a:cs typeface="Arial" charset="0"/>
              </a:rPr>
              <a:t>	(100 trillion cells per person x 7.4 billion people = 7.4 x 10</a:t>
            </a:r>
            <a:r>
              <a:rPr lang="en-US" altLang="en-US" sz="1600" baseline="30000" dirty="0">
                <a:solidFill>
                  <a:schemeClr val="tx1">
                    <a:lumMod val="75000"/>
                    <a:lumOff val="25000"/>
                  </a:schemeClr>
                </a:solidFill>
                <a:latin typeface="Gill Sans MT" panose="020B0502020104020203" pitchFamily="34" charset="0"/>
                <a:cs typeface="Arial" charset="0"/>
              </a:rPr>
              <a:t>23</a:t>
            </a:r>
            <a:r>
              <a:rPr lang="en-US" altLang="en-US" sz="1600" dirty="0">
                <a:solidFill>
                  <a:schemeClr val="tx1">
                    <a:lumMod val="75000"/>
                    <a:lumOff val="25000"/>
                  </a:schemeClr>
                </a:solidFill>
                <a:latin typeface="Gill Sans MT" panose="020B0502020104020203" pitchFamily="34" charset="0"/>
                <a:cs typeface="Arial" charset="0"/>
              </a:rPr>
              <a:t> cells) </a:t>
            </a:r>
          </a:p>
        </p:txBody>
      </p:sp>
      <p:sp>
        <p:nvSpPr>
          <p:cNvPr id="7" name="TextBox 6">
            <a:extLst>
              <a:ext uri="{FF2B5EF4-FFF2-40B4-BE49-F238E27FC236}">
                <a16:creationId xmlns:a16="http://schemas.microsoft.com/office/drawing/2014/main" id="{D9F2B30C-18EE-4A5D-9816-3C4DAC69DC8B}"/>
              </a:ext>
            </a:extLst>
          </p:cNvPr>
          <p:cNvSpPr txBox="1"/>
          <p:nvPr/>
        </p:nvSpPr>
        <p:spPr>
          <a:xfrm>
            <a:off x="114299" y="3947028"/>
            <a:ext cx="2030364" cy="646331"/>
          </a:xfrm>
          <a:prstGeom prst="rect">
            <a:avLst/>
          </a:prstGeom>
          <a:noFill/>
        </p:spPr>
        <p:txBody>
          <a:bodyPr wrap="none" rtlCol="0">
            <a:spAutoFit/>
          </a:bodyPr>
          <a:lstStyle/>
          <a:p>
            <a:r>
              <a:rPr lang="en-US" dirty="0">
                <a:solidFill>
                  <a:srgbClr val="67AEB6"/>
                </a:solidFill>
                <a:latin typeface="Gill Sans MT" panose="020B0502020104020203" pitchFamily="34" charset="0"/>
                <a:hlinkClick r:id="rId3">
                  <a:extLst>
                    <a:ext uri="{A12FA001-AC4F-418D-AE19-62706E023703}">
                      <ahyp:hlinkClr xmlns:ahyp="http://schemas.microsoft.com/office/drawing/2018/hyperlinkcolor" val="tx"/>
                    </a:ext>
                  </a:extLst>
                </a:hlinkClick>
              </a:rPr>
              <a:t>Mole Video</a:t>
            </a:r>
            <a:endParaRPr lang="en-US" dirty="0">
              <a:solidFill>
                <a:srgbClr val="67AEB6"/>
              </a:solidFill>
              <a:latin typeface="Gill Sans MT" panose="020B0502020104020203" pitchFamily="34" charset="0"/>
            </a:endParaRPr>
          </a:p>
          <a:p>
            <a:r>
              <a:rPr lang="en-US" dirty="0">
                <a:solidFill>
                  <a:srgbClr val="67AEB6"/>
                </a:solidFill>
                <a:latin typeface="Gill Sans MT" panose="020B0502020104020203" pitchFamily="34" charset="0"/>
                <a:hlinkClick r:id="rId4">
                  <a:extLst>
                    <a:ext uri="{A12FA001-AC4F-418D-AE19-62706E023703}">
                      <ahyp:hlinkClr xmlns:ahyp="http://schemas.microsoft.com/office/drawing/2018/hyperlinkcolor" val="tx"/>
                    </a:ext>
                  </a:extLst>
                </a:hlinkClick>
              </a:rPr>
              <a:t>Mole Textbook Link</a:t>
            </a:r>
            <a:endParaRPr lang="en-US" dirty="0">
              <a:solidFill>
                <a:srgbClr val="67AEB6"/>
              </a:solidFill>
              <a:latin typeface="Gill Sans MT" panose="020B0502020104020203" pitchFamily="34" charset="0"/>
            </a:endParaRPr>
          </a:p>
        </p:txBody>
      </p:sp>
    </p:spTree>
    <p:extLst>
      <p:ext uri="{BB962C8B-B14F-4D97-AF65-F5344CB8AC3E}">
        <p14:creationId xmlns:p14="http://schemas.microsoft.com/office/powerpoint/2010/main" val="257048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3</a:t>
            </a:fld>
            <a:endParaRPr lang="en-US" dirty="0">
              <a:solidFill>
                <a:schemeClr val="bg1"/>
              </a:solidFill>
            </a:endParaRPr>
          </a:p>
        </p:txBody>
      </p:sp>
      <p:sp>
        <p:nvSpPr>
          <p:cNvPr id="15" name="Rectangle 2">
            <a:extLst>
              <a:ext uri="{FF2B5EF4-FFF2-40B4-BE49-F238E27FC236}">
                <a16:creationId xmlns:a16="http://schemas.microsoft.com/office/drawing/2014/main" id="{639332E8-AA20-4E93-95C6-59C3B8FC7650}"/>
              </a:ext>
            </a:extLst>
          </p:cNvPr>
          <p:cNvSpPr txBox="1">
            <a:spLocks noChangeArrowheads="1"/>
          </p:cNvSpPr>
          <p:nvPr/>
        </p:nvSpPr>
        <p:spPr>
          <a:xfrm>
            <a:off x="0" y="271704"/>
            <a:ext cx="825267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Early Ideas in Atomic Theory</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6" name="Rectangle 6">
            <a:extLst>
              <a:ext uri="{FF2B5EF4-FFF2-40B4-BE49-F238E27FC236}">
                <a16:creationId xmlns:a16="http://schemas.microsoft.com/office/drawing/2014/main" id="{93D29D74-35B6-4568-B06B-1F3FC9DEFA19}"/>
              </a:ext>
            </a:extLst>
          </p:cNvPr>
          <p:cNvSpPr>
            <a:spLocks noChangeArrowheads="1"/>
          </p:cNvSpPr>
          <p:nvPr/>
        </p:nvSpPr>
        <p:spPr bwMode="auto">
          <a:xfrm>
            <a:off x="158842" y="2314308"/>
            <a:ext cx="5832655" cy="646331"/>
          </a:xfrm>
          <a:prstGeom prst="rect">
            <a:avLst/>
          </a:prstGeom>
          <a:noFill/>
          <a:ln>
            <a:noFill/>
          </a:ln>
          <a:effectLst/>
        </p:spPr>
        <p:txBody>
          <a:bodyPr/>
          <a:lstStyle/>
          <a:p>
            <a:pPr marL="342907" indent="-342907">
              <a:spcBef>
                <a:spcPct val="20000"/>
              </a:spcBef>
              <a:buClr>
                <a:srgbClr val="009900"/>
              </a:buClr>
              <a:defRPr/>
            </a:pPr>
            <a:r>
              <a:rPr lang="en-US" sz="1600" dirty="0">
                <a:solidFill>
                  <a:schemeClr val="tx1">
                    <a:lumMod val="75000"/>
                    <a:lumOff val="25000"/>
                  </a:schemeClr>
                </a:solidFill>
                <a:latin typeface="Gill Sans MT" panose="020B0502020104020203" pitchFamily="34" charset="0"/>
              </a:rPr>
              <a:t>1)  All matter is composed of tiny particles called atoms. An </a:t>
            </a:r>
            <a:r>
              <a:rPr lang="en-US" sz="1600" b="1" dirty="0">
                <a:solidFill>
                  <a:srgbClr val="E47588"/>
                </a:solidFill>
                <a:latin typeface="Gill Sans MT" panose="020B0502020104020203" pitchFamily="34" charset="0"/>
              </a:rPr>
              <a:t>atom</a:t>
            </a:r>
            <a:r>
              <a:rPr lang="en-US" sz="1600" dirty="0">
                <a:solidFill>
                  <a:schemeClr val="tx1">
                    <a:lumMod val="75000"/>
                    <a:lumOff val="25000"/>
                  </a:schemeClr>
                </a:solidFill>
                <a:latin typeface="Gill Sans MT" panose="020B0502020104020203" pitchFamily="34" charset="0"/>
              </a:rPr>
              <a:t> is the smallest unit of an element that can participate in a chemical change. </a:t>
            </a:r>
          </a:p>
        </p:txBody>
      </p:sp>
      <p:sp>
        <p:nvSpPr>
          <p:cNvPr id="17" name="Rectangle 7">
            <a:extLst>
              <a:ext uri="{FF2B5EF4-FFF2-40B4-BE49-F238E27FC236}">
                <a16:creationId xmlns:a16="http://schemas.microsoft.com/office/drawing/2014/main" id="{B22B4C2D-8982-40A8-8A11-182BEC6CE3C0}"/>
              </a:ext>
            </a:extLst>
          </p:cNvPr>
          <p:cNvSpPr>
            <a:spLocks noChangeArrowheads="1"/>
          </p:cNvSpPr>
          <p:nvPr/>
        </p:nvSpPr>
        <p:spPr bwMode="auto">
          <a:xfrm>
            <a:off x="162370" y="3038023"/>
            <a:ext cx="5768168" cy="603415"/>
          </a:xfrm>
          <a:prstGeom prst="rect">
            <a:avLst/>
          </a:prstGeom>
          <a:noFill/>
          <a:ln>
            <a:noFill/>
          </a:ln>
          <a:effectLst/>
        </p:spPr>
        <p:txBody>
          <a:bodyPr/>
          <a:lstStyle/>
          <a:p>
            <a:pPr marL="342907" indent="-342907">
              <a:spcBef>
                <a:spcPct val="20000"/>
              </a:spcBef>
              <a:buClr>
                <a:srgbClr val="009900"/>
              </a:buClr>
              <a:defRPr/>
            </a:pPr>
            <a:r>
              <a:rPr lang="en-US" sz="1600" dirty="0">
                <a:solidFill>
                  <a:schemeClr val="tx1">
                    <a:lumMod val="75000"/>
                    <a:lumOff val="25000"/>
                  </a:schemeClr>
                </a:solidFill>
                <a:latin typeface="Gill Sans MT" panose="020B0502020104020203" pitchFamily="34" charset="0"/>
              </a:rPr>
              <a:t>2)  All atoms of a given element have identical chemical properties that are characteristic of that element.</a:t>
            </a:r>
          </a:p>
          <a:p>
            <a:pPr marL="342907" indent="-342907" algn="ctr">
              <a:spcBef>
                <a:spcPct val="20000"/>
              </a:spcBef>
              <a:buClr>
                <a:srgbClr val="009900"/>
              </a:buClr>
              <a:defRPr/>
            </a:pPr>
            <a:endParaRPr lang="en-US" sz="1600" dirty="0">
              <a:solidFill>
                <a:schemeClr val="tx1">
                  <a:lumMod val="75000"/>
                  <a:lumOff val="25000"/>
                </a:schemeClr>
              </a:solidFill>
              <a:latin typeface="Gill Sans MT" panose="020B0502020104020203" pitchFamily="34" charset="0"/>
            </a:endParaRPr>
          </a:p>
        </p:txBody>
      </p:sp>
      <p:sp>
        <p:nvSpPr>
          <p:cNvPr id="18" name="Rectangle 8">
            <a:extLst>
              <a:ext uri="{FF2B5EF4-FFF2-40B4-BE49-F238E27FC236}">
                <a16:creationId xmlns:a16="http://schemas.microsoft.com/office/drawing/2014/main" id="{478F54C7-4125-4EDF-8824-A192F5DEF4CF}"/>
              </a:ext>
            </a:extLst>
          </p:cNvPr>
          <p:cNvSpPr>
            <a:spLocks noChangeArrowheads="1"/>
          </p:cNvSpPr>
          <p:nvPr/>
        </p:nvSpPr>
        <p:spPr bwMode="auto">
          <a:xfrm>
            <a:off x="158842" y="4202702"/>
            <a:ext cx="5768168" cy="603079"/>
          </a:xfrm>
          <a:prstGeom prst="rect">
            <a:avLst/>
          </a:prstGeom>
          <a:noFill/>
          <a:ln>
            <a:noFill/>
          </a:ln>
          <a:effectLst/>
        </p:spPr>
        <p:txBody>
          <a:bodyPr/>
          <a:lstStyle/>
          <a:p>
            <a:pPr marL="342907" indent="-342907">
              <a:spcBef>
                <a:spcPct val="20000"/>
              </a:spcBef>
              <a:buClr>
                <a:srgbClr val="009900"/>
              </a:buClr>
              <a:defRPr/>
            </a:pPr>
            <a:r>
              <a:rPr lang="en-US" sz="1600" dirty="0">
                <a:solidFill>
                  <a:schemeClr val="tx1">
                    <a:lumMod val="75000"/>
                    <a:lumOff val="25000"/>
                  </a:schemeClr>
                </a:solidFill>
                <a:latin typeface="Gill Sans MT" panose="020B0502020104020203" pitchFamily="34" charset="0"/>
              </a:rPr>
              <a:t>4)  A compound consists of atoms of 2 or more elements combined in a small, whole-number ratio.</a:t>
            </a:r>
          </a:p>
        </p:txBody>
      </p:sp>
      <p:sp>
        <p:nvSpPr>
          <p:cNvPr id="22" name="Rectangle 9">
            <a:extLst>
              <a:ext uri="{FF2B5EF4-FFF2-40B4-BE49-F238E27FC236}">
                <a16:creationId xmlns:a16="http://schemas.microsoft.com/office/drawing/2014/main" id="{5574ADF5-DCFC-4044-9802-11D10C21C4CE}"/>
              </a:ext>
            </a:extLst>
          </p:cNvPr>
          <p:cNvSpPr>
            <a:spLocks noChangeArrowheads="1"/>
          </p:cNvSpPr>
          <p:nvPr/>
        </p:nvSpPr>
        <p:spPr bwMode="auto">
          <a:xfrm>
            <a:off x="158842" y="4833689"/>
            <a:ext cx="5832655" cy="584775"/>
          </a:xfrm>
          <a:prstGeom prst="rect">
            <a:avLst/>
          </a:prstGeom>
          <a:noFill/>
          <a:ln>
            <a:noFill/>
          </a:ln>
          <a:effectLst/>
        </p:spPr>
        <p:txBody>
          <a:bodyPr wrap="square">
            <a:spAutoFit/>
          </a:bodyPr>
          <a:lstStyle/>
          <a:p>
            <a:pPr eaLnBrk="1" hangingPunct="1">
              <a:defRPr/>
            </a:pPr>
            <a:r>
              <a:rPr lang="en-US" sz="1600" dirty="0">
                <a:solidFill>
                  <a:schemeClr val="tx1">
                    <a:lumMod val="75000"/>
                    <a:lumOff val="25000"/>
                  </a:schemeClr>
                </a:solidFill>
                <a:latin typeface="Gill Sans MT" panose="020B0502020104020203" pitchFamily="34" charset="0"/>
              </a:rPr>
              <a:t>5)  Atoms can change how they are combined, but they are neither created nor destroyed in chemical reactions.</a:t>
            </a:r>
          </a:p>
        </p:txBody>
      </p:sp>
      <p:pic>
        <p:nvPicPr>
          <p:cNvPr id="23" name="Picture 4">
            <a:extLst>
              <a:ext uri="{FF2B5EF4-FFF2-40B4-BE49-F238E27FC236}">
                <a16:creationId xmlns:a16="http://schemas.microsoft.com/office/drawing/2014/main" id="{7CDFBC61-33A9-4EDE-B2CC-F4CAECCB6BC5}"/>
              </a:ext>
            </a:extLst>
          </p:cNvPr>
          <p:cNvPicPr>
            <a:picLocks noChangeArrowheads="1"/>
          </p:cNvPicPr>
          <p:nvPr/>
        </p:nvPicPr>
        <p:blipFill>
          <a:blip r:embed="rId2">
            <a:lum bright="-6000"/>
            <a:extLst>
              <a:ext uri="{28A0092B-C50C-407E-A947-70E740481C1C}">
                <a14:useLocalDpi xmlns:a14="http://schemas.microsoft.com/office/drawing/2010/main" val="0"/>
              </a:ext>
            </a:extLst>
          </a:blip>
          <a:srcRect l="5890" t="3729" r="8180" b="5220"/>
          <a:stretch>
            <a:fillRect/>
          </a:stretch>
        </p:blipFill>
        <p:spPr bwMode="auto">
          <a:xfrm>
            <a:off x="6516732" y="2396630"/>
            <a:ext cx="1846217" cy="234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a:extLst>
              <a:ext uri="{FF2B5EF4-FFF2-40B4-BE49-F238E27FC236}">
                <a16:creationId xmlns:a16="http://schemas.microsoft.com/office/drawing/2014/main" id="{0EACDCF5-033F-4981-96D7-1B547E3EF111}"/>
              </a:ext>
            </a:extLst>
          </p:cNvPr>
          <p:cNvPicPr>
            <a:picLocks noChangeAspect="1" noChangeArrowheads="1"/>
          </p:cNvPicPr>
          <p:nvPr/>
        </p:nvPicPr>
        <p:blipFill>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20568567">
            <a:off x="9713984" y="4339917"/>
            <a:ext cx="1968875" cy="18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02B3DD3-C0A2-4AE1-963D-90820D7F1F41}"/>
              </a:ext>
            </a:extLst>
          </p:cNvPr>
          <p:cNvSpPr/>
          <p:nvPr/>
        </p:nvSpPr>
        <p:spPr>
          <a:xfrm>
            <a:off x="0" y="5822235"/>
            <a:ext cx="7473212" cy="830997"/>
          </a:xfrm>
          <a:prstGeom prst="rect">
            <a:avLst/>
          </a:prstGeom>
        </p:spPr>
        <p:txBody>
          <a:bodyPr wrap="square">
            <a:spAutoFit/>
          </a:bodyPr>
          <a:lstStyle/>
          <a:p>
            <a:pPr>
              <a:buFont typeface="Arial" panose="020B0604020202020204" pitchFamily="34" charset="0"/>
              <a:buNone/>
              <a:defRPr/>
            </a:pPr>
            <a:r>
              <a:rPr lang="en-US" sz="1600" b="1" dirty="0">
                <a:solidFill>
                  <a:srgbClr val="E57689"/>
                </a:solidFill>
                <a:latin typeface="Gill Sans MT" panose="020B0502020104020203" pitchFamily="34" charset="0"/>
              </a:rPr>
              <a:t>Law of Constant Composition/Law of Definite Proportion</a:t>
            </a:r>
          </a:p>
          <a:p>
            <a:pPr lvl="1">
              <a:defRPr/>
            </a:pPr>
            <a:r>
              <a:rPr lang="en-US" sz="1600" dirty="0">
                <a:solidFill>
                  <a:schemeClr val="tx1">
                    <a:lumMod val="75000"/>
                    <a:lumOff val="25000"/>
                  </a:schemeClr>
                </a:solidFill>
                <a:latin typeface="Gill Sans MT" panose="020B0502020104020203" pitchFamily="34" charset="0"/>
              </a:rPr>
              <a:t>All samples of a pure compound contain the same elements in the same proportion by mass (experiments of French chemist Joseph Proust)</a:t>
            </a:r>
          </a:p>
        </p:txBody>
      </p:sp>
      <p:sp>
        <p:nvSpPr>
          <p:cNvPr id="9" name="Rectangle 8">
            <a:extLst>
              <a:ext uri="{FF2B5EF4-FFF2-40B4-BE49-F238E27FC236}">
                <a16:creationId xmlns:a16="http://schemas.microsoft.com/office/drawing/2014/main" id="{C8AD8B46-80D7-4A52-B423-1850EA881624}"/>
              </a:ext>
            </a:extLst>
          </p:cNvPr>
          <p:cNvSpPr>
            <a:spLocks noChangeArrowheads="1"/>
          </p:cNvSpPr>
          <p:nvPr/>
        </p:nvSpPr>
        <p:spPr bwMode="auto">
          <a:xfrm>
            <a:off x="158842" y="3663594"/>
            <a:ext cx="5768168" cy="332009"/>
          </a:xfrm>
          <a:prstGeom prst="rect">
            <a:avLst/>
          </a:prstGeom>
          <a:noFill/>
          <a:ln>
            <a:noFill/>
          </a:ln>
          <a:effectLst/>
        </p:spPr>
        <p:txBody>
          <a:bodyPr/>
          <a:lstStyle/>
          <a:p>
            <a:pPr marL="342907" indent="-342907">
              <a:spcBef>
                <a:spcPct val="20000"/>
              </a:spcBef>
              <a:buClr>
                <a:srgbClr val="009900"/>
              </a:buClr>
              <a:defRPr/>
            </a:pPr>
            <a:r>
              <a:rPr lang="en-US" sz="1600" dirty="0">
                <a:solidFill>
                  <a:schemeClr val="tx1">
                    <a:lumMod val="75000"/>
                    <a:lumOff val="25000"/>
                  </a:schemeClr>
                </a:solidFill>
                <a:latin typeface="Gill Sans MT" panose="020B0502020104020203" pitchFamily="34" charset="0"/>
              </a:rPr>
              <a:t>3)  Atoms of one element differ in properties from atoms of all other elements.</a:t>
            </a:r>
          </a:p>
        </p:txBody>
      </p:sp>
      <p:sp>
        <p:nvSpPr>
          <p:cNvPr id="10" name="TextBox 9">
            <a:extLst>
              <a:ext uri="{FF2B5EF4-FFF2-40B4-BE49-F238E27FC236}">
                <a16:creationId xmlns:a16="http://schemas.microsoft.com/office/drawing/2014/main" id="{D695CD2A-AF4C-874A-B7CD-24C9B1E584D9}"/>
              </a:ext>
            </a:extLst>
          </p:cNvPr>
          <p:cNvSpPr txBox="1"/>
          <p:nvPr/>
        </p:nvSpPr>
        <p:spPr>
          <a:xfrm>
            <a:off x="0" y="1722706"/>
            <a:ext cx="9144000" cy="369332"/>
          </a:xfrm>
          <a:prstGeom prst="rect">
            <a:avLst/>
          </a:prstGeom>
          <a:noFill/>
        </p:spPr>
        <p:txBody>
          <a:bodyPr wrap="square">
            <a:spAutoFit/>
          </a:bodyPr>
          <a:lstStyle/>
          <a:p>
            <a:r>
              <a:rPr lang="en-US" sz="18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John Dalton (1803-1807) Dalton’s Atomic Theory</a:t>
            </a:r>
            <a:endParaRPr lang="en-US" sz="18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3" name="TextBox 12">
            <a:extLst>
              <a:ext uri="{FF2B5EF4-FFF2-40B4-BE49-F238E27FC236}">
                <a16:creationId xmlns:a16="http://schemas.microsoft.com/office/drawing/2014/main" id="{29E2D0C8-95CD-DB47-1567-C1DC3D4B2693}"/>
              </a:ext>
            </a:extLst>
          </p:cNvPr>
          <p:cNvSpPr txBox="1"/>
          <p:nvPr/>
        </p:nvSpPr>
        <p:spPr>
          <a:xfrm>
            <a:off x="0" y="1014780"/>
            <a:ext cx="9144000" cy="541046"/>
          </a:xfrm>
          <a:prstGeom prst="rect">
            <a:avLst/>
          </a:prstGeom>
          <a:noFill/>
        </p:spPr>
        <p:txBody>
          <a:bodyPr wrap="square">
            <a:spAutoFit/>
          </a:bodyPr>
          <a:lstStyle/>
          <a:p>
            <a:pPr eaLnBrk="0" hangingPunct="0">
              <a:lnSpc>
                <a:spcPct val="81000"/>
              </a:lnSpc>
              <a:buClr>
                <a:srgbClr val="000000"/>
              </a:buClr>
              <a:buSzPct val="100000"/>
              <a:buFont typeface="Arial" charset="0"/>
              <a:buNone/>
              <a:defRPr/>
            </a:pPr>
            <a:r>
              <a:rPr lang="en-US" sz="1800" dirty="0">
                <a:solidFill>
                  <a:schemeClr val="tx1">
                    <a:lumMod val="75000"/>
                    <a:lumOff val="25000"/>
                  </a:schemeClr>
                </a:solidFill>
                <a:latin typeface="Gill Sans MT" panose="020B0502020104020203" pitchFamily="34" charset="0"/>
                <a:cs typeface="Times New Roman" pitchFamily="18" charset="0"/>
              </a:rPr>
              <a:t>An </a:t>
            </a:r>
            <a:r>
              <a:rPr lang="en-US" sz="1800" b="1" dirty="0">
                <a:solidFill>
                  <a:srgbClr val="E57689"/>
                </a:solidFill>
                <a:latin typeface="Gill Sans MT" panose="020B0502020104020203" pitchFamily="34" charset="0"/>
                <a:cs typeface="Times New Roman" pitchFamily="18" charset="0"/>
              </a:rPr>
              <a:t>element</a:t>
            </a:r>
            <a:r>
              <a:rPr lang="en-US" sz="1800" dirty="0">
                <a:solidFill>
                  <a:schemeClr val="tx1">
                    <a:lumMod val="75000"/>
                    <a:lumOff val="25000"/>
                  </a:schemeClr>
                </a:solidFill>
                <a:latin typeface="Gill Sans MT" panose="020B0502020104020203" pitchFamily="34" charset="0"/>
                <a:cs typeface="Times New Roman" pitchFamily="18" charset="0"/>
              </a:rPr>
              <a:t> is a substance that cannot be broken down into two or more simpler substances by any means. These are shown on the periodic table, with their symbols. </a:t>
            </a:r>
          </a:p>
        </p:txBody>
      </p:sp>
    </p:spTree>
    <p:extLst>
      <p:ext uri="{BB962C8B-B14F-4D97-AF65-F5344CB8AC3E}">
        <p14:creationId xmlns:p14="http://schemas.microsoft.com/office/powerpoint/2010/main" val="355481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2" grpId="0"/>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30</a:t>
            </a:fld>
            <a:endParaRPr lang="en-US" dirty="0">
              <a:solidFill>
                <a:schemeClr val="bg1"/>
              </a:solidFill>
            </a:endParaRPr>
          </a:p>
        </p:txBody>
      </p:sp>
      <p:sp>
        <p:nvSpPr>
          <p:cNvPr id="8" name="TextBox 4">
            <a:extLst>
              <a:ext uri="{FF2B5EF4-FFF2-40B4-BE49-F238E27FC236}">
                <a16:creationId xmlns:a16="http://schemas.microsoft.com/office/drawing/2014/main" id="{23C1791D-C3D3-486F-A9E6-EF72ECC06B31}"/>
              </a:ext>
            </a:extLst>
          </p:cNvPr>
          <p:cNvSpPr txBox="1">
            <a:spLocks noChangeArrowheads="1"/>
          </p:cNvSpPr>
          <p:nvPr/>
        </p:nvSpPr>
        <p:spPr bwMode="auto">
          <a:xfrm>
            <a:off x="0" y="989051"/>
            <a:ext cx="9144000" cy="800219"/>
          </a:xfrm>
          <a:prstGeom prst="rect">
            <a:avLst/>
          </a:prstGeom>
          <a:noFill/>
          <a:ln w="9525">
            <a:noFill/>
            <a:miter lim="800000"/>
            <a:headEnd/>
            <a:tailEnd/>
          </a:ln>
        </p:spPr>
        <p:txBody>
          <a:bodyPr wrap="square">
            <a:spAutoFit/>
          </a:bodyPr>
          <a:lstStyle/>
          <a:p>
            <a:pPr defTabSz="457200" fontAlgn="base">
              <a:lnSpc>
                <a:spcPct val="115000"/>
              </a:lnSpc>
              <a:spcBef>
                <a:spcPct val="0"/>
              </a:spcBef>
              <a:spcAft>
                <a:spcPts val="1000"/>
              </a:spcAft>
            </a:pPr>
            <a:r>
              <a:rPr lang="en-US" altLang="en-US" sz="2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Determine (a) the number of C atoms in 12.00 moles of carbon and (b) the number of moles of sodium in a sample containing 3.23×10</a:t>
            </a:r>
            <a:r>
              <a:rPr lang="en-US" altLang="en-US" sz="2000" baseline="30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10</a:t>
            </a:r>
            <a:r>
              <a:rPr lang="en-US" altLang="en-US" sz="2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 Na atoms.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902E62A-A1C9-49CC-835A-BCAF65429749}"/>
                  </a:ext>
                </a:extLst>
              </p:cNvPr>
              <p:cNvSpPr txBox="1"/>
              <p:nvPr/>
            </p:nvSpPr>
            <p:spPr>
              <a:xfrm>
                <a:off x="352245" y="1981198"/>
                <a:ext cx="2249555" cy="645048"/>
              </a:xfrm>
              <a:prstGeom prst="rect">
                <a:avLst/>
              </a:prstGeom>
              <a:noFill/>
            </p:spPr>
            <p:txBody>
              <a:bodyPr wrap="square" rtlCol="0">
                <a:spAutoFit/>
              </a:bodyPr>
              <a:lstStyle/>
              <a:p>
                <a:r>
                  <a:rPr lang="en-US" dirty="0">
                    <a:solidFill>
                      <a:srgbClr val="E47588"/>
                    </a:solidFill>
                    <a:latin typeface="Gill Sans MT" panose="020B0502020104020203" pitchFamily="34" charset="0"/>
                  </a:rPr>
                  <a:t>(a) </a:t>
                </a:r>
                <a14:m>
                  <m:oMath xmlns:m="http://schemas.openxmlformats.org/officeDocument/2006/math">
                    <m:d>
                      <m:dPr>
                        <m:ctrlPr>
                          <a:rPr lang="en-US" sz="2400" i="1" smtClean="0">
                            <a:solidFill>
                              <a:srgbClr val="E47588"/>
                            </a:solidFill>
                            <a:latin typeface="Cambria Math" panose="02040503050406030204" pitchFamily="18" charset="0"/>
                          </a:rPr>
                        </m:ctrlPr>
                      </m:dPr>
                      <m:e>
                        <m:f>
                          <m:fPr>
                            <m:ctrlPr>
                              <a:rPr lang="en-US" sz="2400" i="1">
                                <a:solidFill>
                                  <a:srgbClr val="E47588"/>
                                </a:solidFill>
                                <a:latin typeface="Cambria Math" panose="02040503050406030204" pitchFamily="18" charset="0"/>
                              </a:rPr>
                            </m:ctrlPr>
                          </m:fPr>
                          <m:num>
                            <m:r>
                              <a:rPr lang="en-US" sz="2400">
                                <a:solidFill>
                                  <a:srgbClr val="E47588"/>
                                </a:solidFill>
                                <a:latin typeface="Cambria Math" panose="02040503050406030204" pitchFamily="18" charset="0"/>
                              </a:rPr>
                              <m:t>(12.00 </m:t>
                            </m:r>
                            <m:r>
                              <m:rPr>
                                <m:sty m:val="p"/>
                              </m:rPr>
                              <a:rPr lang="en-US" sz="2400">
                                <a:solidFill>
                                  <a:srgbClr val="E47588"/>
                                </a:solidFill>
                                <a:latin typeface="Cambria Math" panose="02040503050406030204" pitchFamily="18" charset="0"/>
                              </a:rPr>
                              <m:t>mol</m:t>
                            </m:r>
                            <m:r>
                              <a:rPr lang="en-US" sz="2400">
                                <a:solidFill>
                                  <a:srgbClr val="E47588"/>
                                </a:solidFill>
                                <a:latin typeface="Cambria Math" panose="02040503050406030204" pitchFamily="18" charset="0"/>
                              </a:rPr>
                              <m:t> </m:t>
                            </m:r>
                            <m:r>
                              <m:rPr>
                                <m:sty m:val="p"/>
                              </m:rPr>
                              <a:rPr lang="en-US" sz="2400">
                                <a:solidFill>
                                  <a:srgbClr val="E47588"/>
                                </a:solidFill>
                                <a:latin typeface="Cambria Math" panose="02040503050406030204" pitchFamily="18" charset="0"/>
                              </a:rPr>
                              <m:t>C</m:t>
                            </m:r>
                            <m:r>
                              <a:rPr lang="en-US" sz="2400">
                                <a:solidFill>
                                  <a:srgbClr val="E47588"/>
                                </a:solidFill>
                                <a:latin typeface="Cambria Math" panose="02040503050406030204" pitchFamily="18" charset="0"/>
                              </a:rPr>
                              <m:t>)</m:t>
                            </m:r>
                          </m:num>
                          <m:den/>
                        </m:f>
                      </m:e>
                    </m:d>
                  </m:oMath>
                </a14:m>
                <a:endParaRPr lang="en-US" sz="2400" dirty="0">
                  <a:solidFill>
                    <a:srgbClr val="E47588"/>
                  </a:solidFill>
                  <a:latin typeface="Gill Sans MT" panose="020B0502020104020203" pitchFamily="34" charset="0"/>
                </a:endParaRPr>
              </a:p>
            </p:txBody>
          </p:sp>
        </mc:Choice>
        <mc:Fallback xmlns="">
          <p:sp>
            <p:nvSpPr>
              <p:cNvPr id="9" name="TextBox 8">
                <a:extLst>
                  <a:ext uri="{FF2B5EF4-FFF2-40B4-BE49-F238E27FC236}">
                    <a16:creationId xmlns:a16="http://schemas.microsoft.com/office/drawing/2014/main" id="{4902E62A-A1C9-49CC-835A-BCAF65429749}"/>
                  </a:ext>
                </a:extLst>
              </p:cNvPr>
              <p:cNvSpPr txBox="1">
                <a:spLocks noRot="1" noChangeAspect="1" noMove="1" noResize="1" noEditPoints="1" noAdjustHandles="1" noChangeArrowheads="1" noChangeShapeType="1" noTextEdit="1"/>
              </p:cNvSpPr>
              <p:nvPr/>
            </p:nvSpPr>
            <p:spPr>
              <a:xfrm>
                <a:off x="352245" y="1981198"/>
                <a:ext cx="2249555" cy="645048"/>
              </a:xfrm>
              <a:prstGeom prst="rect">
                <a:avLst/>
              </a:prstGeom>
              <a:blipFill>
                <a:blip r:embed="rId2"/>
                <a:stretch>
                  <a:fillRect l="-2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32EBDDC-3FEE-4D67-B044-19E5AB64E79F}"/>
                  </a:ext>
                </a:extLst>
              </p:cNvPr>
              <p:cNvSpPr txBox="1"/>
              <p:nvPr/>
            </p:nvSpPr>
            <p:spPr>
              <a:xfrm>
                <a:off x="2234838" y="1943559"/>
                <a:ext cx="2951161" cy="7203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b="0"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sSup>
                                <m:sSupPr>
                                  <m:ctrlPr>
                                    <a:rPr lang="en-US" i="1">
                                      <a:solidFill>
                                        <a:srgbClr val="E47588"/>
                                      </a:solidFill>
                                      <a:latin typeface="Cambria Math" panose="02040503050406030204" pitchFamily="18" charset="0"/>
                                    </a:rPr>
                                  </m:ctrlPr>
                                </m:sSupPr>
                                <m:e>
                                  <m:r>
                                    <a:rPr lang="en-US">
                                      <a:solidFill>
                                        <a:srgbClr val="E47588"/>
                                      </a:solidFill>
                                      <a:latin typeface="Cambria Math" panose="02040503050406030204" pitchFamily="18" charset="0"/>
                                    </a:rPr>
                                    <m:t>6.022 </m:t>
                                  </m:r>
                                  <m:r>
                                    <m:rPr>
                                      <m:sty m:val="p"/>
                                    </m:rPr>
                                    <a:rPr lang="en-US">
                                      <a:solidFill>
                                        <a:srgbClr val="E47588"/>
                                      </a:solidFill>
                                      <a:latin typeface="Cambria Math" panose="02040503050406030204" pitchFamily="18" charset="0"/>
                                    </a:rPr>
                                    <m:t>x</m:t>
                                  </m:r>
                                  <m:r>
                                    <a:rPr lang="en-US">
                                      <a:solidFill>
                                        <a:srgbClr val="E47588"/>
                                      </a:solidFill>
                                      <a:latin typeface="Cambria Math" panose="02040503050406030204" pitchFamily="18" charset="0"/>
                                    </a:rPr>
                                    <m:t> 10</m:t>
                                  </m:r>
                                </m:e>
                                <m:sup>
                                  <m:r>
                                    <a:rPr lang="en-US">
                                      <a:solidFill>
                                        <a:srgbClr val="E47588"/>
                                      </a:solidFill>
                                      <a:latin typeface="Cambria Math" panose="02040503050406030204" pitchFamily="18" charset="0"/>
                                    </a:rPr>
                                    <m:t>23</m:t>
                                  </m:r>
                                </m:sup>
                              </m:sSup>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atoms</m:t>
                              </m:r>
                            </m:num>
                            <m:den>
                              <m:r>
                                <a:rPr lang="en-US">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m:t>
                              </m:r>
                            </m:den>
                          </m:f>
                        </m:e>
                      </m:d>
                      <m:r>
                        <a:rPr lang="en-US" b="0" i="0" smtClean="0">
                          <a:solidFill>
                            <a:srgbClr val="E47588"/>
                          </a:solidFill>
                          <a:latin typeface="Cambria Math" panose="02040503050406030204" pitchFamily="18" charset="0"/>
                        </a:rPr>
                        <m:t>=</m:t>
                      </m:r>
                    </m:oMath>
                  </m:oMathPara>
                </a14:m>
                <a:endParaRPr lang="en-US" dirty="0">
                  <a:solidFill>
                    <a:srgbClr val="E47588"/>
                  </a:solidFill>
                  <a:latin typeface="Gill Sans MT" panose="020B0502020104020203" pitchFamily="34" charset="0"/>
                </a:endParaRPr>
              </a:p>
            </p:txBody>
          </p:sp>
        </mc:Choice>
        <mc:Fallback xmlns="">
          <p:sp>
            <p:nvSpPr>
              <p:cNvPr id="10" name="TextBox 9">
                <a:extLst>
                  <a:ext uri="{FF2B5EF4-FFF2-40B4-BE49-F238E27FC236}">
                    <a16:creationId xmlns:a16="http://schemas.microsoft.com/office/drawing/2014/main" id="{732EBDDC-3FEE-4D67-B044-19E5AB64E79F}"/>
                  </a:ext>
                </a:extLst>
              </p:cNvPr>
              <p:cNvSpPr txBox="1">
                <a:spLocks noRot="1" noChangeAspect="1" noMove="1" noResize="1" noEditPoints="1" noAdjustHandles="1" noChangeArrowheads="1" noChangeShapeType="1" noTextEdit="1"/>
              </p:cNvSpPr>
              <p:nvPr/>
            </p:nvSpPr>
            <p:spPr>
              <a:xfrm>
                <a:off x="2234838" y="1943559"/>
                <a:ext cx="2951161" cy="72032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9B3A1ED-670E-431F-A08C-746AEBA55A7E}"/>
                  </a:ext>
                </a:extLst>
              </p:cNvPr>
              <p:cNvSpPr txBox="1"/>
              <p:nvPr/>
            </p:nvSpPr>
            <p:spPr>
              <a:xfrm>
                <a:off x="4800978" y="2119055"/>
                <a:ext cx="263604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E47588"/>
                              </a:solidFill>
                              <a:latin typeface="Cambria Math" panose="02040503050406030204" pitchFamily="18" charset="0"/>
                            </a:rPr>
                          </m:ctrlPr>
                        </m:sSupPr>
                        <m:e>
                          <m:r>
                            <a:rPr lang="en-US" b="0" i="0" smtClean="0">
                              <a:solidFill>
                                <a:srgbClr val="E47588"/>
                              </a:solidFill>
                              <a:latin typeface="Cambria Math" panose="02040503050406030204" pitchFamily="18" charset="0"/>
                            </a:rPr>
                            <m:t>7.2264 </m:t>
                          </m:r>
                          <m:r>
                            <m:rPr>
                              <m:sty m:val="p"/>
                            </m:rPr>
                            <a:rPr lang="en-US" b="0" i="0" smtClean="0">
                              <a:solidFill>
                                <a:srgbClr val="E47588"/>
                              </a:solidFill>
                              <a:latin typeface="Cambria Math" panose="02040503050406030204" pitchFamily="18" charset="0"/>
                            </a:rPr>
                            <m:t>x</m:t>
                          </m:r>
                          <m:r>
                            <a:rPr lang="en-US" b="0" i="0" smtClean="0">
                              <a:solidFill>
                                <a:srgbClr val="E47588"/>
                              </a:solidFill>
                              <a:latin typeface="Cambria Math" panose="02040503050406030204" pitchFamily="18" charset="0"/>
                            </a:rPr>
                            <m:t> 10</m:t>
                          </m:r>
                        </m:e>
                        <m:sup>
                          <m:r>
                            <a:rPr lang="en-US" b="0" i="0" smtClean="0">
                              <a:solidFill>
                                <a:srgbClr val="E47588"/>
                              </a:solidFill>
                              <a:latin typeface="Cambria Math" panose="02040503050406030204" pitchFamily="18" charset="0"/>
                            </a:rPr>
                            <m:t>24</m:t>
                          </m:r>
                        </m:sup>
                      </m:sSup>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C</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atoms</m:t>
                      </m:r>
                    </m:oMath>
                  </m:oMathPara>
                </a14:m>
                <a:endParaRPr lang="en-US" dirty="0">
                  <a:solidFill>
                    <a:srgbClr val="E47588"/>
                  </a:solidFill>
                  <a:latin typeface="Gill Sans MT" panose="020B0502020104020203" pitchFamily="34" charset="0"/>
                </a:endParaRPr>
              </a:p>
            </p:txBody>
          </p:sp>
        </mc:Choice>
        <mc:Fallback xmlns="">
          <p:sp>
            <p:nvSpPr>
              <p:cNvPr id="11" name="TextBox 10">
                <a:extLst>
                  <a:ext uri="{FF2B5EF4-FFF2-40B4-BE49-F238E27FC236}">
                    <a16:creationId xmlns:a16="http://schemas.microsoft.com/office/drawing/2014/main" id="{E9B3A1ED-670E-431F-A08C-746AEBA55A7E}"/>
                  </a:ext>
                </a:extLst>
              </p:cNvPr>
              <p:cNvSpPr txBox="1">
                <a:spLocks noRot="1" noChangeAspect="1" noMove="1" noResize="1" noEditPoints="1" noAdjustHandles="1" noChangeArrowheads="1" noChangeShapeType="1" noTextEdit="1"/>
              </p:cNvSpPr>
              <p:nvPr/>
            </p:nvSpPr>
            <p:spPr>
              <a:xfrm>
                <a:off x="4800978" y="2119055"/>
                <a:ext cx="263604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8C63B4F-A141-4C1B-A2CC-1F0FDFFEFF18}"/>
                  </a:ext>
                </a:extLst>
              </p:cNvPr>
              <p:cNvSpPr txBox="1"/>
              <p:nvPr/>
            </p:nvSpPr>
            <p:spPr>
              <a:xfrm>
                <a:off x="4816218" y="2541453"/>
                <a:ext cx="2636045" cy="369332"/>
              </a:xfrm>
              <a:prstGeom prst="rect">
                <a:avLst/>
              </a:prstGeom>
              <a:noFill/>
              <a:ln w="57150">
                <a:solidFill>
                  <a:srgbClr val="67AEB6"/>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E47588"/>
                              </a:solidFill>
                              <a:latin typeface="Cambria Math" panose="02040503050406030204" pitchFamily="18" charset="0"/>
                            </a:rPr>
                          </m:ctrlPr>
                        </m:sSupPr>
                        <m:e>
                          <m:r>
                            <a:rPr lang="en-US" b="0" i="0" smtClean="0">
                              <a:solidFill>
                                <a:srgbClr val="E47588"/>
                              </a:solidFill>
                              <a:latin typeface="Cambria Math" panose="02040503050406030204" pitchFamily="18" charset="0"/>
                            </a:rPr>
                            <m:t>7.226 </m:t>
                          </m:r>
                          <m:r>
                            <m:rPr>
                              <m:sty m:val="p"/>
                            </m:rPr>
                            <a:rPr lang="en-US" b="0" i="0" smtClean="0">
                              <a:solidFill>
                                <a:srgbClr val="E47588"/>
                              </a:solidFill>
                              <a:latin typeface="Cambria Math" panose="02040503050406030204" pitchFamily="18" charset="0"/>
                            </a:rPr>
                            <m:t>x</m:t>
                          </m:r>
                          <m:r>
                            <a:rPr lang="en-US" b="0" i="0" smtClean="0">
                              <a:solidFill>
                                <a:srgbClr val="E47588"/>
                              </a:solidFill>
                              <a:latin typeface="Cambria Math" panose="02040503050406030204" pitchFamily="18" charset="0"/>
                            </a:rPr>
                            <m:t> 10</m:t>
                          </m:r>
                        </m:e>
                        <m:sup>
                          <m:r>
                            <a:rPr lang="en-US" b="0" i="0" smtClean="0">
                              <a:solidFill>
                                <a:srgbClr val="E47588"/>
                              </a:solidFill>
                              <a:latin typeface="Cambria Math" panose="02040503050406030204" pitchFamily="18" charset="0"/>
                            </a:rPr>
                            <m:t>24</m:t>
                          </m:r>
                        </m:sup>
                      </m:sSup>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C</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atoms</m:t>
                      </m:r>
                    </m:oMath>
                  </m:oMathPara>
                </a14:m>
                <a:endParaRPr lang="en-US" dirty="0">
                  <a:solidFill>
                    <a:srgbClr val="E47588"/>
                  </a:solidFill>
                  <a:latin typeface="Gill Sans MT" panose="020B0502020104020203" pitchFamily="34" charset="0"/>
                </a:endParaRPr>
              </a:p>
            </p:txBody>
          </p:sp>
        </mc:Choice>
        <mc:Fallback xmlns="">
          <p:sp>
            <p:nvSpPr>
              <p:cNvPr id="13" name="TextBox 12">
                <a:extLst>
                  <a:ext uri="{FF2B5EF4-FFF2-40B4-BE49-F238E27FC236}">
                    <a16:creationId xmlns:a16="http://schemas.microsoft.com/office/drawing/2014/main" id="{18C63B4F-A141-4C1B-A2CC-1F0FDFFEFF18}"/>
                  </a:ext>
                </a:extLst>
              </p:cNvPr>
              <p:cNvSpPr txBox="1">
                <a:spLocks noRot="1" noChangeAspect="1" noMove="1" noResize="1" noEditPoints="1" noAdjustHandles="1" noChangeArrowheads="1" noChangeShapeType="1" noTextEdit="1"/>
              </p:cNvSpPr>
              <p:nvPr/>
            </p:nvSpPr>
            <p:spPr>
              <a:xfrm>
                <a:off x="4816218" y="2541453"/>
                <a:ext cx="2636045" cy="369332"/>
              </a:xfrm>
              <a:prstGeom prst="rect">
                <a:avLst/>
              </a:prstGeom>
              <a:blipFill>
                <a:blip r:embed="rId5"/>
                <a:stretch>
                  <a:fillRect/>
                </a:stretch>
              </a:blipFill>
              <a:ln w="57150">
                <a:solidFill>
                  <a:srgbClr val="67AEB6"/>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3AC6352-3C59-4116-8FC7-ECB7E87EAB91}"/>
                  </a:ext>
                </a:extLst>
              </p:cNvPr>
              <p:cNvSpPr txBox="1"/>
              <p:nvPr/>
            </p:nvSpPr>
            <p:spPr>
              <a:xfrm>
                <a:off x="504575" y="3906155"/>
                <a:ext cx="3205844" cy="677558"/>
              </a:xfrm>
              <a:prstGeom prst="rect">
                <a:avLst/>
              </a:prstGeom>
              <a:noFill/>
            </p:spPr>
            <p:txBody>
              <a:bodyPr wrap="square" rtlCol="0">
                <a:spAutoFit/>
              </a:bodyPr>
              <a:lstStyle/>
              <a:p>
                <a:r>
                  <a:rPr lang="en-US" dirty="0">
                    <a:solidFill>
                      <a:srgbClr val="E47588"/>
                    </a:solidFill>
                    <a:latin typeface="Gill Sans MT" panose="020B0502020104020203" pitchFamily="34" charset="0"/>
                  </a:rPr>
                  <a:t>(b) </a:t>
                </a:r>
                <a14:m>
                  <m:oMath xmlns:m="http://schemas.openxmlformats.org/officeDocument/2006/math">
                    <m:d>
                      <m:dPr>
                        <m:ctrlPr>
                          <a:rPr lang="en-US" sz="2400" i="1" smtClean="0">
                            <a:solidFill>
                              <a:srgbClr val="E47588"/>
                            </a:solidFill>
                            <a:latin typeface="Cambria Math" panose="02040503050406030204" pitchFamily="18" charset="0"/>
                          </a:rPr>
                        </m:ctrlPr>
                      </m:dPr>
                      <m:e>
                        <m:f>
                          <m:fPr>
                            <m:ctrlPr>
                              <a:rPr lang="en-US" sz="2400" i="1">
                                <a:solidFill>
                                  <a:srgbClr val="E47588"/>
                                </a:solidFill>
                                <a:latin typeface="Cambria Math" panose="02040503050406030204" pitchFamily="18" charset="0"/>
                              </a:rPr>
                            </m:ctrlPr>
                          </m:fPr>
                          <m:num>
                            <m:sSup>
                              <m:sSupPr>
                                <m:ctrlPr>
                                  <a:rPr lang="en-US" sz="2400" i="1">
                                    <a:solidFill>
                                      <a:srgbClr val="E47588"/>
                                    </a:solidFill>
                                    <a:latin typeface="Cambria Math" panose="02040503050406030204" pitchFamily="18" charset="0"/>
                                  </a:rPr>
                                </m:ctrlPr>
                              </m:sSupPr>
                              <m:e>
                                <m:r>
                                  <a:rPr lang="en-US" sz="2400">
                                    <a:solidFill>
                                      <a:srgbClr val="E47588"/>
                                    </a:solidFill>
                                    <a:latin typeface="Cambria Math" panose="02040503050406030204" pitchFamily="18" charset="0"/>
                                  </a:rPr>
                                  <m:t>3.23 </m:t>
                                </m:r>
                                <m:r>
                                  <m:rPr>
                                    <m:sty m:val="p"/>
                                  </m:rPr>
                                  <a:rPr lang="en-US" sz="2400">
                                    <a:solidFill>
                                      <a:srgbClr val="E47588"/>
                                    </a:solidFill>
                                    <a:latin typeface="Cambria Math" panose="02040503050406030204" pitchFamily="18" charset="0"/>
                                  </a:rPr>
                                  <m:t>x</m:t>
                                </m:r>
                                <m:r>
                                  <a:rPr lang="en-US" sz="2400">
                                    <a:solidFill>
                                      <a:srgbClr val="E47588"/>
                                    </a:solidFill>
                                    <a:latin typeface="Cambria Math" panose="02040503050406030204" pitchFamily="18" charset="0"/>
                                  </a:rPr>
                                  <m:t> 10</m:t>
                                </m:r>
                              </m:e>
                              <m:sup>
                                <m:r>
                                  <a:rPr lang="en-US" sz="2400">
                                    <a:solidFill>
                                      <a:srgbClr val="E47588"/>
                                    </a:solidFill>
                                    <a:latin typeface="Cambria Math" panose="02040503050406030204" pitchFamily="18" charset="0"/>
                                  </a:rPr>
                                  <m:t>10 </m:t>
                                </m:r>
                              </m:sup>
                            </m:sSup>
                            <m:r>
                              <m:rPr>
                                <m:sty m:val="p"/>
                              </m:rPr>
                              <a:rPr lang="en-US" sz="2400">
                                <a:solidFill>
                                  <a:srgbClr val="E47588"/>
                                </a:solidFill>
                                <a:latin typeface="Cambria Math" panose="02040503050406030204" pitchFamily="18" charset="0"/>
                              </a:rPr>
                              <m:t>Na</m:t>
                            </m:r>
                            <m:r>
                              <a:rPr lang="en-US" sz="2400">
                                <a:solidFill>
                                  <a:srgbClr val="E47588"/>
                                </a:solidFill>
                                <a:latin typeface="Cambria Math" panose="02040503050406030204" pitchFamily="18" charset="0"/>
                              </a:rPr>
                              <m:t> </m:t>
                            </m:r>
                            <m:r>
                              <m:rPr>
                                <m:sty m:val="p"/>
                              </m:rPr>
                              <a:rPr lang="en-US" sz="2400">
                                <a:solidFill>
                                  <a:srgbClr val="E47588"/>
                                </a:solidFill>
                                <a:latin typeface="Cambria Math" panose="02040503050406030204" pitchFamily="18" charset="0"/>
                              </a:rPr>
                              <m:t>atoms</m:t>
                            </m:r>
                          </m:num>
                          <m:den/>
                        </m:f>
                      </m:e>
                    </m:d>
                  </m:oMath>
                </a14:m>
                <a:endParaRPr lang="en-US" sz="2400" dirty="0">
                  <a:solidFill>
                    <a:srgbClr val="E47588"/>
                  </a:solidFill>
                  <a:latin typeface="Gill Sans MT" panose="020B0502020104020203" pitchFamily="34" charset="0"/>
                </a:endParaRPr>
              </a:p>
            </p:txBody>
          </p:sp>
        </mc:Choice>
        <mc:Fallback xmlns="">
          <p:sp>
            <p:nvSpPr>
              <p:cNvPr id="14" name="TextBox 13">
                <a:extLst>
                  <a:ext uri="{FF2B5EF4-FFF2-40B4-BE49-F238E27FC236}">
                    <a16:creationId xmlns:a16="http://schemas.microsoft.com/office/drawing/2014/main" id="{C3AC6352-3C59-4116-8FC7-ECB7E87EAB91}"/>
                  </a:ext>
                </a:extLst>
              </p:cNvPr>
              <p:cNvSpPr txBox="1">
                <a:spLocks noRot="1" noChangeAspect="1" noMove="1" noResize="1" noEditPoints="1" noAdjustHandles="1" noChangeArrowheads="1" noChangeShapeType="1" noTextEdit="1"/>
              </p:cNvSpPr>
              <p:nvPr/>
            </p:nvSpPr>
            <p:spPr>
              <a:xfrm>
                <a:off x="504575" y="3906155"/>
                <a:ext cx="3205844" cy="677558"/>
              </a:xfrm>
              <a:prstGeom prst="rect">
                <a:avLst/>
              </a:prstGeom>
              <a:blipFill>
                <a:blip r:embed="rId6"/>
                <a:stretch>
                  <a:fillRect l="-17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A7B2FE9-8CBE-421A-BB74-EC9F9F7CF9B8}"/>
                  </a:ext>
                </a:extLst>
              </p:cNvPr>
              <p:cNvSpPr txBox="1"/>
              <p:nvPr/>
            </p:nvSpPr>
            <p:spPr>
              <a:xfrm>
                <a:off x="3279465" y="3920062"/>
                <a:ext cx="2892546"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m:t>
                              </m:r>
                            </m:num>
                            <m:den>
                              <m:sSup>
                                <m:sSupPr>
                                  <m:ctrlPr>
                                    <a:rPr lang="en-US" i="1">
                                      <a:solidFill>
                                        <a:srgbClr val="E47588"/>
                                      </a:solidFill>
                                      <a:latin typeface="Cambria Math" panose="02040503050406030204" pitchFamily="18" charset="0"/>
                                    </a:rPr>
                                  </m:ctrlPr>
                                </m:sSupPr>
                                <m:e>
                                  <m:r>
                                    <a:rPr lang="en-US">
                                      <a:solidFill>
                                        <a:srgbClr val="E47588"/>
                                      </a:solidFill>
                                      <a:latin typeface="Cambria Math" panose="02040503050406030204" pitchFamily="18" charset="0"/>
                                    </a:rPr>
                                    <m:t>6.022 </m:t>
                                  </m:r>
                                  <m:r>
                                    <m:rPr>
                                      <m:sty m:val="p"/>
                                    </m:rPr>
                                    <a:rPr lang="en-US">
                                      <a:solidFill>
                                        <a:srgbClr val="E47588"/>
                                      </a:solidFill>
                                      <a:latin typeface="Cambria Math" panose="02040503050406030204" pitchFamily="18" charset="0"/>
                                    </a:rPr>
                                    <m:t>x</m:t>
                                  </m:r>
                                  <m:r>
                                    <a:rPr lang="en-US">
                                      <a:solidFill>
                                        <a:srgbClr val="E47588"/>
                                      </a:solidFill>
                                      <a:latin typeface="Cambria Math" panose="02040503050406030204" pitchFamily="18" charset="0"/>
                                    </a:rPr>
                                    <m:t> 10</m:t>
                                  </m:r>
                                </m:e>
                                <m:sup>
                                  <m:r>
                                    <a:rPr lang="en-US">
                                      <a:solidFill>
                                        <a:srgbClr val="E47588"/>
                                      </a:solidFill>
                                      <a:latin typeface="Cambria Math" panose="02040503050406030204" pitchFamily="18" charset="0"/>
                                    </a:rPr>
                                    <m:t>23</m:t>
                                  </m:r>
                                </m:sup>
                              </m:sSup>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Na</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atoms</m:t>
                              </m:r>
                            </m:den>
                          </m:f>
                        </m:e>
                      </m:d>
                      <m:r>
                        <a:rPr lang="en-US" b="0" i="0" smtClean="0">
                          <a:solidFill>
                            <a:srgbClr val="E47588"/>
                          </a:solidFill>
                          <a:latin typeface="Cambria Math" panose="02040503050406030204" pitchFamily="18" charset="0"/>
                        </a:rPr>
                        <m:t>=</m:t>
                      </m:r>
                    </m:oMath>
                  </m:oMathPara>
                </a14:m>
                <a:endParaRPr lang="en-US" dirty="0">
                  <a:solidFill>
                    <a:srgbClr val="E47588"/>
                  </a:solidFill>
                  <a:latin typeface="Gill Sans MT" panose="020B0502020104020203" pitchFamily="34" charset="0"/>
                </a:endParaRPr>
              </a:p>
            </p:txBody>
          </p:sp>
        </mc:Choice>
        <mc:Fallback xmlns="">
          <p:sp>
            <p:nvSpPr>
              <p:cNvPr id="15" name="TextBox 14">
                <a:extLst>
                  <a:ext uri="{FF2B5EF4-FFF2-40B4-BE49-F238E27FC236}">
                    <a16:creationId xmlns:a16="http://schemas.microsoft.com/office/drawing/2014/main" id="{AA7B2FE9-8CBE-421A-BB74-EC9F9F7CF9B8}"/>
                  </a:ext>
                </a:extLst>
              </p:cNvPr>
              <p:cNvSpPr txBox="1">
                <a:spLocks noRot="1" noChangeAspect="1" noMove="1" noResize="1" noEditPoints="1" noAdjustHandles="1" noChangeArrowheads="1" noChangeShapeType="1" noTextEdit="1"/>
              </p:cNvSpPr>
              <p:nvPr/>
            </p:nvSpPr>
            <p:spPr>
              <a:xfrm>
                <a:off x="3279465" y="3920062"/>
                <a:ext cx="2892546" cy="7146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1EC01AB-A120-4DCB-BB27-7117CF4B2C25}"/>
                  </a:ext>
                </a:extLst>
              </p:cNvPr>
              <p:cNvSpPr txBox="1"/>
              <p:nvPr/>
            </p:nvSpPr>
            <p:spPr>
              <a:xfrm>
                <a:off x="6022782" y="4104700"/>
                <a:ext cx="2636045" cy="369332"/>
              </a:xfrm>
              <a:prstGeom prst="rect">
                <a:avLst/>
              </a:prstGeom>
              <a:noFill/>
            </p:spPr>
            <p:txBody>
              <a:bodyPr wrap="square" rtlCol="0">
                <a:spAutoFit/>
              </a:bodyPr>
              <a:lstStyle/>
              <a:p>
                <a14:m>
                  <m:oMath xmlns:m="http://schemas.openxmlformats.org/officeDocument/2006/math">
                    <m:sSup>
                      <m:sSupPr>
                        <m:ctrlPr>
                          <a:rPr lang="en-US" i="1" smtClean="0">
                            <a:solidFill>
                              <a:srgbClr val="E47588"/>
                            </a:solidFill>
                            <a:latin typeface="Cambria Math" panose="02040503050406030204" pitchFamily="18" charset="0"/>
                          </a:rPr>
                        </m:ctrlPr>
                      </m:sSupPr>
                      <m:e>
                        <m:r>
                          <a:rPr lang="en-US" b="0" i="0" smtClean="0">
                            <a:solidFill>
                              <a:srgbClr val="E47588"/>
                            </a:solidFill>
                            <a:latin typeface="Cambria Math" panose="02040503050406030204" pitchFamily="18" charset="0"/>
                          </a:rPr>
                          <m:t>5.36267 </m:t>
                        </m:r>
                        <m:r>
                          <m:rPr>
                            <m:sty m:val="p"/>
                          </m:rPr>
                          <a:rPr lang="en-US" b="0" i="0" smtClean="0">
                            <a:solidFill>
                              <a:srgbClr val="E47588"/>
                            </a:solidFill>
                            <a:latin typeface="Cambria Math" panose="02040503050406030204" pitchFamily="18" charset="0"/>
                          </a:rPr>
                          <m:t>x</m:t>
                        </m:r>
                        <m:r>
                          <a:rPr lang="en-US" b="0" i="0" smtClean="0">
                            <a:solidFill>
                              <a:srgbClr val="E47588"/>
                            </a:solidFill>
                            <a:latin typeface="Cambria Math" panose="02040503050406030204" pitchFamily="18" charset="0"/>
                          </a:rPr>
                          <m:t> 10</m:t>
                        </m:r>
                      </m:e>
                      <m:sup>
                        <m:r>
                          <a:rPr lang="en-US" b="0" i="0" smtClean="0">
                            <a:solidFill>
                              <a:srgbClr val="E47588"/>
                            </a:solidFill>
                            <a:latin typeface="Cambria Math" panose="02040503050406030204" pitchFamily="18" charset="0"/>
                          </a:rPr>
                          <m:t>−14</m:t>
                        </m:r>
                      </m:sup>
                    </m:sSup>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mol</m:t>
                    </m:r>
                  </m:oMath>
                </a14:m>
                <a:r>
                  <a:rPr lang="en-US" dirty="0">
                    <a:solidFill>
                      <a:srgbClr val="E47588"/>
                    </a:solidFill>
                    <a:latin typeface="Gill Sans MT" panose="020B0502020104020203" pitchFamily="34" charset="0"/>
                  </a:rPr>
                  <a:t> Na</a:t>
                </a:r>
              </a:p>
            </p:txBody>
          </p:sp>
        </mc:Choice>
        <mc:Fallback xmlns="">
          <p:sp>
            <p:nvSpPr>
              <p:cNvPr id="16" name="TextBox 15">
                <a:extLst>
                  <a:ext uri="{FF2B5EF4-FFF2-40B4-BE49-F238E27FC236}">
                    <a16:creationId xmlns:a16="http://schemas.microsoft.com/office/drawing/2014/main" id="{51EC01AB-A120-4DCB-BB27-7117CF4B2C25}"/>
                  </a:ext>
                </a:extLst>
              </p:cNvPr>
              <p:cNvSpPr txBox="1">
                <a:spLocks noRot="1" noChangeAspect="1" noMove="1" noResize="1" noEditPoints="1" noAdjustHandles="1" noChangeArrowheads="1" noChangeShapeType="1" noTextEdit="1"/>
              </p:cNvSpPr>
              <p:nvPr/>
            </p:nvSpPr>
            <p:spPr>
              <a:xfrm>
                <a:off x="6022782" y="4104700"/>
                <a:ext cx="2636045" cy="369332"/>
              </a:xfrm>
              <a:prstGeom prst="rect">
                <a:avLst/>
              </a:prstGeom>
              <a:blipFill>
                <a:blip r:embed="rId8"/>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22CFA3B-2CBB-46BD-A059-9DA82E64E8CF}"/>
                  </a:ext>
                </a:extLst>
              </p:cNvPr>
              <p:cNvSpPr txBox="1"/>
              <p:nvPr/>
            </p:nvSpPr>
            <p:spPr>
              <a:xfrm>
                <a:off x="5896896" y="4530436"/>
                <a:ext cx="2636045" cy="369332"/>
              </a:xfrm>
              <a:prstGeom prst="rect">
                <a:avLst/>
              </a:prstGeom>
              <a:noFill/>
              <a:ln w="57150">
                <a:solidFill>
                  <a:srgbClr val="67AEB6"/>
                </a:solidFill>
              </a:ln>
            </p:spPr>
            <p:txBody>
              <a:bodyPr wrap="square" rtlCol="0">
                <a:spAutoFit/>
              </a:bodyPr>
              <a:lstStyle/>
              <a:p>
                <a14:m>
                  <m:oMath xmlns:m="http://schemas.openxmlformats.org/officeDocument/2006/math">
                    <m:sSup>
                      <m:sSupPr>
                        <m:ctrlPr>
                          <a:rPr lang="en-US" i="1" smtClean="0">
                            <a:solidFill>
                              <a:srgbClr val="E47588"/>
                            </a:solidFill>
                            <a:latin typeface="Cambria Math" panose="02040503050406030204" pitchFamily="18" charset="0"/>
                          </a:rPr>
                        </m:ctrlPr>
                      </m:sSupPr>
                      <m:e>
                        <m:r>
                          <a:rPr lang="en-US" b="0" i="0" smtClean="0">
                            <a:solidFill>
                              <a:srgbClr val="E47588"/>
                            </a:solidFill>
                            <a:latin typeface="Cambria Math" panose="02040503050406030204" pitchFamily="18" charset="0"/>
                          </a:rPr>
                          <m:t>5.36 </m:t>
                        </m:r>
                        <m:r>
                          <m:rPr>
                            <m:sty m:val="p"/>
                          </m:rPr>
                          <a:rPr lang="en-US" b="0" i="0" smtClean="0">
                            <a:solidFill>
                              <a:srgbClr val="E47588"/>
                            </a:solidFill>
                            <a:latin typeface="Cambria Math" panose="02040503050406030204" pitchFamily="18" charset="0"/>
                          </a:rPr>
                          <m:t>x</m:t>
                        </m:r>
                        <m:r>
                          <a:rPr lang="en-US" b="0" i="0" smtClean="0">
                            <a:solidFill>
                              <a:srgbClr val="E47588"/>
                            </a:solidFill>
                            <a:latin typeface="Cambria Math" panose="02040503050406030204" pitchFamily="18" charset="0"/>
                          </a:rPr>
                          <m:t> 10</m:t>
                        </m:r>
                      </m:e>
                      <m:sup>
                        <m:r>
                          <a:rPr lang="en-US" b="0" i="0" smtClean="0">
                            <a:solidFill>
                              <a:srgbClr val="E47588"/>
                            </a:solidFill>
                            <a:latin typeface="Cambria Math" panose="02040503050406030204" pitchFamily="18" charset="0"/>
                          </a:rPr>
                          <m:t>−14</m:t>
                        </m:r>
                      </m:sup>
                    </m:sSup>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mol</m:t>
                    </m:r>
                  </m:oMath>
                </a14:m>
                <a:r>
                  <a:rPr lang="en-US" dirty="0">
                    <a:solidFill>
                      <a:srgbClr val="E47588"/>
                    </a:solidFill>
                    <a:latin typeface="Gill Sans MT" panose="020B0502020104020203" pitchFamily="34" charset="0"/>
                  </a:rPr>
                  <a:t> Na</a:t>
                </a:r>
              </a:p>
            </p:txBody>
          </p:sp>
        </mc:Choice>
        <mc:Fallback xmlns="">
          <p:sp>
            <p:nvSpPr>
              <p:cNvPr id="17" name="TextBox 16">
                <a:extLst>
                  <a:ext uri="{FF2B5EF4-FFF2-40B4-BE49-F238E27FC236}">
                    <a16:creationId xmlns:a16="http://schemas.microsoft.com/office/drawing/2014/main" id="{E22CFA3B-2CBB-46BD-A059-9DA82E64E8CF}"/>
                  </a:ext>
                </a:extLst>
              </p:cNvPr>
              <p:cNvSpPr txBox="1">
                <a:spLocks noRot="1" noChangeAspect="1" noMove="1" noResize="1" noEditPoints="1" noAdjustHandles="1" noChangeArrowheads="1" noChangeShapeType="1" noTextEdit="1"/>
              </p:cNvSpPr>
              <p:nvPr/>
            </p:nvSpPr>
            <p:spPr>
              <a:xfrm>
                <a:off x="5896896" y="4530436"/>
                <a:ext cx="2636045" cy="369332"/>
              </a:xfrm>
              <a:prstGeom prst="rect">
                <a:avLst/>
              </a:prstGeom>
              <a:blipFill>
                <a:blip r:embed="rId9"/>
                <a:stretch>
                  <a:fillRect t="-1429" b="-14286"/>
                </a:stretch>
              </a:blipFill>
              <a:ln w="57150">
                <a:solidFill>
                  <a:srgbClr val="67AEB6"/>
                </a:solidFill>
              </a:ln>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71EF7539-0638-46D7-8D81-B6FFDE79471D}"/>
              </a:ext>
            </a:extLst>
          </p:cNvPr>
          <p:cNvCxnSpPr>
            <a:cxnSpLocks noChangeShapeType="1"/>
          </p:cNvCxnSpPr>
          <p:nvPr/>
        </p:nvCxnSpPr>
        <p:spPr bwMode="auto">
          <a:xfrm flipV="1">
            <a:off x="1582613" y="2012766"/>
            <a:ext cx="739775" cy="228600"/>
          </a:xfrm>
          <a:prstGeom prst="line">
            <a:avLst/>
          </a:prstGeom>
          <a:noFill/>
          <a:ln w="28575" algn="ctr">
            <a:solidFill>
              <a:srgbClr val="67AEB6"/>
            </a:solidFill>
            <a:round/>
            <a:headEnd/>
            <a:tailEnd/>
          </a:ln>
        </p:spPr>
      </p:cxnSp>
      <p:cxnSp>
        <p:nvCxnSpPr>
          <p:cNvPr id="19" name="Straight Connector 18">
            <a:extLst>
              <a:ext uri="{FF2B5EF4-FFF2-40B4-BE49-F238E27FC236}">
                <a16:creationId xmlns:a16="http://schemas.microsoft.com/office/drawing/2014/main" id="{A2F01315-EE37-4F17-B5B9-0C941016C289}"/>
              </a:ext>
            </a:extLst>
          </p:cNvPr>
          <p:cNvCxnSpPr>
            <a:cxnSpLocks noChangeShapeType="1"/>
          </p:cNvCxnSpPr>
          <p:nvPr/>
        </p:nvCxnSpPr>
        <p:spPr bwMode="auto">
          <a:xfrm flipV="1">
            <a:off x="3378633" y="2367898"/>
            <a:ext cx="739775" cy="228600"/>
          </a:xfrm>
          <a:prstGeom prst="line">
            <a:avLst/>
          </a:prstGeom>
          <a:noFill/>
          <a:ln w="28575" algn="ctr">
            <a:solidFill>
              <a:srgbClr val="67AEB6"/>
            </a:solidFill>
            <a:round/>
            <a:headEnd/>
            <a:tailEnd/>
          </a:ln>
        </p:spPr>
      </p:cxnSp>
      <p:cxnSp>
        <p:nvCxnSpPr>
          <p:cNvPr id="20" name="Straight Connector 19">
            <a:extLst>
              <a:ext uri="{FF2B5EF4-FFF2-40B4-BE49-F238E27FC236}">
                <a16:creationId xmlns:a16="http://schemas.microsoft.com/office/drawing/2014/main" id="{B1499D5F-F13E-4C32-AEAD-E8C8709A5A40}"/>
              </a:ext>
            </a:extLst>
          </p:cNvPr>
          <p:cNvCxnSpPr>
            <a:cxnSpLocks noChangeShapeType="1"/>
          </p:cNvCxnSpPr>
          <p:nvPr/>
        </p:nvCxnSpPr>
        <p:spPr bwMode="auto">
          <a:xfrm flipV="1">
            <a:off x="2121105" y="4010755"/>
            <a:ext cx="914400" cy="228600"/>
          </a:xfrm>
          <a:prstGeom prst="line">
            <a:avLst/>
          </a:prstGeom>
          <a:noFill/>
          <a:ln w="28575" algn="ctr">
            <a:solidFill>
              <a:srgbClr val="67AEB6"/>
            </a:solidFill>
            <a:round/>
            <a:headEnd/>
            <a:tailEnd/>
          </a:ln>
        </p:spPr>
      </p:cxnSp>
      <p:cxnSp>
        <p:nvCxnSpPr>
          <p:cNvPr id="21" name="Straight Connector 20">
            <a:extLst>
              <a:ext uri="{FF2B5EF4-FFF2-40B4-BE49-F238E27FC236}">
                <a16:creationId xmlns:a16="http://schemas.microsoft.com/office/drawing/2014/main" id="{DF2CB187-F8D3-4EA5-B704-C72EDECE415B}"/>
              </a:ext>
            </a:extLst>
          </p:cNvPr>
          <p:cNvCxnSpPr>
            <a:cxnSpLocks noChangeShapeType="1"/>
          </p:cNvCxnSpPr>
          <p:nvPr/>
        </p:nvCxnSpPr>
        <p:spPr bwMode="auto">
          <a:xfrm flipV="1">
            <a:off x="4774346" y="4337145"/>
            <a:ext cx="914400" cy="228600"/>
          </a:xfrm>
          <a:prstGeom prst="line">
            <a:avLst/>
          </a:prstGeom>
          <a:noFill/>
          <a:ln w="28575" algn="ctr">
            <a:solidFill>
              <a:srgbClr val="67AEB6"/>
            </a:solidFill>
            <a:round/>
            <a:headEnd/>
            <a:tailEnd/>
          </a:ln>
        </p:spPr>
      </p:cxnSp>
      <p:sp>
        <p:nvSpPr>
          <p:cNvPr id="22" name="Rectangle 2">
            <a:extLst>
              <a:ext uri="{FF2B5EF4-FFF2-40B4-BE49-F238E27FC236}">
                <a16:creationId xmlns:a16="http://schemas.microsoft.com/office/drawing/2014/main" id="{3DC8BCAF-7E10-46DD-A725-30A7C2013C8C}"/>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Example Problems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265475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animBg="1"/>
      <p:bldP spid="14" grpId="0"/>
      <p:bldP spid="15" grpId="0"/>
      <p:bldP spid="16" grpId="0"/>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662BE0-F325-81E3-E67F-EF24A269F2F1}"/>
              </a:ext>
            </a:extLst>
          </p:cNvPr>
          <p:cNvSpPr txBox="1"/>
          <p:nvPr/>
        </p:nvSpPr>
        <p:spPr>
          <a:xfrm>
            <a:off x="0" y="2921169"/>
            <a:ext cx="9144000" cy="1015663"/>
          </a:xfrm>
          <a:prstGeom prst="rect">
            <a:avLst/>
          </a:prstGeom>
          <a:noFill/>
        </p:spPr>
        <p:txBody>
          <a:bodyPr wrap="square" rtlCol="0">
            <a:spAutoFit/>
          </a:bodyPr>
          <a:lstStyle>
            <a:defPPr>
              <a:defRPr lang="en-US"/>
            </a:defPPr>
            <a:lvl1pPr>
              <a:defRPr sz="3000" b="1" i="0">
                <a:solidFill>
                  <a:srgbClr val="353945"/>
                </a:solidFill>
                <a:effectLst/>
                <a:latin typeface="Inter"/>
              </a:defRPr>
            </a:lvl1pPr>
          </a:lstStyle>
          <a:p>
            <a:r>
              <a:rPr lang="en-US" dirty="0"/>
              <a:t>(Ch. 2-slide 32)  How many moles are in 144 grams of carbon tetrachloride (CCl</a:t>
            </a:r>
            <a:r>
              <a:rPr lang="en-US" baseline="-25000" dirty="0"/>
              <a:t>4</a:t>
            </a:r>
            <a:r>
              <a:rPr lang="en-US" dirty="0"/>
              <a:t>)?</a:t>
            </a:r>
          </a:p>
        </p:txBody>
      </p:sp>
      <p:sp>
        <p:nvSpPr>
          <p:cNvPr id="2" name="Rectangle 2">
            <a:extLst>
              <a:ext uri="{FF2B5EF4-FFF2-40B4-BE49-F238E27FC236}">
                <a16:creationId xmlns:a16="http://schemas.microsoft.com/office/drawing/2014/main" id="{EB3D3DED-6A28-2862-9F1F-5F44FD8A17A3}"/>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Poll Question: </a:t>
            </a:r>
            <a:r>
              <a:rPr lang="en-US" sz="3300" b="1" dirty="0" err="1">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Campusknot</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4" name="Oval 3">
            <a:extLst>
              <a:ext uri="{FF2B5EF4-FFF2-40B4-BE49-F238E27FC236}">
                <a16:creationId xmlns:a16="http://schemas.microsoft.com/office/drawing/2014/main" id="{B9A56783-8173-000F-A196-84882CA64669}"/>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0FA087A-CD65-BE9B-3A30-CA79EAA0C233}"/>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FA8F833-B3A9-6D03-F9EA-8FFCF15604F1}"/>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10BC3E9-B066-F219-A368-8E0D811D0A0E}"/>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7">
            <a:extLst>
              <a:ext uri="{FF2B5EF4-FFF2-40B4-BE49-F238E27FC236}">
                <a16:creationId xmlns:a16="http://schemas.microsoft.com/office/drawing/2014/main" id="{B8BFA407-0C6C-F781-6BB4-4CC34262812F}"/>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D641465-8E9B-6D7C-392D-787972B5BB3F}"/>
              </a:ext>
            </a:extLst>
          </p:cNvPr>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31</a:t>
            </a:fld>
            <a:endParaRPr lang="en-US" dirty="0">
              <a:solidFill>
                <a:schemeClr val="bg1"/>
              </a:solidFill>
            </a:endParaRPr>
          </a:p>
        </p:txBody>
      </p:sp>
    </p:spTree>
    <p:extLst>
      <p:ext uri="{BB962C8B-B14F-4D97-AF65-F5344CB8AC3E}">
        <p14:creationId xmlns:p14="http://schemas.microsoft.com/office/powerpoint/2010/main" val="2377243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32</a:t>
            </a:fld>
            <a:endParaRPr lang="en-US" dirty="0">
              <a:solidFill>
                <a:schemeClr val="bg1"/>
              </a:solidFill>
            </a:endParaRPr>
          </a:p>
        </p:txBody>
      </p:sp>
      <p:sp>
        <p:nvSpPr>
          <p:cNvPr id="8" name="TextBox 7">
            <a:extLst>
              <a:ext uri="{FF2B5EF4-FFF2-40B4-BE49-F238E27FC236}">
                <a16:creationId xmlns:a16="http://schemas.microsoft.com/office/drawing/2014/main" id="{48681C17-DFFE-403F-907E-6246DC4894FB}"/>
              </a:ext>
            </a:extLst>
          </p:cNvPr>
          <p:cNvSpPr txBox="1">
            <a:spLocks noChangeArrowheads="1"/>
          </p:cNvSpPr>
          <p:nvPr/>
        </p:nvSpPr>
        <p:spPr bwMode="auto">
          <a:xfrm>
            <a:off x="1" y="944882"/>
            <a:ext cx="9143999" cy="1200329"/>
          </a:xfrm>
          <a:prstGeom prst="rect">
            <a:avLst/>
          </a:prstGeom>
          <a:noFill/>
          <a:ln w="9525">
            <a:noFill/>
            <a:miter lim="800000"/>
            <a:headEnd/>
            <a:tailEnd/>
          </a:ln>
        </p:spPr>
        <p:txBody>
          <a:bodyPr wrap="square">
            <a:spAutoFit/>
          </a:bodyPr>
          <a:lstStyle/>
          <a:p>
            <a:pPr defTabSz="457200" eaLnBrk="0" fontAlgn="base" hangingPunct="0">
              <a:spcBef>
                <a:spcPct val="0"/>
              </a:spcBef>
              <a:spcAft>
                <a:spcPct val="0"/>
              </a:spcAft>
              <a:buClr>
                <a:srgbClr val="000000"/>
              </a:buClr>
              <a:buSzPct val="100000"/>
              <a:defRPr/>
            </a:pPr>
            <a:r>
              <a:rPr lang="en-US" dirty="0">
                <a:solidFill>
                  <a:schemeClr val="tx1">
                    <a:lumMod val="75000"/>
                    <a:lumOff val="25000"/>
                  </a:schemeClr>
                </a:solidFill>
                <a:latin typeface="Gill Sans MT" panose="020B0502020104020203" pitchFamily="34" charset="0"/>
                <a:cs typeface="Times New Roman" pitchFamily="18" charset="0"/>
              </a:rPr>
              <a:t>The </a:t>
            </a:r>
            <a:r>
              <a:rPr lang="en-US" b="1" dirty="0">
                <a:solidFill>
                  <a:srgbClr val="E47588"/>
                </a:solidFill>
                <a:latin typeface="Gill Sans MT" panose="020B0502020104020203" pitchFamily="34" charset="0"/>
                <a:cs typeface="Times New Roman" pitchFamily="18" charset="0"/>
              </a:rPr>
              <a:t>molar mass</a:t>
            </a:r>
            <a:r>
              <a:rPr lang="en-US" dirty="0">
                <a:solidFill>
                  <a:schemeClr val="tx1">
                    <a:lumMod val="75000"/>
                    <a:lumOff val="25000"/>
                  </a:schemeClr>
                </a:solidFill>
                <a:latin typeface="Gill Sans MT" panose="020B0502020104020203" pitchFamily="34" charset="0"/>
                <a:cs typeface="Times New Roman" pitchFamily="18" charset="0"/>
              </a:rPr>
              <a:t> of a substance is the mass in grams of one mole of the substance.</a:t>
            </a:r>
          </a:p>
          <a:p>
            <a:pPr defTabSz="457200" eaLnBrk="0" fontAlgn="base" hangingPunct="0">
              <a:spcBef>
                <a:spcPct val="0"/>
              </a:spcBef>
              <a:spcAft>
                <a:spcPct val="0"/>
              </a:spcAft>
              <a:buClr>
                <a:srgbClr val="000000"/>
              </a:buClr>
              <a:buSzPct val="100000"/>
              <a:defRPr/>
            </a:pPr>
            <a:endParaRPr lang="en-US" dirty="0">
              <a:solidFill>
                <a:schemeClr val="tx1">
                  <a:lumMod val="75000"/>
                  <a:lumOff val="25000"/>
                </a:schemeClr>
              </a:solidFill>
              <a:latin typeface="Gill Sans MT" panose="020B0502020104020203" pitchFamily="34" charset="0"/>
              <a:cs typeface="Times New Roman" pitchFamily="18" charset="0"/>
            </a:endParaRPr>
          </a:p>
          <a:p>
            <a:pPr defTabSz="457200" eaLnBrk="0" fontAlgn="base" hangingPunct="0">
              <a:spcBef>
                <a:spcPct val="0"/>
              </a:spcBef>
              <a:spcAft>
                <a:spcPct val="0"/>
              </a:spcAft>
              <a:buClr>
                <a:srgbClr val="000000"/>
              </a:buClr>
              <a:buSzPct val="100000"/>
              <a:defRPr/>
            </a:pPr>
            <a:r>
              <a:rPr lang="en-US" dirty="0">
                <a:solidFill>
                  <a:schemeClr val="tx1">
                    <a:lumMod val="75000"/>
                    <a:lumOff val="25000"/>
                  </a:schemeClr>
                </a:solidFill>
                <a:latin typeface="Gill Sans MT" panose="020B0502020104020203" pitchFamily="34" charset="0"/>
                <a:cs typeface="Times New Roman" pitchFamily="18" charset="0"/>
              </a:rPr>
              <a:t>The mass of 1 mole of carbon–12 is exactly 12 g.</a:t>
            </a:r>
          </a:p>
          <a:p>
            <a:pPr defTabSz="457200" eaLnBrk="0" fontAlgn="base" hangingPunct="0">
              <a:spcBef>
                <a:spcPct val="0"/>
              </a:spcBef>
              <a:spcAft>
                <a:spcPct val="0"/>
              </a:spcAft>
              <a:buClr>
                <a:srgbClr val="000000"/>
              </a:buClr>
              <a:buSzPct val="100000"/>
              <a:defRPr/>
            </a:pPr>
            <a:r>
              <a:rPr lang="en-US" dirty="0">
                <a:solidFill>
                  <a:schemeClr val="tx1">
                    <a:lumMod val="75000"/>
                    <a:lumOff val="25000"/>
                  </a:schemeClr>
                </a:solidFill>
                <a:latin typeface="Gill Sans MT" panose="020B0502020104020203" pitchFamily="34" charset="0"/>
                <a:cs typeface="Times New Roman" pitchFamily="18" charset="0"/>
              </a:rPr>
              <a:t>The mass of 1 carbon–12 atom is exactly 12 </a:t>
            </a:r>
            <a:r>
              <a:rPr lang="en-US" dirty="0" err="1">
                <a:solidFill>
                  <a:schemeClr val="tx1">
                    <a:lumMod val="75000"/>
                    <a:lumOff val="25000"/>
                  </a:schemeClr>
                </a:solidFill>
                <a:latin typeface="Gill Sans MT" panose="020B0502020104020203" pitchFamily="34" charset="0"/>
                <a:cs typeface="Times New Roman" pitchFamily="18" charset="0"/>
              </a:rPr>
              <a:t>amu</a:t>
            </a:r>
            <a:r>
              <a:rPr lang="en-US" dirty="0">
                <a:solidFill>
                  <a:schemeClr val="tx1">
                    <a:lumMod val="75000"/>
                    <a:lumOff val="25000"/>
                  </a:schemeClr>
                </a:solidFill>
                <a:latin typeface="Gill Sans MT" panose="020B0502020104020203" pitchFamily="34" charset="0"/>
                <a:cs typeface="Times New Roman" pitchFamily="18" charset="0"/>
              </a:rPr>
              <a:t>		</a:t>
            </a:r>
            <a:endParaRPr lang="en-US" b="1" dirty="0">
              <a:solidFill>
                <a:srgbClr val="67AEB6"/>
              </a:solidFill>
              <a:latin typeface="Gill Sans MT" panose="020B0502020104020203" pitchFamily="34" charset="0"/>
              <a:cs typeface="Times New Roman" pitchFamily="18" charset="0"/>
            </a:endParaRPr>
          </a:p>
        </p:txBody>
      </p:sp>
      <p:sp>
        <p:nvSpPr>
          <p:cNvPr id="9" name="Content Placeholder 2">
            <a:extLst>
              <a:ext uri="{FF2B5EF4-FFF2-40B4-BE49-F238E27FC236}">
                <a16:creationId xmlns:a16="http://schemas.microsoft.com/office/drawing/2014/main" id="{751E5A2B-CC8D-429D-B494-44CE442702F9}"/>
              </a:ext>
            </a:extLst>
          </p:cNvPr>
          <p:cNvSpPr txBox="1">
            <a:spLocks/>
          </p:cNvSpPr>
          <p:nvPr/>
        </p:nvSpPr>
        <p:spPr>
          <a:xfrm>
            <a:off x="0" y="4474093"/>
            <a:ext cx="7767638" cy="8118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How many moles are in 62.8 grams of Fe?</a:t>
            </a:r>
          </a:p>
          <a:p>
            <a:endParaRPr lang="en-US" sz="1800" dirty="0">
              <a:solidFill>
                <a:schemeClr val="tx1">
                  <a:lumMod val="75000"/>
                  <a:lumOff val="25000"/>
                </a:schemeClr>
              </a:solidFill>
              <a:latin typeface="Gill Sans MT" panose="020B0502020104020203"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F46F9CF-5EEC-4EF6-A8E7-49B31A6E4443}"/>
                  </a:ext>
                </a:extLst>
              </p:cNvPr>
              <p:cNvSpPr txBox="1"/>
              <p:nvPr/>
            </p:nvSpPr>
            <p:spPr>
              <a:xfrm>
                <a:off x="839493" y="4884313"/>
                <a:ext cx="1396538"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0">
                                  <a:solidFill>
                                    <a:srgbClr val="E47588"/>
                                  </a:solidFill>
                                  <a:latin typeface="Cambria Math" panose="02040503050406030204" pitchFamily="18" charset="0"/>
                                </a:rPr>
                                <m:t>62.8 </m:t>
                              </m:r>
                              <m:r>
                                <m:rPr>
                                  <m:sty m:val="p"/>
                                </m:rPr>
                                <a:rPr lang="en-US" i="0">
                                  <a:solidFill>
                                    <a:srgbClr val="E47588"/>
                                  </a:solidFill>
                                  <a:latin typeface="Cambria Math" panose="02040503050406030204" pitchFamily="18" charset="0"/>
                                </a:rPr>
                                <m:t>g</m:t>
                              </m:r>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Fe</m:t>
                              </m:r>
                            </m:num>
                            <m:den/>
                          </m:f>
                        </m:e>
                      </m:d>
                    </m:oMath>
                  </m:oMathPara>
                </a14:m>
                <a:endParaRPr lang="en-US" dirty="0">
                  <a:solidFill>
                    <a:srgbClr val="E47588"/>
                  </a:solidFill>
                  <a:latin typeface="Gill Sans MT" panose="020B0502020104020203" pitchFamily="34" charset="0"/>
                </a:endParaRPr>
              </a:p>
            </p:txBody>
          </p:sp>
        </mc:Choice>
        <mc:Fallback xmlns="">
          <p:sp>
            <p:nvSpPr>
              <p:cNvPr id="10" name="TextBox 9">
                <a:extLst>
                  <a:ext uri="{FF2B5EF4-FFF2-40B4-BE49-F238E27FC236}">
                    <a16:creationId xmlns:a16="http://schemas.microsoft.com/office/drawing/2014/main" id="{1F46F9CF-5EEC-4EF6-A8E7-49B31A6E4443}"/>
                  </a:ext>
                </a:extLst>
              </p:cNvPr>
              <p:cNvSpPr txBox="1">
                <a:spLocks noRot="1" noChangeAspect="1" noMove="1" noResize="1" noEditPoints="1" noAdjustHandles="1" noChangeArrowheads="1" noChangeShapeType="1" noTextEdit="1"/>
              </p:cNvSpPr>
              <p:nvPr/>
            </p:nvSpPr>
            <p:spPr>
              <a:xfrm>
                <a:off x="839493" y="4884313"/>
                <a:ext cx="1396538" cy="71468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BD69EF5-8D72-436E-8BDA-07279037D330}"/>
                  </a:ext>
                </a:extLst>
              </p:cNvPr>
              <p:cNvSpPr txBox="1"/>
              <p:nvPr/>
            </p:nvSpPr>
            <p:spPr>
              <a:xfrm>
                <a:off x="2077886" y="4930479"/>
                <a:ext cx="1342034"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b="0" i="0" smtClean="0">
                                  <a:solidFill>
                                    <a:srgbClr val="E47588"/>
                                  </a:solidFill>
                                  <a:latin typeface="Cambria Math" panose="02040503050406030204" pitchFamily="18" charset="0"/>
                                </a:rPr>
                                <m:t>1 </m:t>
                              </m:r>
                              <m:r>
                                <m:rPr>
                                  <m:sty m:val="p"/>
                                </m:rPr>
                                <a:rPr lang="en-US" b="0" i="0" smtClean="0">
                                  <a:solidFill>
                                    <a:srgbClr val="E47588"/>
                                  </a:solidFill>
                                  <a:latin typeface="Cambria Math" panose="02040503050406030204" pitchFamily="18" charset="0"/>
                                </a:rPr>
                                <m:t>mol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Fe</m:t>
                              </m:r>
                            </m:num>
                            <m:den>
                              <m:r>
                                <a:rPr lang="en-US" b="0" i="0" smtClean="0">
                                  <a:solidFill>
                                    <a:srgbClr val="E47588"/>
                                  </a:solidFill>
                                  <a:latin typeface="Cambria Math" panose="02040503050406030204" pitchFamily="18" charset="0"/>
                                </a:rPr>
                                <m:t>55.85 </m:t>
                              </m:r>
                              <m:r>
                                <m:rPr>
                                  <m:sty m:val="p"/>
                                </m:rPr>
                                <a:rPr lang="en-US" b="0" i="0" smtClean="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Fe</m:t>
                              </m:r>
                            </m:den>
                          </m:f>
                        </m:e>
                      </m:d>
                    </m:oMath>
                  </m:oMathPara>
                </a14:m>
                <a:endParaRPr lang="en-US" dirty="0">
                  <a:solidFill>
                    <a:srgbClr val="E47588"/>
                  </a:solidFill>
                  <a:latin typeface="Gill Sans MT" panose="020B0502020104020203" pitchFamily="34" charset="0"/>
                </a:endParaRPr>
              </a:p>
            </p:txBody>
          </p:sp>
        </mc:Choice>
        <mc:Fallback xmlns="">
          <p:sp>
            <p:nvSpPr>
              <p:cNvPr id="11" name="TextBox 10">
                <a:extLst>
                  <a:ext uri="{FF2B5EF4-FFF2-40B4-BE49-F238E27FC236}">
                    <a16:creationId xmlns:a16="http://schemas.microsoft.com/office/drawing/2014/main" id="{1BD69EF5-8D72-436E-8BDA-07279037D330}"/>
                  </a:ext>
                </a:extLst>
              </p:cNvPr>
              <p:cNvSpPr txBox="1">
                <a:spLocks noRot="1" noChangeAspect="1" noMove="1" noResize="1" noEditPoints="1" noAdjustHandles="1" noChangeArrowheads="1" noChangeShapeType="1" noTextEdit="1"/>
              </p:cNvSpPr>
              <p:nvPr/>
            </p:nvSpPr>
            <p:spPr>
              <a:xfrm>
                <a:off x="2077886" y="4930479"/>
                <a:ext cx="1342034" cy="6223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AEA4939-028D-4CB2-984E-13B4442726C8}"/>
                  </a:ext>
                </a:extLst>
              </p:cNvPr>
              <p:cNvSpPr txBox="1"/>
              <p:nvPr/>
            </p:nvSpPr>
            <p:spPr>
              <a:xfrm>
                <a:off x="3474424" y="5103154"/>
                <a:ext cx="14935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solidFill>
                            <a:srgbClr val="E47588"/>
                          </a:solidFill>
                          <a:latin typeface="Cambria Math" panose="02040503050406030204" pitchFamily="18" charset="0"/>
                        </a:rPr>
                        <m:t>=1.12 </m:t>
                      </m:r>
                      <m:r>
                        <m:rPr>
                          <m:sty m:val="p"/>
                        </m:rPr>
                        <a:rPr lang="en-US" b="0" i="0" smtClean="0">
                          <a:solidFill>
                            <a:srgbClr val="E47588"/>
                          </a:solidFill>
                          <a:latin typeface="Cambria Math" panose="02040503050406030204" pitchFamily="18" charset="0"/>
                        </a:rPr>
                        <m:t>mol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Fe</m:t>
                      </m:r>
                    </m:oMath>
                  </m:oMathPara>
                </a14:m>
                <a:endParaRPr lang="en-US" dirty="0">
                  <a:solidFill>
                    <a:srgbClr val="E47588"/>
                  </a:solidFill>
                  <a:latin typeface="Gill Sans MT" panose="020B0502020104020203" pitchFamily="34" charset="0"/>
                </a:endParaRPr>
              </a:p>
            </p:txBody>
          </p:sp>
        </mc:Choice>
        <mc:Fallback xmlns="">
          <p:sp>
            <p:nvSpPr>
              <p:cNvPr id="13" name="TextBox 12">
                <a:extLst>
                  <a:ext uri="{FF2B5EF4-FFF2-40B4-BE49-F238E27FC236}">
                    <a16:creationId xmlns:a16="http://schemas.microsoft.com/office/drawing/2014/main" id="{9AEA4939-028D-4CB2-984E-13B4442726C8}"/>
                  </a:ext>
                </a:extLst>
              </p:cNvPr>
              <p:cNvSpPr txBox="1">
                <a:spLocks noRot="1" noChangeAspect="1" noMove="1" noResize="1" noEditPoints="1" noAdjustHandles="1" noChangeArrowheads="1" noChangeShapeType="1" noTextEdit="1"/>
              </p:cNvSpPr>
              <p:nvPr/>
            </p:nvSpPr>
            <p:spPr>
              <a:xfrm>
                <a:off x="3474424" y="5103154"/>
                <a:ext cx="1493550" cy="276999"/>
              </a:xfrm>
              <a:prstGeom prst="rect">
                <a:avLst/>
              </a:prstGeom>
              <a:blipFill>
                <a:blip r:embed="rId4"/>
                <a:stretch>
                  <a:fillRect r="-1633" b="-8696"/>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932606A8-7D5E-48EB-9E56-54E81E8390C3}"/>
              </a:ext>
            </a:extLst>
          </p:cNvPr>
          <p:cNvCxnSpPr/>
          <p:nvPr/>
        </p:nvCxnSpPr>
        <p:spPr bwMode="auto">
          <a:xfrm flipV="1">
            <a:off x="1627569" y="4987972"/>
            <a:ext cx="255495" cy="198262"/>
          </a:xfrm>
          <a:prstGeom prst="line">
            <a:avLst/>
          </a:prstGeom>
          <a:solidFill>
            <a:srgbClr val="00B8FF"/>
          </a:solidFill>
          <a:ln w="28575" cap="flat" cmpd="sng" algn="ctr">
            <a:solidFill>
              <a:srgbClr val="67AEB6"/>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20425C0E-BFB7-4891-9ED6-33C3A8FA628E}"/>
              </a:ext>
            </a:extLst>
          </p:cNvPr>
          <p:cNvCxnSpPr/>
          <p:nvPr/>
        </p:nvCxnSpPr>
        <p:spPr bwMode="auto">
          <a:xfrm flipV="1">
            <a:off x="2889043" y="5318781"/>
            <a:ext cx="281045" cy="198262"/>
          </a:xfrm>
          <a:prstGeom prst="line">
            <a:avLst/>
          </a:prstGeom>
          <a:solidFill>
            <a:srgbClr val="00B8FF"/>
          </a:solidFill>
          <a:ln w="28575" cap="flat" cmpd="sng" algn="ctr">
            <a:solidFill>
              <a:srgbClr val="67AEB6"/>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9C5137F5-60A6-44F3-A11E-F3C3A1DA4F80}"/>
              </a:ext>
            </a:extLst>
          </p:cNvPr>
          <p:cNvCxnSpPr/>
          <p:nvPr/>
        </p:nvCxnSpPr>
        <p:spPr>
          <a:xfrm>
            <a:off x="0" y="4393051"/>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2">
            <a:extLst>
              <a:ext uri="{FF2B5EF4-FFF2-40B4-BE49-F238E27FC236}">
                <a16:creationId xmlns:a16="http://schemas.microsoft.com/office/drawing/2014/main" id="{9FD31453-F98D-494D-B2FA-8341242D1C6F}"/>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Molar Mass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F8D9353-192A-4483-B622-F9589D06CA5A}"/>
                  </a:ext>
                </a:extLst>
              </p:cNvPr>
              <p:cNvSpPr/>
              <p:nvPr/>
            </p:nvSpPr>
            <p:spPr>
              <a:xfrm>
                <a:off x="1883064" y="3454799"/>
                <a:ext cx="1643399"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solidFill>
                                <a:schemeClr val="tx1">
                                  <a:lumMod val="75000"/>
                                  <a:lumOff val="25000"/>
                                </a:schemeClr>
                              </a:solidFill>
                              <a:latin typeface="Cambria Math" panose="02040503050406030204" pitchFamily="18" charset="0"/>
                              <a:cs typeface="Times New Roman" pitchFamily="18" charset="0"/>
                            </a:rPr>
                          </m:ctrlPr>
                        </m:fPr>
                        <m:num>
                          <m:r>
                            <a:rPr lang="en-US" i="1">
                              <a:solidFill>
                                <a:schemeClr val="tx1">
                                  <a:lumMod val="75000"/>
                                  <a:lumOff val="25000"/>
                                </a:schemeClr>
                              </a:solidFill>
                              <a:latin typeface="Cambria Math"/>
                              <a:cs typeface="Times New Roman" pitchFamily="18" charset="0"/>
                            </a:rPr>
                            <m:t>12 </m:t>
                          </m:r>
                          <m:r>
                            <m:rPr>
                              <m:sty m:val="p"/>
                            </m:rPr>
                            <a:rPr lang="en-US">
                              <a:solidFill>
                                <a:schemeClr val="tx1">
                                  <a:lumMod val="75000"/>
                                  <a:lumOff val="25000"/>
                                </a:schemeClr>
                              </a:solidFill>
                              <a:latin typeface="Cambria Math"/>
                              <a:cs typeface="Times New Roman" pitchFamily="18" charset="0"/>
                            </a:rPr>
                            <m:t>g</m:t>
                          </m:r>
                          <m:r>
                            <a:rPr lang="en-US">
                              <a:solidFill>
                                <a:schemeClr val="tx1">
                                  <a:lumMod val="75000"/>
                                  <a:lumOff val="25000"/>
                                </a:schemeClr>
                              </a:solidFill>
                              <a:latin typeface="Cambria Math"/>
                              <a:cs typeface="Times New Roman" pitchFamily="18" charset="0"/>
                            </a:rPr>
                            <m:t> </m:t>
                          </m:r>
                          <m:r>
                            <m:rPr>
                              <m:sty m:val="p"/>
                            </m:rPr>
                            <a:rPr lang="en-US">
                              <a:solidFill>
                                <a:schemeClr val="tx1">
                                  <a:lumMod val="75000"/>
                                  <a:lumOff val="25000"/>
                                </a:schemeClr>
                              </a:solidFill>
                              <a:latin typeface="Cambria Math"/>
                              <a:cs typeface="Times New Roman" pitchFamily="18" charset="0"/>
                            </a:rPr>
                            <m:t>carbon</m:t>
                          </m:r>
                        </m:num>
                        <m:den>
                          <m:r>
                            <a:rPr lang="en-US" i="1">
                              <a:solidFill>
                                <a:schemeClr val="tx1">
                                  <a:lumMod val="75000"/>
                                  <a:lumOff val="25000"/>
                                </a:schemeClr>
                              </a:solidFill>
                              <a:latin typeface="Cambria Math"/>
                              <a:cs typeface="Times New Roman" pitchFamily="18" charset="0"/>
                            </a:rPr>
                            <m:t>1 </m:t>
                          </m:r>
                          <m:r>
                            <m:rPr>
                              <m:sty m:val="p"/>
                            </m:rPr>
                            <a:rPr lang="en-US">
                              <a:solidFill>
                                <a:schemeClr val="tx1">
                                  <a:lumMod val="75000"/>
                                  <a:lumOff val="25000"/>
                                </a:schemeClr>
                              </a:solidFill>
                              <a:latin typeface="Cambria Math"/>
                              <a:cs typeface="Times New Roman" pitchFamily="18" charset="0"/>
                            </a:rPr>
                            <m:t>mole</m:t>
                          </m:r>
                          <m:r>
                            <a:rPr lang="en-US">
                              <a:solidFill>
                                <a:schemeClr val="tx1">
                                  <a:lumMod val="75000"/>
                                  <a:lumOff val="25000"/>
                                </a:schemeClr>
                              </a:solidFill>
                              <a:latin typeface="Cambria Math"/>
                              <a:cs typeface="Times New Roman" pitchFamily="18" charset="0"/>
                            </a:rPr>
                            <m:t> </m:t>
                          </m:r>
                          <m:r>
                            <m:rPr>
                              <m:sty m:val="p"/>
                            </m:rPr>
                            <a:rPr lang="en-US">
                              <a:solidFill>
                                <a:schemeClr val="tx1">
                                  <a:lumMod val="75000"/>
                                  <a:lumOff val="25000"/>
                                </a:schemeClr>
                              </a:solidFill>
                              <a:latin typeface="Cambria Math"/>
                              <a:cs typeface="Times New Roman" pitchFamily="18" charset="0"/>
                            </a:rPr>
                            <m:t>carbon</m:t>
                          </m:r>
                        </m:den>
                      </m:f>
                    </m:oMath>
                  </m:oMathPara>
                </a14:m>
                <a:endParaRPr lang="en-US" dirty="0"/>
              </a:p>
            </p:txBody>
          </p:sp>
        </mc:Choice>
        <mc:Fallback xmlns="">
          <p:sp>
            <p:nvSpPr>
              <p:cNvPr id="7" name="Rectangle 6">
                <a:extLst>
                  <a:ext uri="{FF2B5EF4-FFF2-40B4-BE49-F238E27FC236}">
                    <a16:creationId xmlns:a16="http://schemas.microsoft.com/office/drawing/2014/main" id="{2F8D9353-192A-4483-B622-F9589D06CA5A}"/>
                  </a:ext>
                </a:extLst>
              </p:cNvPr>
              <p:cNvSpPr>
                <a:spLocks noRot="1" noChangeAspect="1" noMove="1" noResize="1" noEditPoints="1" noAdjustHandles="1" noChangeArrowheads="1" noChangeShapeType="1" noTextEdit="1"/>
              </p:cNvSpPr>
              <p:nvPr/>
            </p:nvSpPr>
            <p:spPr>
              <a:xfrm>
                <a:off x="1883064" y="3454799"/>
                <a:ext cx="1643399" cy="618374"/>
              </a:xfrm>
              <a:prstGeom prst="rect">
                <a:avLst/>
              </a:prstGeom>
              <a:blipFill>
                <a:blip r:embed="rId5"/>
                <a:stretch>
                  <a:fillRect/>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7E33E086-130B-491A-ABC7-C09E0ABB6EA3}"/>
              </a:ext>
            </a:extLst>
          </p:cNvPr>
          <p:cNvSpPr/>
          <p:nvPr/>
        </p:nvSpPr>
        <p:spPr>
          <a:xfrm>
            <a:off x="-2085" y="2621118"/>
            <a:ext cx="9143999" cy="923330"/>
          </a:xfrm>
          <a:prstGeom prst="rect">
            <a:avLst/>
          </a:prstGeom>
        </p:spPr>
        <p:txBody>
          <a:bodyPr wrap="square">
            <a:spAutoFit/>
          </a:bodyPr>
          <a:lstStyle/>
          <a:p>
            <a:r>
              <a:rPr lang="en-US" dirty="0">
                <a:solidFill>
                  <a:schemeClr val="tx1">
                    <a:lumMod val="75000"/>
                    <a:lumOff val="25000"/>
                  </a:schemeClr>
                </a:solidFill>
                <a:latin typeface="Gill Sans MT" panose="020B0502020104020203" pitchFamily="34" charset="0"/>
                <a:cs typeface="Times New Roman" pitchFamily="18" charset="0"/>
              </a:rPr>
              <a:t>We usually express molar masses in units of grams per mole (g mol</a:t>
            </a:r>
            <a:r>
              <a:rPr lang="en-US" baseline="30000" dirty="0">
                <a:solidFill>
                  <a:schemeClr val="tx1">
                    <a:lumMod val="75000"/>
                    <a:lumOff val="25000"/>
                  </a:schemeClr>
                </a:solidFill>
                <a:latin typeface="Gill Sans MT" panose="020B0502020104020203" pitchFamily="34" charset="0"/>
                <a:cs typeface="Times New Roman" pitchFamily="18" charset="0"/>
              </a:rPr>
              <a:t>–1</a:t>
            </a:r>
            <a:r>
              <a:rPr lang="en-US" dirty="0">
                <a:solidFill>
                  <a:schemeClr val="tx1">
                    <a:lumMod val="75000"/>
                    <a:lumOff val="25000"/>
                  </a:schemeClr>
                </a:solidFill>
                <a:latin typeface="Gill Sans MT" panose="020B0502020104020203" pitchFamily="34" charset="0"/>
                <a:cs typeface="Times New Roman" pitchFamily="18" charset="0"/>
              </a:rPr>
              <a:t>) to facilitate cancellation of units in calculations. Molar masses can be found on the periodic table. For example, in1 mole of carbon–12, we have:	</a:t>
            </a:r>
            <a:endParaRPr lang="en-US" dirty="0"/>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F1AF1D34-4426-4A7E-8456-CC5976104316}"/>
                  </a:ext>
                </a:extLst>
              </p:cNvPr>
              <p:cNvSpPr/>
              <p:nvPr/>
            </p:nvSpPr>
            <p:spPr>
              <a:xfrm>
                <a:off x="4198313" y="3457025"/>
                <a:ext cx="1643399" cy="6669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solidFill>
                                <a:schemeClr val="tx1">
                                  <a:lumMod val="75000"/>
                                  <a:lumOff val="25000"/>
                                </a:schemeClr>
                              </a:solidFill>
                              <a:latin typeface="Cambria Math" panose="02040503050406030204" pitchFamily="18" charset="0"/>
                              <a:cs typeface="Times New Roman" pitchFamily="18" charset="0"/>
                            </a:rPr>
                          </m:ctrlPr>
                        </m:fPr>
                        <m:num>
                          <m:r>
                            <a:rPr lang="en-US" i="1">
                              <a:solidFill>
                                <a:schemeClr val="tx1">
                                  <a:lumMod val="75000"/>
                                  <a:lumOff val="25000"/>
                                </a:schemeClr>
                              </a:solidFill>
                              <a:latin typeface="Cambria Math"/>
                              <a:cs typeface="Times New Roman" pitchFamily="18" charset="0"/>
                            </a:rPr>
                            <m:t>1 </m:t>
                          </m:r>
                          <m:r>
                            <m:rPr>
                              <m:sty m:val="p"/>
                            </m:rPr>
                            <a:rPr lang="en-US">
                              <a:solidFill>
                                <a:schemeClr val="tx1">
                                  <a:lumMod val="75000"/>
                                  <a:lumOff val="25000"/>
                                </a:schemeClr>
                              </a:solidFill>
                              <a:latin typeface="Cambria Math"/>
                              <a:cs typeface="Times New Roman" pitchFamily="18" charset="0"/>
                            </a:rPr>
                            <m:t>mole</m:t>
                          </m:r>
                          <m:r>
                            <a:rPr lang="en-US">
                              <a:solidFill>
                                <a:schemeClr val="tx1">
                                  <a:lumMod val="75000"/>
                                  <a:lumOff val="25000"/>
                                </a:schemeClr>
                              </a:solidFill>
                              <a:latin typeface="Cambria Math"/>
                              <a:cs typeface="Times New Roman" pitchFamily="18" charset="0"/>
                            </a:rPr>
                            <m:t> </m:t>
                          </m:r>
                          <m:r>
                            <m:rPr>
                              <m:sty m:val="p"/>
                            </m:rPr>
                            <a:rPr lang="en-US">
                              <a:solidFill>
                                <a:schemeClr val="tx1">
                                  <a:lumMod val="75000"/>
                                  <a:lumOff val="25000"/>
                                </a:schemeClr>
                              </a:solidFill>
                              <a:latin typeface="Cambria Math"/>
                              <a:cs typeface="Times New Roman" pitchFamily="18" charset="0"/>
                            </a:rPr>
                            <m:t>carbon</m:t>
                          </m:r>
                        </m:num>
                        <m:den>
                          <m:r>
                            <a:rPr lang="en-US" i="1">
                              <a:solidFill>
                                <a:schemeClr val="tx1">
                                  <a:lumMod val="75000"/>
                                  <a:lumOff val="25000"/>
                                </a:schemeClr>
                              </a:solidFill>
                              <a:latin typeface="Cambria Math"/>
                              <a:cs typeface="Times New Roman" pitchFamily="18" charset="0"/>
                            </a:rPr>
                            <m:t>12 </m:t>
                          </m:r>
                          <m:r>
                            <m:rPr>
                              <m:sty m:val="p"/>
                            </m:rPr>
                            <a:rPr lang="en-US">
                              <a:solidFill>
                                <a:schemeClr val="tx1">
                                  <a:lumMod val="75000"/>
                                  <a:lumOff val="25000"/>
                                </a:schemeClr>
                              </a:solidFill>
                              <a:latin typeface="Cambria Math"/>
                              <a:cs typeface="Times New Roman" pitchFamily="18" charset="0"/>
                            </a:rPr>
                            <m:t>g</m:t>
                          </m:r>
                          <m:r>
                            <a:rPr lang="en-US">
                              <a:solidFill>
                                <a:schemeClr val="tx1">
                                  <a:lumMod val="75000"/>
                                  <a:lumOff val="25000"/>
                                </a:schemeClr>
                              </a:solidFill>
                              <a:latin typeface="Cambria Math"/>
                              <a:cs typeface="Times New Roman" pitchFamily="18" charset="0"/>
                            </a:rPr>
                            <m:t> </m:t>
                          </m:r>
                          <m:r>
                            <m:rPr>
                              <m:sty m:val="p"/>
                            </m:rPr>
                            <a:rPr lang="en-US">
                              <a:solidFill>
                                <a:schemeClr val="tx1">
                                  <a:lumMod val="75000"/>
                                  <a:lumOff val="25000"/>
                                </a:schemeClr>
                              </a:solidFill>
                              <a:latin typeface="Cambria Math"/>
                              <a:cs typeface="Times New Roman" pitchFamily="18" charset="0"/>
                            </a:rPr>
                            <m:t>carbon</m:t>
                          </m:r>
                        </m:den>
                      </m:f>
                    </m:oMath>
                  </m:oMathPara>
                </a14:m>
                <a:endParaRPr lang="en-US" dirty="0"/>
              </a:p>
            </p:txBody>
          </p:sp>
        </mc:Choice>
        <mc:Fallback xmlns="">
          <p:sp>
            <p:nvSpPr>
              <p:cNvPr id="19" name="Rectangle 18">
                <a:extLst>
                  <a:ext uri="{FF2B5EF4-FFF2-40B4-BE49-F238E27FC236}">
                    <a16:creationId xmlns:a16="http://schemas.microsoft.com/office/drawing/2014/main" id="{F1AF1D34-4426-4A7E-8456-CC5976104316}"/>
                  </a:ext>
                </a:extLst>
              </p:cNvPr>
              <p:cNvSpPr>
                <a:spLocks noRot="1" noChangeAspect="1" noMove="1" noResize="1" noEditPoints="1" noAdjustHandles="1" noChangeArrowheads="1" noChangeShapeType="1" noTextEdit="1"/>
              </p:cNvSpPr>
              <p:nvPr/>
            </p:nvSpPr>
            <p:spPr>
              <a:xfrm>
                <a:off x="4198313" y="3457025"/>
                <a:ext cx="1643399" cy="66691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089F6E27-1511-4B1E-B868-017C1E5FEA7F}"/>
                  </a:ext>
                </a:extLst>
              </p:cNvPr>
              <p:cNvSpPr/>
              <p:nvPr/>
            </p:nvSpPr>
            <p:spPr>
              <a:xfrm>
                <a:off x="3526463" y="3624144"/>
                <a:ext cx="547266" cy="369332"/>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m:rPr>
                          <m:sty m:val="p"/>
                        </m:rPr>
                        <a:rPr lang="en-US" b="0" i="0" smtClean="0">
                          <a:solidFill>
                            <a:schemeClr val="tx1">
                              <a:lumMod val="75000"/>
                              <a:lumOff val="25000"/>
                            </a:schemeClr>
                          </a:solidFill>
                          <a:latin typeface="Cambria Math" panose="02040503050406030204" pitchFamily="18" charset="0"/>
                          <a:cs typeface="Times New Roman" pitchFamily="18" charset="0"/>
                        </a:rPr>
                        <m:t>OR</m:t>
                      </m:r>
                    </m:oMath>
                  </m:oMathPara>
                </a14:m>
                <a:endParaRPr lang="en-US" dirty="0"/>
              </a:p>
            </p:txBody>
          </p:sp>
        </mc:Choice>
        <mc:Fallback xmlns="">
          <p:sp>
            <p:nvSpPr>
              <p:cNvPr id="20" name="Rectangle 19">
                <a:extLst>
                  <a:ext uri="{FF2B5EF4-FFF2-40B4-BE49-F238E27FC236}">
                    <a16:creationId xmlns:a16="http://schemas.microsoft.com/office/drawing/2014/main" id="{089F6E27-1511-4B1E-B868-017C1E5FEA7F}"/>
                  </a:ext>
                </a:extLst>
              </p:cNvPr>
              <p:cNvSpPr>
                <a:spLocks noRot="1" noChangeAspect="1" noMove="1" noResize="1" noEditPoints="1" noAdjustHandles="1" noChangeArrowheads="1" noChangeShapeType="1" noTextEdit="1"/>
              </p:cNvSpPr>
              <p:nvPr/>
            </p:nvSpPr>
            <p:spPr>
              <a:xfrm>
                <a:off x="3526463" y="3624144"/>
                <a:ext cx="547266" cy="3693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725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33</a:t>
            </a:fld>
            <a:endParaRPr lang="en-US" dirty="0">
              <a:solidFill>
                <a:schemeClr val="bg1"/>
              </a:solidFill>
            </a:endParaRPr>
          </a:p>
        </p:txBody>
      </p:sp>
      <p:sp>
        <p:nvSpPr>
          <p:cNvPr id="8" name="Text Box 2">
            <a:extLst>
              <a:ext uri="{FF2B5EF4-FFF2-40B4-BE49-F238E27FC236}">
                <a16:creationId xmlns:a16="http://schemas.microsoft.com/office/drawing/2014/main" id="{4BCF27FC-1F9D-40AD-A7DD-3C3A18E5DBD9}"/>
              </a:ext>
            </a:extLst>
          </p:cNvPr>
          <p:cNvSpPr txBox="1">
            <a:spLocks noChangeArrowheads="1"/>
          </p:cNvSpPr>
          <p:nvPr/>
        </p:nvSpPr>
        <p:spPr bwMode="auto">
          <a:xfrm>
            <a:off x="0" y="126492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b="1" dirty="0">
                <a:solidFill>
                  <a:srgbClr val="E47588"/>
                </a:solidFill>
                <a:latin typeface="Gill Sans MT" panose="020B0502020104020203" pitchFamily="34" charset="0"/>
                <a:cs typeface="Arial" charset="0"/>
              </a:rPr>
              <a:t>Molecular mass</a:t>
            </a:r>
            <a:r>
              <a:rPr lang="en-US" altLang="en-US" sz="1800" dirty="0">
                <a:solidFill>
                  <a:schemeClr val="tx1">
                    <a:lumMod val="75000"/>
                    <a:lumOff val="25000"/>
                  </a:schemeClr>
                </a:solidFill>
                <a:latin typeface="Gill Sans MT" panose="020B0502020104020203" pitchFamily="34" charset="0"/>
                <a:cs typeface="Arial" charset="0"/>
              </a:rPr>
              <a:t> (or molecular weight) is the sum of the atomic masses (in </a:t>
            </a:r>
            <a:r>
              <a:rPr lang="en-US" altLang="en-US" sz="1800" dirty="0" err="1">
                <a:solidFill>
                  <a:schemeClr val="tx1">
                    <a:lumMod val="75000"/>
                    <a:lumOff val="25000"/>
                  </a:schemeClr>
                </a:solidFill>
                <a:latin typeface="Gill Sans MT" panose="020B0502020104020203" pitchFamily="34" charset="0"/>
                <a:cs typeface="Arial" charset="0"/>
              </a:rPr>
              <a:t>amu</a:t>
            </a:r>
            <a:r>
              <a:rPr lang="en-US" altLang="en-US" sz="1800" dirty="0">
                <a:solidFill>
                  <a:schemeClr val="tx1">
                    <a:lumMod val="75000"/>
                    <a:lumOff val="25000"/>
                  </a:schemeClr>
                </a:solidFill>
                <a:latin typeface="Gill Sans MT" panose="020B0502020104020203" pitchFamily="34" charset="0"/>
                <a:cs typeface="Arial" charset="0"/>
              </a:rPr>
              <a:t>) in a molecule.</a:t>
            </a:r>
            <a:endParaRPr lang="en-US" altLang="en-US" sz="1800" b="1" dirty="0">
              <a:solidFill>
                <a:schemeClr val="tx1">
                  <a:lumMod val="75000"/>
                  <a:lumOff val="25000"/>
                </a:schemeClr>
              </a:solidFill>
              <a:latin typeface="Gill Sans MT" panose="020B0502020104020203" pitchFamily="34" charset="0"/>
              <a:cs typeface="Arial" charset="0"/>
            </a:endParaRPr>
          </a:p>
        </p:txBody>
      </p:sp>
      <p:grpSp>
        <p:nvGrpSpPr>
          <p:cNvPr id="37" name="Group 36">
            <a:extLst>
              <a:ext uri="{FF2B5EF4-FFF2-40B4-BE49-F238E27FC236}">
                <a16:creationId xmlns:a16="http://schemas.microsoft.com/office/drawing/2014/main" id="{AE99AE6D-CFAD-4CF2-8F35-6C65A661A692}"/>
              </a:ext>
            </a:extLst>
          </p:cNvPr>
          <p:cNvGrpSpPr/>
          <p:nvPr/>
        </p:nvGrpSpPr>
        <p:grpSpPr>
          <a:xfrm>
            <a:off x="212198" y="1792124"/>
            <a:ext cx="3408365" cy="923526"/>
            <a:chOff x="218929" y="1593465"/>
            <a:chExt cx="3408365" cy="923526"/>
          </a:xfrm>
        </p:grpSpPr>
        <p:grpSp>
          <p:nvGrpSpPr>
            <p:cNvPr id="9" name="Group 13">
              <a:extLst>
                <a:ext uri="{FF2B5EF4-FFF2-40B4-BE49-F238E27FC236}">
                  <a16:creationId xmlns:a16="http://schemas.microsoft.com/office/drawing/2014/main" id="{6BEA3253-405A-43FC-AACF-EE3CA70EF1E9}"/>
                </a:ext>
              </a:extLst>
            </p:cNvPr>
            <p:cNvGrpSpPr>
              <a:grpSpLocks/>
            </p:cNvGrpSpPr>
            <p:nvPr/>
          </p:nvGrpSpPr>
          <p:grpSpPr bwMode="auto">
            <a:xfrm>
              <a:off x="218929" y="1593465"/>
              <a:ext cx="3263901" cy="374651"/>
              <a:chOff x="2892" y="1008"/>
              <a:chExt cx="2056" cy="236"/>
            </a:xfrm>
          </p:grpSpPr>
          <p:sp>
            <p:nvSpPr>
              <p:cNvPr id="10" name="Text Box 6">
                <a:extLst>
                  <a:ext uri="{FF2B5EF4-FFF2-40B4-BE49-F238E27FC236}">
                    <a16:creationId xmlns:a16="http://schemas.microsoft.com/office/drawing/2014/main" id="{C789105F-336E-4DB2-883D-F798C59F63B6}"/>
                  </a:ext>
                </a:extLst>
              </p:cNvPr>
              <p:cNvSpPr txBox="1">
                <a:spLocks noChangeArrowheads="1"/>
              </p:cNvSpPr>
              <p:nvPr/>
            </p:nvSpPr>
            <p:spPr bwMode="auto">
              <a:xfrm>
                <a:off x="2892" y="1011"/>
                <a:ext cx="88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1800" dirty="0">
                    <a:solidFill>
                      <a:schemeClr val="tx1">
                        <a:lumMod val="75000"/>
                        <a:lumOff val="25000"/>
                      </a:schemeClr>
                    </a:solidFill>
                    <a:latin typeface="Gill Sans MT" panose="020B0502020104020203" pitchFamily="34" charset="0"/>
                    <a:cs typeface="Arial" charset="0"/>
                  </a:rPr>
                  <a:t>1 Sulfur</a:t>
                </a:r>
              </a:p>
            </p:txBody>
          </p:sp>
          <p:sp>
            <p:nvSpPr>
              <p:cNvPr id="11" name="Text Box 8">
                <a:extLst>
                  <a:ext uri="{FF2B5EF4-FFF2-40B4-BE49-F238E27FC236}">
                    <a16:creationId xmlns:a16="http://schemas.microsoft.com/office/drawing/2014/main" id="{3932B1DB-1B9B-453A-9FB6-3316F12C4A77}"/>
                  </a:ext>
                </a:extLst>
              </p:cNvPr>
              <p:cNvSpPr txBox="1">
                <a:spLocks noChangeArrowheads="1"/>
              </p:cNvSpPr>
              <p:nvPr/>
            </p:nvSpPr>
            <p:spPr bwMode="auto">
              <a:xfrm>
                <a:off x="4223" y="1008"/>
                <a:ext cx="72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dirty="0">
                    <a:solidFill>
                      <a:schemeClr val="tx1">
                        <a:lumMod val="75000"/>
                        <a:lumOff val="25000"/>
                      </a:schemeClr>
                    </a:solidFill>
                    <a:latin typeface="Gill Sans MT" panose="020B0502020104020203" pitchFamily="34" charset="0"/>
                    <a:cs typeface="Arial" charset="0"/>
                  </a:rPr>
                  <a:t>32.07 </a:t>
                </a:r>
                <a:r>
                  <a:rPr lang="en-US" altLang="en-US" sz="1800" dirty="0" err="1">
                    <a:solidFill>
                      <a:schemeClr val="tx1">
                        <a:lumMod val="75000"/>
                        <a:lumOff val="25000"/>
                      </a:schemeClr>
                    </a:solidFill>
                    <a:latin typeface="Gill Sans MT" panose="020B0502020104020203" pitchFamily="34" charset="0"/>
                    <a:cs typeface="Arial" charset="0"/>
                  </a:rPr>
                  <a:t>amu</a:t>
                </a:r>
                <a:endParaRPr lang="en-US" altLang="en-US" sz="1800" dirty="0">
                  <a:solidFill>
                    <a:schemeClr val="tx1">
                      <a:lumMod val="75000"/>
                      <a:lumOff val="25000"/>
                    </a:schemeClr>
                  </a:solidFill>
                  <a:latin typeface="Gill Sans MT" panose="020B0502020104020203" pitchFamily="34" charset="0"/>
                  <a:cs typeface="Arial" charset="0"/>
                </a:endParaRPr>
              </a:p>
            </p:txBody>
          </p:sp>
        </p:grpSp>
        <p:grpSp>
          <p:nvGrpSpPr>
            <p:cNvPr id="13" name="Group 20">
              <a:extLst>
                <a:ext uri="{FF2B5EF4-FFF2-40B4-BE49-F238E27FC236}">
                  <a16:creationId xmlns:a16="http://schemas.microsoft.com/office/drawing/2014/main" id="{FD77F44C-0ACF-40F5-96F4-CDFE0FB85529}"/>
                </a:ext>
              </a:extLst>
            </p:cNvPr>
            <p:cNvGrpSpPr>
              <a:grpSpLocks/>
            </p:cNvGrpSpPr>
            <p:nvPr/>
          </p:nvGrpSpPr>
          <p:grpSpPr bwMode="auto">
            <a:xfrm>
              <a:off x="218930" y="1868103"/>
              <a:ext cx="3408364" cy="369888"/>
              <a:chOff x="2892" y="1181"/>
              <a:chExt cx="2147" cy="233"/>
            </a:xfrm>
          </p:grpSpPr>
          <p:sp>
            <p:nvSpPr>
              <p:cNvPr id="14" name="Text Box 7">
                <a:extLst>
                  <a:ext uri="{FF2B5EF4-FFF2-40B4-BE49-F238E27FC236}">
                    <a16:creationId xmlns:a16="http://schemas.microsoft.com/office/drawing/2014/main" id="{7F630540-8EDC-4C91-84B6-8586891DE939}"/>
                  </a:ext>
                </a:extLst>
              </p:cNvPr>
              <p:cNvSpPr txBox="1">
                <a:spLocks noChangeArrowheads="1"/>
              </p:cNvSpPr>
              <p:nvPr/>
            </p:nvSpPr>
            <p:spPr bwMode="auto">
              <a:xfrm>
                <a:off x="2892" y="1181"/>
                <a:ext cx="80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dirty="0">
                    <a:solidFill>
                      <a:schemeClr val="tx1">
                        <a:lumMod val="75000"/>
                        <a:lumOff val="25000"/>
                      </a:schemeClr>
                    </a:solidFill>
                    <a:latin typeface="Gill Sans MT" panose="020B0502020104020203" pitchFamily="34" charset="0"/>
                    <a:cs typeface="Arial" charset="0"/>
                  </a:rPr>
                  <a:t>2 Oxygen</a:t>
                </a:r>
              </a:p>
            </p:txBody>
          </p:sp>
          <p:sp>
            <p:nvSpPr>
              <p:cNvPr id="15" name="Text Box 9">
                <a:extLst>
                  <a:ext uri="{FF2B5EF4-FFF2-40B4-BE49-F238E27FC236}">
                    <a16:creationId xmlns:a16="http://schemas.microsoft.com/office/drawing/2014/main" id="{84CB93B8-9C5B-406D-9D66-A4CAD7208F0D}"/>
                  </a:ext>
                </a:extLst>
              </p:cNvPr>
              <p:cNvSpPr txBox="1">
                <a:spLocks noChangeArrowheads="1"/>
              </p:cNvSpPr>
              <p:nvPr/>
            </p:nvSpPr>
            <p:spPr bwMode="auto">
              <a:xfrm>
                <a:off x="3827" y="1181"/>
                <a:ext cx="12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dirty="0">
                    <a:solidFill>
                      <a:schemeClr val="tx1">
                        <a:lumMod val="75000"/>
                        <a:lumOff val="25000"/>
                      </a:schemeClr>
                    </a:solidFill>
                    <a:latin typeface="Gill Sans MT" panose="020B0502020104020203" pitchFamily="34" charset="0"/>
                    <a:cs typeface="Arial" charset="0"/>
                  </a:rPr>
                  <a:t>+ (2 x 16.00 </a:t>
                </a:r>
                <a:r>
                  <a:rPr lang="en-US" altLang="en-US" sz="1800" dirty="0" err="1">
                    <a:solidFill>
                      <a:schemeClr val="tx1">
                        <a:lumMod val="75000"/>
                        <a:lumOff val="25000"/>
                      </a:schemeClr>
                    </a:solidFill>
                    <a:latin typeface="Gill Sans MT" panose="020B0502020104020203" pitchFamily="34" charset="0"/>
                    <a:cs typeface="Arial" charset="0"/>
                  </a:rPr>
                  <a:t>amu</a:t>
                </a:r>
                <a:r>
                  <a:rPr lang="en-US" altLang="en-US" sz="1800" dirty="0">
                    <a:solidFill>
                      <a:schemeClr val="tx1">
                        <a:lumMod val="75000"/>
                        <a:lumOff val="25000"/>
                      </a:schemeClr>
                    </a:solidFill>
                    <a:latin typeface="Gill Sans MT" panose="020B0502020104020203" pitchFamily="34" charset="0"/>
                    <a:cs typeface="Arial" charset="0"/>
                  </a:rPr>
                  <a:t>) </a:t>
                </a:r>
              </a:p>
            </p:txBody>
          </p:sp>
          <p:sp>
            <p:nvSpPr>
              <p:cNvPr id="16" name="Line 10">
                <a:extLst>
                  <a:ext uri="{FF2B5EF4-FFF2-40B4-BE49-F238E27FC236}">
                    <a16:creationId xmlns:a16="http://schemas.microsoft.com/office/drawing/2014/main" id="{D2C18AD1-38DB-4654-BC75-76327584515A}"/>
                  </a:ext>
                </a:extLst>
              </p:cNvPr>
              <p:cNvSpPr>
                <a:spLocks noChangeShapeType="1"/>
              </p:cNvSpPr>
              <p:nvPr/>
            </p:nvSpPr>
            <p:spPr bwMode="auto">
              <a:xfrm>
                <a:off x="3910" y="1374"/>
                <a:ext cx="1122"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chemeClr val="tx1">
                      <a:lumMod val="75000"/>
                      <a:lumOff val="25000"/>
                    </a:schemeClr>
                  </a:solidFill>
                  <a:latin typeface="Gill Sans MT" panose="020B0502020104020203" pitchFamily="34" charset="0"/>
                  <a:cs typeface="Arial" charset="0"/>
                </a:endParaRPr>
              </a:p>
            </p:txBody>
          </p:sp>
        </p:grpSp>
        <p:grpSp>
          <p:nvGrpSpPr>
            <p:cNvPr id="17" name="Group 15">
              <a:extLst>
                <a:ext uri="{FF2B5EF4-FFF2-40B4-BE49-F238E27FC236}">
                  <a16:creationId xmlns:a16="http://schemas.microsoft.com/office/drawing/2014/main" id="{D948DFC3-2D69-46CE-914C-CEA7A969CB48}"/>
                </a:ext>
              </a:extLst>
            </p:cNvPr>
            <p:cNvGrpSpPr>
              <a:grpSpLocks/>
            </p:cNvGrpSpPr>
            <p:nvPr/>
          </p:nvGrpSpPr>
          <p:grpSpPr bwMode="auto">
            <a:xfrm>
              <a:off x="431653" y="2143928"/>
              <a:ext cx="3051175" cy="373063"/>
              <a:chOff x="2980" y="1646"/>
              <a:chExt cx="1922" cy="235"/>
            </a:xfrm>
          </p:grpSpPr>
          <p:sp>
            <p:nvSpPr>
              <p:cNvPr id="18" name="Text Box 11">
                <a:extLst>
                  <a:ext uri="{FF2B5EF4-FFF2-40B4-BE49-F238E27FC236}">
                    <a16:creationId xmlns:a16="http://schemas.microsoft.com/office/drawing/2014/main" id="{70FF1B31-0332-498B-A103-2E36C9214BD4}"/>
                  </a:ext>
                </a:extLst>
              </p:cNvPr>
              <p:cNvSpPr txBox="1">
                <a:spLocks noChangeArrowheads="1"/>
              </p:cNvSpPr>
              <p:nvPr/>
            </p:nvSpPr>
            <p:spPr bwMode="auto">
              <a:xfrm>
                <a:off x="2980" y="1648"/>
                <a:ext cx="3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dirty="0">
                    <a:solidFill>
                      <a:schemeClr val="tx1">
                        <a:lumMod val="75000"/>
                        <a:lumOff val="25000"/>
                      </a:schemeClr>
                    </a:solidFill>
                    <a:latin typeface="Gill Sans MT" panose="020B0502020104020203" pitchFamily="34" charset="0"/>
                    <a:cs typeface="Arial" charset="0"/>
                  </a:rPr>
                  <a:t>SO</a:t>
                </a:r>
                <a:r>
                  <a:rPr lang="en-US" altLang="en-US" sz="1800" baseline="-25000" dirty="0">
                    <a:solidFill>
                      <a:schemeClr val="tx1">
                        <a:lumMod val="75000"/>
                        <a:lumOff val="25000"/>
                      </a:schemeClr>
                    </a:solidFill>
                    <a:latin typeface="Gill Sans MT" panose="020B0502020104020203" pitchFamily="34" charset="0"/>
                    <a:cs typeface="Arial" charset="0"/>
                  </a:rPr>
                  <a:t>2</a:t>
                </a:r>
                <a:endParaRPr lang="en-US" altLang="en-US" sz="1800" dirty="0">
                  <a:solidFill>
                    <a:schemeClr val="tx1">
                      <a:lumMod val="75000"/>
                      <a:lumOff val="25000"/>
                    </a:schemeClr>
                  </a:solidFill>
                  <a:latin typeface="Gill Sans MT" panose="020B0502020104020203" pitchFamily="34" charset="0"/>
                  <a:cs typeface="Arial" charset="0"/>
                </a:endParaRPr>
              </a:p>
            </p:txBody>
          </p:sp>
          <p:sp>
            <p:nvSpPr>
              <p:cNvPr id="19" name="Text Box 12">
                <a:extLst>
                  <a:ext uri="{FF2B5EF4-FFF2-40B4-BE49-F238E27FC236}">
                    <a16:creationId xmlns:a16="http://schemas.microsoft.com/office/drawing/2014/main" id="{E32B273E-0A2E-45F7-ABB5-9257343F3863}"/>
                  </a:ext>
                </a:extLst>
              </p:cNvPr>
              <p:cNvSpPr txBox="1">
                <a:spLocks noChangeArrowheads="1"/>
              </p:cNvSpPr>
              <p:nvPr/>
            </p:nvSpPr>
            <p:spPr bwMode="auto">
              <a:xfrm>
                <a:off x="4177" y="1646"/>
                <a:ext cx="72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dirty="0">
                    <a:solidFill>
                      <a:schemeClr val="tx1">
                        <a:lumMod val="75000"/>
                        <a:lumOff val="25000"/>
                      </a:schemeClr>
                    </a:solidFill>
                    <a:latin typeface="Gill Sans MT" panose="020B0502020104020203" pitchFamily="34" charset="0"/>
                    <a:cs typeface="Arial" charset="0"/>
                  </a:rPr>
                  <a:t>64.07 </a:t>
                </a:r>
                <a:r>
                  <a:rPr lang="en-US" altLang="en-US" sz="1800" dirty="0" err="1">
                    <a:solidFill>
                      <a:schemeClr val="tx1">
                        <a:lumMod val="75000"/>
                        <a:lumOff val="25000"/>
                      </a:schemeClr>
                    </a:solidFill>
                    <a:latin typeface="Gill Sans MT" panose="020B0502020104020203" pitchFamily="34" charset="0"/>
                    <a:cs typeface="Arial" charset="0"/>
                  </a:rPr>
                  <a:t>amu</a:t>
                </a:r>
                <a:endParaRPr lang="en-US" altLang="en-US" sz="1800" dirty="0">
                  <a:solidFill>
                    <a:schemeClr val="tx1">
                      <a:lumMod val="75000"/>
                      <a:lumOff val="25000"/>
                    </a:schemeClr>
                  </a:solidFill>
                  <a:latin typeface="Gill Sans MT" panose="020B0502020104020203" pitchFamily="34" charset="0"/>
                  <a:cs typeface="Arial" charset="0"/>
                </a:endParaRPr>
              </a:p>
            </p:txBody>
          </p:sp>
        </p:grpSp>
      </p:grpSp>
      <p:sp>
        <p:nvSpPr>
          <p:cNvPr id="20" name="Text Box 16">
            <a:extLst>
              <a:ext uri="{FF2B5EF4-FFF2-40B4-BE49-F238E27FC236}">
                <a16:creationId xmlns:a16="http://schemas.microsoft.com/office/drawing/2014/main" id="{FBF66F84-F77D-4A5B-A567-4D7DB57FF7ED}"/>
              </a:ext>
            </a:extLst>
          </p:cNvPr>
          <p:cNvSpPr txBox="1">
            <a:spLocks noChangeArrowheads="1"/>
          </p:cNvSpPr>
          <p:nvPr/>
        </p:nvSpPr>
        <p:spPr bwMode="auto">
          <a:xfrm>
            <a:off x="212198" y="2960305"/>
            <a:ext cx="4599965" cy="674031"/>
          </a:xfrm>
          <a:prstGeom prst="rect">
            <a:avLst/>
          </a:prstGeom>
          <a:noFill/>
          <a:ln w="57150" cmpd="thickThin">
            <a:solidFill>
              <a:srgbClr val="67AEB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0" fontAlgn="base" hangingPunct="0">
              <a:lnSpc>
                <a:spcPct val="80000"/>
              </a:lnSpc>
              <a:spcBef>
                <a:spcPct val="50000"/>
              </a:spcBef>
              <a:spcAft>
                <a:spcPct val="0"/>
              </a:spcAft>
            </a:pPr>
            <a:r>
              <a:rPr lang="en-US" altLang="en-US" sz="1800" dirty="0">
                <a:solidFill>
                  <a:schemeClr val="tx1">
                    <a:lumMod val="75000"/>
                    <a:lumOff val="25000"/>
                  </a:schemeClr>
                </a:solidFill>
                <a:latin typeface="Gill Sans MT" panose="020B0502020104020203" pitchFamily="34" charset="0"/>
                <a:cs typeface="Arial" charset="0"/>
              </a:rPr>
              <a:t>For any molecule</a:t>
            </a:r>
          </a:p>
          <a:p>
            <a:pPr algn="ctr" eaLnBrk="0" fontAlgn="base" hangingPunct="0">
              <a:lnSpc>
                <a:spcPct val="80000"/>
              </a:lnSpc>
              <a:spcBef>
                <a:spcPct val="50000"/>
              </a:spcBef>
              <a:spcAft>
                <a:spcPct val="0"/>
              </a:spcAft>
            </a:pPr>
            <a:r>
              <a:rPr lang="en-US" altLang="en-US" sz="1800" dirty="0">
                <a:solidFill>
                  <a:schemeClr val="tx1">
                    <a:lumMod val="75000"/>
                    <a:lumOff val="25000"/>
                  </a:schemeClr>
                </a:solidFill>
                <a:latin typeface="Gill Sans MT" panose="020B0502020104020203" pitchFamily="34" charset="0"/>
                <a:cs typeface="Arial" charset="0"/>
              </a:rPr>
              <a:t> molecular mass (</a:t>
            </a:r>
            <a:r>
              <a:rPr lang="en-US" altLang="en-US" sz="1800" dirty="0" err="1">
                <a:solidFill>
                  <a:schemeClr val="tx1">
                    <a:lumMod val="75000"/>
                    <a:lumOff val="25000"/>
                  </a:schemeClr>
                </a:solidFill>
                <a:latin typeface="Gill Sans MT" panose="020B0502020104020203" pitchFamily="34" charset="0"/>
                <a:cs typeface="Arial" charset="0"/>
              </a:rPr>
              <a:t>amu</a:t>
            </a:r>
            <a:r>
              <a:rPr lang="en-US" altLang="en-US" sz="1800" dirty="0">
                <a:solidFill>
                  <a:schemeClr val="tx1">
                    <a:lumMod val="75000"/>
                    <a:lumOff val="25000"/>
                  </a:schemeClr>
                </a:solidFill>
                <a:latin typeface="Gill Sans MT" panose="020B0502020104020203" pitchFamily="34" charset="0"/>
                <a:cs typeface="Arial" charset="0"/>
              </a:rPr>
              <a:t>) = molar mass (grams)</a:t>
            </a:r>
          </a:p>
        </p:txBody>
      </p:sp>
      <p:sp>
        <p:nvSpPr>
          <p:cNvPr id="21" name="Text Box 17">
            <a:extLst>
              <a:ext uri="{FF2B5EF4-FFF2-40B4-BE49-F238E27FC236}">
                <a16:creationId xmlns:a16="http://schemas.microsoft.com/office/drawing/2014/main" id="{18ABD927-ED55-4022-8909-9EFA053395B0}"/>
              </a:ext>
            </a:extLst>
          </p:cNvPr>
          <p:cNvSpPr txBox="1">
            <a:spLocks noChangeArrowheads="1"/>
          </p:cNvSpPr>
          <p:nvPr/>
        </p:nvSpPr>
        <p:spPr bwMode="auto">
          <a:xfrm>
            <a:off x="5597311" y="2949748"/>
            <a:ext cx="2875466" cy="67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1800" dirty="0">
                <a:solidFill>
                  <a:schemeClr val="tx1">
                    <a:lumMod val="75000"/>
                    <a:lumOff val="25000"/>
                  </a:schemeClr>
                </a:solidFill>
                <a:latin typeface="Gill Sans MT" panose="020B0502020104020203" pitchFamily="34" charset="0"/>
                <a:cs typeface="Arial" charset="0"/>
              </a:rPr>
              <a:t>1 molecule SO</a:t>
            </a:r>
            <a:r>
              <a:rPr lang="en-US" altLang="en-US" sz="1800" baseline="-25000" dirty="0">
                <a:solidFill>
                  <a:schemeClr val="tx1">
                    <a:lumMod val="75000"/>
                    <a:lumOff val="25000"/>
                  </a:schemeClr>
                </a:solidFill>
                <a:latin typeface="Gill Sans MT" panose="020B0502020104020203" pitchFamily="34" charset="0"/>
                <a:cs typeface="Arial" charset="0"/>
              </a:rPr>
              <a:t>2</a:t>
            </a:r>
            <a:r>
              <a:rPr lang="en-US" altLang="en-US" sz="1800" dirty="0">
                <a:solidFill>
                  <a:schemeClr val="tx1">
                    <a:lumMod val="75000"/>
                    <a:lumOff val="25000"/>
                  </a:schemeClr>
                </a:solidFill>
                <a:latin typeface="Gill Sans MT" panose="020B0502020104020203" pitchFamily="34" charset="0"/>
                <a:cs typeface="Arial" charset="0"/>
              </a:rPr>
              <a:t> = 64.07 </a:t>
            </a:r>
            <a:r>
              <a:rPr lang="en-US" altLang="en-US" sz="1800" dirty="0" err="1">
                <a:solidFill>
                  <a:schemeClr val="tx1">
                    <a:lumMod val="75000"/>
                    <a:lumOff val="25000"/>
                  </a:schemeClr>
                </a:solidFill>
                <a:latin typeface="Gill Sans MT" panose="020B0502020104020203" pitchFamily="34" charset="0"/>
                <a:cs typeface="Arial" charset="0"/>
              </a:rPr>
              <a:t>amu</a:t>
            </a:r>
            <a:endParaRPr lang="en-US" altLang="en-US" sz="1800" dirty="0">
              <a:solidFill>
                <a:schemeClr val="tx1">
                  <a:lumMod val="75000"/>
                  <a:lumOff val="25000"/>
                </a:schemeClr>
              </a:solidFill>
              <a:latin typeface="Gill Sans MT" panose="020B0502020104020203" pitchFamily="34" charset="0"/>
              <a:cs typeface="Arial" charset="0"/>
            </a:endParaRPr>
          </a:p>
          <a:p>
            <a:pPr algn="ctr" eaLnBrk="0" fontAlgn="base" hangingPunct="0">
              <a:lnSpc>
                <a:spcPct val="120000"/>
              </a:lnSpc>
              <a:spcBef>
                <a:spcPct val="0"/>
              </a:spcBef>
              <a:spcAft>
                <a:spcPct val="0"/>
              </a:spcAft>
            </a:pPr>
            <a:r>
              <a:rPr lang="en-US" altLang="en-US" sz="1800" dirty="0">
                <a:solidFill>
                  <a:schemeClr val="tx1">
                    <a:lumMod val="75000"/>
                    <a:lumOff val="25000"/>
                  </a:schemeClr>
                </a:solidFill>
                <a:latin typeface="Gill Sans MT" panose="020B0502020104020203" pitchFamily="34" charset="0"/>
                <a:cs typeface="Arial" charset="0"/>
              </a:rPr>
              <a:t>1 mole SO</a:t>
            </a:r>
            <a:r>
              <a:rPr lang="en-US" altLang="en-US" sz="1800" baseline="-25000" dirty="0">
                <a:solidFill>
                  <a:schemeClr val="tx1">
                    <a:lumMod val="75000"/>
                    <a:lumOff val="25000"/>
                  </a:schemeClr>
                </a:solidFill>
                <a:latin typeface="Gill Sans MT" panose="020B0502020104020203" pitchFamily="34" charset="0"/>
                <a:cs typeface="Arial" charset="0"/>
              </a:rPr>
              <a:t>2</a:t>
            </a:r>
            <a:r>
              <a:rPr lang="en-US" altLang="en-US" sz="1800" dirty="0">
                <a:solidFill>
                  <a:schemeClr val="tx1">
                    <a:lumMod val="75000"/>
                    <a:lumOff val="25000"/>
                  </a:schemeClr>
                </a:solidFill>
                <a:latin typeface="Gill Sans MT" panose="020B0502020104020203" pitchFamily="34" charset="0"/>
                <a:cs typeface="Arial" charset="0"/>
              </a:rPr>
              <a:t> = 64.07 g SO</a:t>
            </a:r>
            <a:r>
              <a:rPr lang="en-US" altLang="en-US" sz="1800" baseline="-25000" dirty="0">
                <a:solidFill>
                  <a:schemeClr val="tx1">
                    <a:lumMod val="75000"/>
                    <a:lumOff val="25000"/>
                  </a:schemeClr>
                </a:solidFill>
                <a:latin typeface="Gill Sans MT" panose="020B0502020104020203" pitchFamily="34" charset="0"/>
                <a:cs typeface="Arial" charset="0"/>
              </a:rPr>
              <a:t>2</a:t>
            </a:r>
            <a:r>
              <a:rPr lang="en-US" altLang="en-US" sz="1800" dirty="0">
                <a:solidFill>
                  <a:schemeClr val="tx1">
                    <a:lumMod val="75000"/>
                    <a:lumOff val="25000"/>
                  </a:schemeClr>
                </a:solidFill>
                <a:latin typeface="Gill Sans MT" panose="020B0502020104020203" pitchFamily="34" charset="0"/>
                <a:cs typeface="Arial" charset="0"/>
              </a:rPr>
              <a:t> </a:t>
            </a:r>
          </a:p>
        </p:txBody>
      </p:sp>
      <p:sp>
        <p:nvSpPr>
          <p:cNvPr id="22" name="Text Box 7">
            <a:extLst>
              <a:ext uri="{FF2B5EF4-FFF2-40B4-BE49-F238E27FC236}">
                <a16:creationId xmlns:a16="http://schemas.microsoft.com/office/drawing/2014/main" id="{751DA396-98BE-459C-9872-64F4B7527308}"/>
              </a:ext>
            </a:extLst>
          </p:cNvPr>
          <p:cNvSpPr txBox="1">
            <a:spLocks noChangeArrowheads="1"/>
          </p:cNvSpPr>
          <p:nvPr/>
        </p:nvSpPr>
        <p:spPr bwMode="auto">
          <a:xfrm>
            <a:off x="344415" y="4434935"/>
            <a:ext cx="420846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487" tIns="44450" rIns="90487" bIns="4445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r>
              <a:rPr lang="en-US" altLang="en-US" sz="1800" dirty="0">
                <a:solidFill>
                  <a:srgbClr val="67AEB6"/>
                </a:solidFill>
                <a:latin typeface="Gill Sans MT" panose="020B0502020104020203" pitchFamily="34" charset="0"/>
                <a:cs typeface="Arial" panose="020B0604020202020204" pitchFamily="34" charset="0"/>
              </a:rPr>
              <a:t>Formula mass (Molar mass)</a:t>
            </a:r>
          </a:p>
        </p:txBody>
      </p:sp>
      <p:sp>
        <p:nvSpPr>
          <p:cNvPr id="23" name="Rectangle 8">
            <a:extLst>
              <a:ext uri="{FF2B5EF4-FFF2-40B4-BE49-F238E27FC236}">
                <a16:creationId xmlns:a16="http://schemas.microsoft.com/office/drawing/2014/main" id="{C0CDE058-2D56-4032-A22B-476447A289BC}"/>
              </a:ext>
            </a:extLst>
          </p:cNvPr>
          <p:cNvSpPr>
            <a:spLocks noChangeArrowheads="1"/>
          </p:cNvSpPr>
          <p:nvPr/>
        </p:nvSpPr>
        <p:spPr bwMode="auto">
          <a:xfrm>
            <a:off x="0" y="4053840"/>
            <a:ext cx="8718550" cy="492813"/>
          </a:xfrm>
          <a:prstGeom prst="rect">
            <a:avLst/>
          </a:prstGeom>
          <a:noFill/>
          <a:ln w="12700">
            <a:noFill/>
            <a:miter lim="800000"/>
            <a:headEnd/>
            <a:tailEnd/>
          </a:ln>
          <a:effectLst/>
        </p:spPr>
        <p:txBody>
          <a:bodyPr lIns="90487" tIns="44450" rIns="90487" bIns="44450"/>
          <a:lstStyle/>
          <a:p>
            <a:pPr marL="285750" indent="-285750" eaLnBrk="0" fontAlgn="base" hangingPunct="0">
              <a:spcBef>
                <a:spcPct val="20000"/>
              </a:spcBef>
              <a:spcAft>
                <a:spcPct val="0"/>
              </a:spcAft>
              <a:defRPr/>
            </a:pPr>
            <a:r>
              <a:rPr lang="en-US" dirty="0">
                <a:solidFill>
                  <a:schemeClr val="tx1">
                    <a:lumMod val="75000"/>
                    <a:lumOff val="25000"/>
                  </a:schemeClr>
                </a:solidFill>
                <a:latin typeface="Gill Sans MT" panose="020B0502020104020203" pitchFamily="34" charset="0"/>
                <a:cs typeface="Arial" charset="0"/>
              </a:rPr>
              <a:t>How many moles of Ca</a:t>
            </a:r>
            <a:r>
              <a:rPr lang="en-US" baseline="-25000" dirty="0">
                <a:solidFill>
                  <a:schemeClr val="tx1">
                    <a:lumMod val="75000"/>
                    <a:lumOff val="25000"/>
                  </a:schemeClr>
                </a:solidFill>
                <a:latin typeface="Gill Sans MT" panose="020B0502020104020203" pitchFamily="34" charset="0"/>
                <a:cs typeface="Arial" charset="0"/>
              </a:rPr>
              <a:t>3</a:t>
            </a:r>
            <a:r>
              <a:rPr lang="en-US" dirty="0">
                <a:solidFill>
                  <a:schemeClr val="tx1">
                    <a:lumMod val="75000"/>
                    <a:lumOff val="25000"/>
                  </a:schemeClr>
                </a:solidFill>
                <a:latin typeface="Gill Sans MT" panose="020B0502020104020203" pitchFamily="34" charset="0"/>
                <a:cs typeface="Arial" charset="0"/>
              </a:rPr>
              <a:t>(PO</a:t>
            </a:r>
            <a:r>
              <a:rPr lang="en-US" baseline="-25000" dirty="0">
                <a:solidFill>
                  <a:schemeClr val="tx1">
                    <a:lumMod val="75000"/>
                    <a:lumOff val="25000"/>
                  </a:schemeClr>
                </a:solidFill>
                <a:latin typeface="Gill Sans MT" panose="020B0502020104020203" pitchFamily="34" charset="0"/>
                <a:cs typeface="Arial" charset="0"/>
              </a:rPr>
              <a:t>4</a:t>
            </a:r>
            <a:r>
              <a:rPr lang="en-US" dirty="0">
                <a:solidFill>
                  <a:schemeClr val="tx1">
                    <a:lumMod val="75000"/>
                    <a:lumOff val="25000"/>
                  </a:schemeClr>
                </a:solidFill>
                <a:latin typeface="Gill Sans MT" panose="020B0502020104020203" pitchFamily="34" charset="0"/>
                <a:cs typeface="Arial" charset="0"/>
              </a:rPr>
              <a:t>)</a:t>
            </a:r>
            <a:r>
              <a:rPr lang="en-US" baseline="-25000" dirty="0">
                <a:solidFill>
                  <a:schemeClr val="tx1">
                    <a:lumMod val="75000"/>
                    <a:lumOff val="25000"/>
                  </a:schemeClr>
                </a:solidFill>
                <a:latin typeface="Gill Sans MT" panose="020B0502020104020203" pitchFamily="34" charset="0"/>
                <a:cs typeface="Arial" charset="0"/>
              </a:rPr>
              <a:t>2</a:t>
            </a:r>
            <a:r>
              <a:rPr lang="en-US" dirty="0">
                <a:solidFill>
                  <a:schemeClr val="tx1">
                    <a:lumMod val="75000"/>
                    <a:lumOff val="25000"/>
                  </a:schemeClr>
                </a:solidFill>
                <a:latin typeface="Gill Sans MT" panose="020B0502020104020203" pitchFamily="34" charset="0"/>
                <a:cs typeface="Arial" charset="0"/>
              </a:rPr>
              <a:t> are in 10.0 g of the compound?</a:t>
            </a:r>
          </a:p>
        </p:txBody>
      </p:sp>
      <p:sp>
        <p:nvSpPr>
          <p:cNvPr id="25" name="Rectangle 2">
            <a:extLst>
              <a:ext uri="{FF2B5EF4-FFF2-40B4-BE49-F238E27FC236}">
                <a16:creationId xmlns:a16="http://schemas.microsoft.com/office/drawing/2014/main" id="{7D23F723-026C-433E-B66A-6B0B8FA60596}"/>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Molecular Mass and Molar Mass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3B0CBC5-0098-45CE-A6AB-534BD9B5D7C8}"/>
                  </a:ext>
                </a:extLst>
              </p:cNvPr>
              <p:cNvSpPr txBox="1"/>
              <p:nvPr/>
            </p:nvSpPr>
            <p:spPr>
              <a:xfrm>
                <a:off x="931553" y="4854902"/>
                <a:ext cx="1445460" cy="414537"/>
              </a:xfrm>
              <a:prstGeom prst="rect">
                <a:avLst/>
              </a:prstGeom>
              <a:noFill/>
            </p:spPr>
            <p:txBody>
              <a:bodyPr wrap="none" lIns="0" tIns="0" rIns="0" bIns="0" rtlCol="0">
                <a:spAutoFit/>
              </a:bodyPr>
              <a:lstStyle/>
              <a:p>
                <a:r>
                  <a:rPr lang="en-US" dirty="0">
                    <a:solidFill>
                      <a:schemeClr val="bg1"/>
                    </a:solidFill>
                  </a:rPr>
                  <a:t>+</a:t>
                </a:r>
                <a14:m>
                  <m:oMath xmlns:m="http://schemas.openxmlformats.org/officeDocument/2006/math">
                    <m:d>
                      <m:dPr>
                        <m:begChr m:val="["/>
                        <m:endChr m:val="]"/>
                        <m:ctrlPr>
                          <a:rPr lang="en-US" i="1" smtClean="0">
                            <a:solidFill>
                              <a:srgbClr val="E47588"/>
                            </a:solidFill>
                            <a:latin typeface="Cambria Math" panose="02040503050406030204" pitchFamily="18" charset="0"/>
                          </a:rPr>
                        </m:ctrlPr>
                      </m:dPr>
                      <m:e>
                        <m:d>
                          <m:dPr>
                            <m:ctrlPr>
                              <a:rPr lang="en-US" i="1" smtClean="0">
                                <a:solidFill>
                                  <a:srgbClr val="E47588"/>
                                </a:solidFill>
                                <a:latin typeface="Cambria Math" panose="02040503050406030204" pitchFamily="18" charset="0"/>
                              </a:rPr>
                            </m:ctrlPr>
                          </m:dPr>
                          <m:e>
                            <m:r>
                              <a:rPr lang="en-US" b="0" i="0" smtClean="0">
                                <a:solidFill>
                                  <a:srgbClr val="E47588"/>
                                </a:solidFill>
                                <a:latin typeface="Cambria Math" panose="02040503050406030204" pitchFamily="18" charset="0"/>
                              </a:rPr>
                              <m:t>3</m:t>
                            </m:r>
                          </m:e>
                        </m:d>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b="0" i="0" smtClean="0">
                                    <a:solidFill>
                                      <a:srgbClr val="E47588"/>
                                    </a:solidFill>
                                    <a:latin typeface="Cambria Math" panose="02040503050406030204" pitchFamily="18" charset="0"/>
                                  </a:rPr>
                                  <m:t>40.08 </m:t>
                                </m:r>
                                <m:r>
                                  <m:rPr>
                                    <m:sty m:val="p"/>
                                  </m:rPr>
                                  <a:rPr lang="en-US" b="0" i="0" smtClean="0">
                                    <a:solidFill>
                                      <a:srgbClr val="E47588"/>
                                    </a:solidFill>
                                    <a:latin typeface="Cambria Math" panose="02040503050406030204" pitchFamily="18" charset="0"/>
                                  </a:rPr>
                                  <m:t>g</m:t>
                                </m:r>
                              </m:num>
                              <m:den>
                                <m:r>
                                  <a:rPr lang="en-US" b="0" i="0" smtClean="0">
                                    <a:solidFill>
                                      <a:srgbClr val="E47588"/>
                                    </a:solidFill>
                                    <a:latin typeface="Cambria Math" panose="02040503050406030204" pitchFamily="18" charset="0"/>
                                  </a:rPr>
                                  <m:t>1 </m:t>
                                </m:r>
                                <m:r>
                                  <m:rPr>
                                    <m:sty m:val="p"/>
                                  </m:rPr>
                                  <a:rPr lang="en-US" b="0" i="0" smtClean="0">
                                    <a:solidFill>
                                      <a:srgbClr val="E47588"/>
                                    </a:solidFill>
                                    <a:latin typeface="Cambria Math" panose="02040503050406030204" pitchFamily="18" charset="0"/>
                                  </a:rPr>
                                  <m:t>mol</m:t>
                                </m:r>
                              </m:den>
                            </m:f>
                          </m:e>
                        </m:d>
                      </m:e>
                    </m:d>
                  </m:oMath>
                </a14:m>
                <a:endParaRPr lang="en-US" dirty="0">
                  <a:solidFill>
                    <a:srgbClr val="E47588"/>
                  </a:solidFill>
                  <a:latin typeface="Gill Sans MT" panose="020B0502020104020203" pitchFamily="34" charset="0"/>
                </a:endParaRPr>
              </a:p>
            </p:txBody>
          </p:sp>
        </mc:Choice>
        <mc:Fallback xmlns="">
          <p:sp>
            <p:nvSpPr>
              <p:cNvPr id="26" name="TextBox 25">
                <a:extLst>
                  <a:ext uri="{FF2B5EF4-FFF2-40B4-BE49-F238E27FC236}">
                    <a16:creationId xmlns:a16="http://schemas.microsoft.com/office/drawing/2014/main" id="{A3B0CBC5-0098-45CE-A6AB-534BD9B5D7C8}"/>
                  </a:ext>
                </a:extLst>
              </p:cNvPr>
              <p:cNvSpPr txBox="1">
                <a:spLocks noRot="1" noChangeAspect="1" noMove="1" noResize="1" noEditPoints="1" noAdjustHandles="1" noChangeArrowheads="1" noChangeShapeType="1" noTextEdit="1"/>
              </p:cNvSpPr>
              <p:nvPr/>
            </p:nvSpPr>
            <p:spPr>
              <a:xfrm>
                <a:off x="931553" y="4854902"/>
                <a:ext cx="1445460" cy="414537"/>
              </a:xfrm>
              <a:prstGeom prst="rect">
                <a:avLst/>
              </a:prstGeom>
              <a:blipFill>
                <a:blip r:embed="rId2"/>
                <a:stretch>
                  <a:fillRect l="-10127" t="-1471" b="-19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99A2797C-73D0-46AA-A56D-AA9A3405D7A9}"/>
                  </a:ext>
                </a:extLst>
              </p:cNvPr>
              <p:cNvSpPr/>
              <p:nvPr/>
            </p:nvSpPr>
            <p:spPr>
              <a:xfrm>
                <a:off x="2296646" y="4808736"/>
                <a:ext cx="1625317" cy="506870"/>
              </a:xfrm>
              <a:prstGeom prst="rect">
                <a:avLst/>
              </a:prstGeom>
            </p:spPr>
            <p:txBody>
              <a:bodyPr wrap="none">
                <a:spAutoFit/>
              </a:bodyPr>
              <a:lstStyle/>
              <a:p>
                <a:r>
                  <a:rPr lang="en-US" dirty="0">
                    <a:solidFill>
                      <a:srgbClr val="E47588"/>
                    </a:solidFill>
                  </a:rPr>
                  <a:t>+</a:t>
                </a:r>
                <a14:m>
                  <m:oMath xmlns:m="http://schemas.openxmlformats.org/officeDocument/2006/math">
                    <m:d>
                      <m:dPr>
                        <m:begChr m:val="["/>
                        <m:endChr m:val="]"/>
                        <m:ctrlPr>
                          <a:rPr lang="en-US" i="1" smtClean="0">
                            <a:solidFill>
                              <a:srgbClr val="E47588"/>
                            </a:solidFill>
                            <a:latin typeface="Cambria Math" panose="02040503050406030204" pitchFamily="18" charset="0"/>
                          </a:rPr>
                        </m:ctrlPr>
                      </m:dPr>
                      <m:e>
                        <m:d>
                          <m:dPr>
                            <m:ctrlPr>
                              <a:rPr lang="en-US" i="1">
                                <a:solidFill>
                                  <a:srgbClr val="E47588"/>
                                </a:solidFill>
                                <a:latin typeface="Cambria Math" panose="02040503050406030204" pitchFamily="18" charset="0"/>
                              </a:rPr>
                            </m:ctrlPr>
                          </m:dPr>
                          <m:e>
                            <m:r>
                              <a:rPr lang="en-US" b="0" i="0" smtClean="0">
                                <a:solidFill>
                                  <a:srgbClr val="E47588"/>
                                </a:solidFill>
                                <a:latin typeface="Cambria Math" panose="02040503050406030204" pitchFamily="18" charset="0"/>
                              </a:rPr>
                              <m:t>2</m:t>
                            </m:r>
                          </m:e>
                        </m:d>
                        <m:d>
                          <m:dPr>
                            <m:ctrlPr>
                              <a:rPr lang="en-US" i="1">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b="0" i="0" smtClean="0">
                                    <a:solidFill>
                                      <a:srgbClr val="E47588"/>
                                    </a:solidFill>
                                    <a:latin typeface="Cambria Math" panose="02040503050406030204" pitchFamily="18" charset="0"/>
                                  </a:rPr>
                                  <m:t>30.97</m:t>
                                </m:r>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g</m:t>
                                </m:r>
                              </m:num>
                              <m:den>
                                <m:r>
                                  <a:rPr lang="en-US" i="0">
                                    <a:solidFill>
                                      <a:srgbClr val="E47588"/>
                                    </a:solidFill>
                                    <a:latin typeface="Cambria Math" panose="02040503050406030204" pitchFamily="18" charset="0"/>
                                  </a:rPr>
                                  <m:t>1 </m:t>
                                </m:r>
                                <m:r>
                                  <m:rPr>
                                    <m:sty m:val="p"/>
                                  </m:rPr>
                                  <a:rPr lang="en-US" i="0">
                                    <a:solidFill>
                                      <a:srgbClr val="E47588"/>
                                    </a:solidFill>
                                    <a:latin typeface="Cambria Math" panose="02040503050406030204" pitchFamily="18" charset="0"/>
                                  </a:rPr>
                                  <m:t>mol</m:t>
                                </m:r>
                              </m:den>
                            </m:f>
                          </m:e>
                        </m:d>
                      </m:e>
                    </m:d>
                  </m:oMath>
                </a14:m>
                <a:endParaRPr lang="en-US" dirty="0">
                  <a:solidFill>
                    <a:srgbClr val="E47588"/>
                  </a:solidFill>
                  <a:latin typeface="Gill Sans MT" panose="020B0502020104020203" pitchFamily="34" charset="0"/>
                </a:endParaRPr>
              </a:p>
            </p:txBody>
          </p:sp>
        </mc:Choice>
        <mc:Fallback xmlns="">
          <p:sp>
            <p:nvSpPr>
              <p:cNvPr id="27" name="Rectangle 26">
                <a:extLst>
                  <a:ext uri="{FF2B5EF4-FFF2-40B4-BE49-F238E27FC236}">
                    <a16:creationId xmlns:a16="http://schemas.microsoft.com/office/drawing/2014/main" id="{99A2797C-73D0-46AA-A56D-AA9A3405D7A9}"/>
                  </a:ext>
                </a:extLst>
              </p:cNvPr>
              <p:cNvSpPr>
                <a:spLocks noRot="1" noChangeAspect="1" noMove="1" noResize="1" noEditPoints="1" noAdjustHandles="1" noChangeArrowheads="1" noChangeShapeType="1" noTextEdit="1"/>
              </p:cNvSpPr>
              <p:nvPr/>
            </p:nvSpPr>
            <p:spPr>
              <a:xfrm>
                <a:off x="2296646" y="4808736"/>
                <a:ext cx="1625317" cy="506870"/>
              </a:xfrm>
              <a:prstGeom prst="rect">
                <a:avLst/>
              </a:prstGeom>
              <a:blipFill>
                <a:blip r:embed="rId3"/>
                <a:stretch>
                  <a:fillRect l="-3383" b="-60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1785028F-0850-485F-850D-B444D4600C17}"/>
                  </a:ext>
                </a:extLst>
              </p:cNvPr>
              <p:cNvSpPr/>
              <p:nvPr/>
            </p:nvSpPr>
            <p:spPr>
              <a:xfrm>
                <a:off x="3772816" y="4822482"/>
                <a:ext cx="1630126" cy="506870"/>
              </a:xfrm>
              <a:prstGeom prst="rect">
                <a:avLst/>
              </a:prstGeom>
            </p:spPr>
            <p:txBody>
              <a:bodyPr wrap="none">
                <a:spAutoFit/>
              </a:bodyPr>
              <a:lstStyle/>
              <a:p>
                <a:r>
                  <a:rPr lang="en-US" dirty="0">
                    <a:solidFill>
                      <a:srgbClr val="E47588"/>
                    </a:solidFill>
                  </a:rPr>
                  <a:t>+</a:t>
                </a:r>
                <a14:m>
                  <m:oMath xmlns:m="http://schemas.openxmlformats.org/officeDocument/2006/math">
                    <m:d>
                      <m:dPr>
                        <m:begChr m:val="["/>
                        <m:endChr m:val="]"/>
                        <m:ctrlPr>
                          <a:rPr lang="en-US" i="1" smtClean="0">
                            <a:solidFill>
                              <a:srgbClr val="E47588"/>
                            </a:solidFill>
                            <a:latin typeface="Cambria Math" panose="02040503050406030204" pitchFamily="18" charset="0"/>
                          </a:rPr>
                        </m:ctrlPr>
                      </m:dPr>
                      <m:e>
                        <m:d>
                          <m:dPr>
                            <m:ctrlPr>
                              <a:rPr lang="en-US" i="1">
                                <a:solidFill>
                                  <a:srgbClr val="E47588"/>
                                </a:solidFill>
                                <a:latin typeface="Cambria Math" panose="02040503050406030204" pitchFamily="18" charset="0"/>
                              </a:rPr>
                            </m:ctrlPr>
                          </m:dPr>
                          <m:e>
                            <m:r>
                              <a:rPr lang="en-US" b="0" i="0" smtClean="0">
                                <a:solidFill>
                                  <a:srgbClr val="E47588"/>
                                </a:solidFill>
                                <a:latin typeface="Cambria Math" panose="02040503050406030204" pitchFamily="18" charset="0"/>
                              </a:rPr>
                              <m:t>8</m:t>
                            </m:r>
                          </m:e>
                        </m:d>
                        <m:d>
                          <m:dPr>
                            <m:ctrlPr>
                              <a:rPr lang="en-US" i="1">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b="0" i="0" smtClean="0">
                                    <a:solidFill>
                                      <a:srgbClr val="E47588"/>
                                    </a:solidFill>
                                    <a:latin typeface="Cambria Math" panose="02040503050406030204" pitchFamily="18" charset="0"/>
                                  </a:rPr>
                                  <m:t>16.00</m:t>
                                </m:r>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g</m:t>
                                </m:r>
                              </m:num>
                              <m:den>
                                <m:r>
                                  <a:rPr lang="en-US" i="0">
                                    <a:solidFill>
                                      <a:srgbClr val="E47588"/>
                                    </a:solidFill>
                                    <a:latin typeface="Cambria Math" panose="02040503050406030204" pitchFamily="18" charset="0"/>
                                  </a:rPr>
                                  <m:t>1 </m:t>
                                </m:r>
                                <m:r>
                                  <m:rPr>
                                    <m:sty m:val="p"/>
                                  </m:rPr>
                                  <a:rPr lang="en-US" i="0">
                                    <a:solidFill>
                                      <a:srgbClr val="E47588"/>
                                    </a:solidFill>
                                    <a:latin typeface="Cambria Math" panose="02040503050406030204" pitchFamily="18" charset="0"/>
                                  </a:rPr>
                                  <m:t>mol</m:t>
                                </m:r>
                              </m:den>
                            </m:f>
                          </m:e>
                        </m:d>
                      </m:e>
                    </m:d>
                  </m:oMath>
                </a14:m>
                <a:endParaRPr lang="en-US" dirty="0">
                  <a:solidFill>
                    <a:srgbClr val="E47588"/>
                  </a:solidFill>
                  <a:latin typeface="Gill Sans MT" panose="020B0502020104020203" pitchFamily="34" charset="0"/>
                </a:endParaRPr>
              </a:p>
            </p:txBody>
          </p:sp>
        </mc:Choice>
        <mc:Fallback xmlns="">
          <p:sp>
            <p:nvSpPr>
              <p:cNvPr id="28" name="Rectangle 27">
                <a:extLst>
                  <a:ext uri="{FF2B5EF4-FFF2-40B4-BE49-F238E27FC236}">
                    <a16:creationId xmlns:a16="http://schemas.microsoft.com/office/drawing/2014/main" id="{1785028F-0850-485F-850D-B444D4600C17}"/>
                  </a:ext>
                </a:extLst>
              </p:cNvPr>
              <p:cNvSpPr>
                <a:spLocks noRot="1" noChangeAspect="1" noMove="1" noResize="1" noEditPoints="1" noAdjustHandles="1" noChangeArrowheads="1" noChangeShapeType="1" noTextEdit="1"/>
              </p:cNvSpPr>
              <p:nvPr/>
            </p:nvSpPr>
            <p:spPr>
              <a:xfrm>
                <a:off x="3772816" y="4822482"/>
                <a:ext cx="1630126" cy="506870"/>
              </a:xfrm>
              <a:prstGeom prst="rect">
                <a:avLst/>
              </a:prstGeom>
              <a:blipFill>
                <a:blip r:embed="rId4"/>
                <a:stretch>
                  <a:fillRect l="-3371" b="-60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E37DC355-142C-4003-ABDA-22481A8F6E3B}"/>
                  </a:ext>
                </a:extLst>
              </p:cNvPr>
              <p:cNvSpPr/>
              <p:nvPr/>
            </p:nvSpPr>
            <p:spPr>
              <a:xfrm>
                <a:off x="5228945" y="4877567"/>
                <a:ext cx="1057982" cy="485518"/>
              </a:xfrm>
              <a:prstGeom prst="rect">
                <a:avLst/>
              </a:prstGeom>
            </p:spPr>
            <p:txBody>
              <a:bodyPr wrap="none">
                <a:spAutoFit/>
              </a:bodyPr>
              <a:lstStyle/>
              <a:p>
                <a:r>
                  <a:rPr lang="en-US" dirty="0">
                    <a:solidFill>
                      <a:srgbClr val="E47588"/>
                    </a:solidFill>
                    <a:latin typeface="Gill Sans MT" panose="020B0502020104020203" pitchFamily="34" charset="0"/>
                  </a:rPr>
                  <a:t>= </a:t>
                </a:r>
                <a14:m>
                  <m:oMath xmlns:m="http://schemas.openxmlformats.org/officeDocument/2006/math">
                    <m:f>
                      <m:fPr>
                        <m:ctrlPr>
                          <a:rPr lang="en-US" i="1" smtClean="0">
                            <a:solidFill>
                              <a:srgbClr val="E47588"/>
                            </a:solidFill>
                            <a:latin typeface="Cambria Math" panose="02040503050406030204" pitchFamily="18" charset="0"/>
                          </a:rPr>
                        </m:ctrlPr>
                      </m:fPr>
                      <m:num>
                        <m:r>
                          <a:rPr lang="en-US" b="0" i="0" smtClean="0">
                            <a:solidFill>
                              <a:srgbClr val="E47588"/>
                            </a:solidFill>
                            <a:latin typeface="Cambria Math" panose="02040503050406030204" pitchFamily="18" charset="0"/>
                          </a:rPr>
                          <m:t>310.18 </m:t>
                        </m:r>
                        <m:r>
                          <m:rPr>
                            <m:sty m:val="p"/>
                          </m:rPr>
                          <a:rPr lang="en-US" b="0" i="0" smtClean="0">
                            <a:solidFill>
                              <a:srgbClr val="E47588"/>
                            </a:solidFill>
                            <a:latin typeface="Cambria Math" panose="02040503050406030204" pitchFamily="18" charset="0"/>
                          </a:rPr>
                          <m:t>g</m:t>
                        </m:r>
                      </m:num>
                      <m:den>
                        <m:r>
                          <a:rPr lang="en-US" b="0" i="0" smtClean="0">
                            <a:solidFill>
                              <a:srgbClr val="E47588"/>
                            </a:solidFill>
                            <a:latin typeface="Cambria Math" panose="02040503050406030204" pitchFamily="18" charset="0"/>
                          </a:rPr>
                          <m:t>1 </m:t>
                        </m:r>
                        <m:r>
                          <m:rPr>
                            <m:sty m:val="p"/>
                          </m:rPr>
                          <a:rPr lang="en-US" b="0" i="0" smtClean="0">
                            <a:solidFill>
                              <a:srgbClr val="E47588"/>
                            </a:solidFill>
                            <a:latin typeface="Cambria Math" panose="02040503050406030204" pitchFamily="18" charset="0"/>
                          </a:rPr>
                          <m:t>mol</m:t>
                        </m:r>
                      </m:den>
                    </m:f>
                  </m:oMath>
                </a14:m>
                <a:endParaRPr lang="en-US" dirty="0">
                  <a:solidFill>
                    <a:srgbClr val="E47588"/>
                  </a:solidFill>
                  <a:latin typeface="Gill Sans MT" panose="020B0502020104020203" pitchFamily="34" charset="0"/>
                </a:endParaRPr>
              </a:p>
            </p:txBody>
          </p:sp>
        </mc:Choice>
        <mc:Fallback xmlns="">
          <p:sp>
            <p:nvSpPr>
              <p:cNvPr id="29" name="Rectangle 28">
                <a:extLst>
                  <a:ext uri="{FF2B5EF4-FFF2-40B4-BE49-F238E27FC236}">
                    <a16:creationId xmlns:a16="http://schemas.microsoft.com/office/drawing/2014/main" id="{E37DC355-142C-4003-ABDA-22481A8F6E3B}"/>
                  </a:ext>
                </a:extLst>
              </p:cNvPr>
              <p:cNvSpPr>
                <a:spLocks noRot="1" noChangeAspect="1" noMove="1" noResize="1" noEditPoints="1" noAdjustHandles="1" noChangeArrowheads="1" noChangeShapeType="1" noTextEdit="1"/>
              </p:cNvSpPr>
              <p:nvPr/>
            </p:nvSpPr>
            <p:spPr>
              <a:xfrm>
                <a:off x="5228945" y="4877567"/>
                <a:ext cx="1057982" cy="485518"/>
              </a:xfrm>
              <a:prstGeom prst="rect">
                <a:avLst/>
              </a:prstGeom>
              <a:blipFill>
                <a:blip r:embed="rId5"/>
                <a:stretch>
                  <a:fillRect l="-5202"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5087041-1E63-4EAE-B9E0-602339698F74}"/>
                  </a:ext>
                </a:extLst>
              </p:cNvPr>
              <p:cNvSpPr txBox="1"/>
              <p:nvPr/>
            </p:nvSpPr>
            <p:spPr>
              <a:xfrm>
                <a:off x="841511" y="5815983"/>
                <a:ext cx="1689950" cy="419474"/>
              </a:xfrm>
              <a:prstGeom prst="rect">
                <a:avLst/>
              </a:prstGeom>
              <a:noFill/>
            </p:spPr>
            <p:txBody>
              <a:bodyPr wrap="none" lIns="0" tIns="0" rIns="0" bIns="0" rtlCol="0">
                <a:spAutoFit/>
              </a:bodyPr>
              <a:lstStyle/>
              <a:p>
                <a:r>
                  <a:rPr lang="en-US" dirty="0">
                    <a:solidFill>
                      <a:schemeClr val="bg1"/>
                    </a:solidFill>
                  </a:rPr>
                  <a:t>+</a:t>
                </a:r>
                <a14:m>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i="0">
                                <a:solidFill>
                                  <a:srgbClr val="E47588"/>
                                </a:solidFill>
                                <a:latin typeface="Cambria Math" panose="02040503050406030204" pitchFamily="18" charset="0"/>
                              </a:rPr>
                              <m:t>10.0 </m:t>
                            </m:r>
                            <m:r>
                              <m:rPr>
                                <m:sty m:val="p"/>
                              </m:rPr>
                              <a:rPr lang="en-US" i="0">
                                <a:solidFill>
                                  <a:srgbClr val="E47588"/>
                                </a:solidFill>
                                <a:latin typeface="Cambria Math" panose="02040503050406030204" pitchFamily="18" charset="0"/>
                              </a:rPr>
                              <m:t>g</m:t>
                            </m:r>
                            <m:r>
                              <a:rPr lang="en-US" i="0">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i="0">
                                    <a:solidFill>
                                      <a:srgbClr val="E47588"/>
                                    </a:solidFill>
                                    <a:latin typeface="Cambria Math" panose="02040503050406030204" pitchFamily="18" charset="0"/>
                                  </a:rPr>
                                  <m:t>Ca</m:t>
                                </m:r>
                              </m:e>
                              <m:sub>
                                <m:r>
                                  <a:rPr lang="en-US" i="0">
                                    <a:solidFill>
                                      <a:srgbClr val="E47588"/>
                                    </a:solidFill>
                                    <a:latin typeface="Cambria Math" panose="02040503050406030204" pitchFamily="18" charset="0"/>
                                  </a:rPr>
                                  <m:t>3</m:t>
                                </m:r>
                              </m:sub>
                            </m:sSub>
                            <m:sSub>
                              <m:sSubPr>
                                <m:ctrlPr>
                                  <a:rPr lang="en-US" i="1">
                                    <a:solidFill>
                                      <a:srgbClr val="E47588"/>
                                    </a:solidFill>
                                    <a:latin typeface="Cambria Math" panose="02040503050406030204" pitchFamily="18" charset="0"/>
                                  </a:rPr>
                                </m:ctrlPr>
                              </m:sSubPr>
                              <m:e>
                                <m:d>
                                  <m:dPr>
                                    <m:ctrlPr>
                                      <a:rPr lang="en-US" i="1">
                                        <a:solidFill>
                                          <a:srgbClr val="E47588"/>
                                        </a:solidFill>
                                        <a:latin typeface="Cambria Math" panose="02040503050406030204" pitchFamily="18" charset="0"/>
                                      </a:rPr>
                                    </m:ctrlPr>
                                  </m:dPr>
                                  <m:e>
                                    <m:sSub>
                                      <m:sSubPr>
                                        <m:ctrlPr>
                                          <a:rPr lang="en-US" i="1">
                                            <a:solidFill>
                                              <a:srgbClr val="E47588"/>
                                            </a:solidFill>
                                            <a:latin typeface="Cambria Math" panose="02040503050406030204" pitchFamily="18" charset="0"/>
                                          </a:rPr>
                                        </m:ctrlPr>
                                      </m:sSubPr>
                                      <m:e>
                                        <m:r>
                                          <m:rPr>
                                            <m:sty m:val="p"/>
                                          </m:rPr>
                                          <a:rPr lang="en-US" i="0">
                                            <a:solidFill>
                                              <a:srgbClr val="E47588"/>
                                            </a:solidFill>
                                            <a:latin typeface="Cambria Math" panose="02040503050406030204" pitchFamily="18" charset="0"/>
                                          </a:rPr>
                                          <m:t>PO</m:t>
                                        </m:r>
                                      </m:e>
                                      <m:sub>
                                        <m:r>
                                          <a:rPr lang="en-US" i="0">
                                            <a:solidFill>
                                              <a:srgbClr val="E47588"/>
                                            </a:solidFill>
                                            <a:latin typeface="Cambria Math" panose="02040503050406030204" pitchFamily="18" charset="0"/>
                                          </a:rPr>
                                          <m:t>4</m:t>
                                        </m:r>
                                      </m:sub>
                                    </m:sSub>
                                  </m:e>
                                </m:d>
                              </m:e>
                              <m:sub>
                                <m:r>
                                  <a:rPr lang="en-US" i="0">
                                    <a:solidFill>
                                      <a:srgbClr val="E47588"/>
                                    </a:solidFill>
                                    <a:latin typeface="Cambria Math" panose="02040503050406030204" pitchFamily="18" charset="0"/>
                                  </a:rPr>
                                  <m:t>2</m:t>
                                </m:r>
                              </m:sub>
                            </m:sSub>
                          </m:num>
                          <m:den/>
                        </m:f>
                      </m:e>
                    </m:d>
                  </m:oMath>
                </a14:m>
                <a:endParaRPr lang="en-US" dirty="0">
                  <a:solidFill>
                    <a:srgbClr val="E47588"/>
                  </a:solidFill>
                  <a:latin typeface="Gill Sans MT" panose="020B0502020104020203" pitchFamily="34" charset="0"/>
                </a:endParaRPr>
              </a:p>
            </p:txBody>
          </p:sp>
        </mc:Choice>
        <mc:Fallback xmlns="">
          <p:sp>
            <p:nvSpPr>
              <p:cNvPr id="30" name="TextBox 29">
                <a:extLst>
                  <a:ext uri="{FF2B5EF4-FFF2-40B4-BE49-F238E27FC236}">
                    <a16:creationId xmlns:a16="http://schemas.microsoft.com/office/drawing/2014/main" id="{D5087041-1E63-4EAE-B9E0-602339698F74}"/>
                  </a:ext>
                </a:extLst>
              </p:cNvPr>
              <p:cNvSpPr txBox="1">
                <a:spLocks noRot="1" noChangeAspect="1" noMove="1" noResize="1" noEditPoints="1" noAdjustHandles="1" noChangeArrowheads="1" noChangeShapeType="1" noTextEdit="1"/>
              </p:cNvSpPr>
              <p:nvPr/>
            </p:nvSpPr>
            <p:spPr>
              <a:xfrm>
                <a:off x="841511" y="5815983"/>
                <a:ext cx="1689950" cy="419474"/>
              </a:xfrm>
              <a:prstGeom prst="rect">
                <a:avLst/>
              </a:prstGeom>
              <a:blipFill>
                <a:blip r:embed="rId6"/>
                <a:stretch>
                  <a:fillRect l="-8303" b="-188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A70007BB-DA53-48F9-BEB6-2B1086357B45}"/>
                  </a:ext>
                </a:extLst>
              </p:cNvPr>
              <p:cNvSpPr/>
              <p:nvPr/>
            </p:nvSpPr>
            <p:spPr>
              <a:xfrm>
                <a:off x="2268858" y="5774381"/>
                <a:ext cx="1919500" cy="539058"/>
              </a:xfrm>
              <a:prstGeom prst="rect">
                <a:avLst/>
              </a:prstGeom>
            </p:spPr>
            <p:txBody>
              <a:bodyPr wrap="none">
                <a:spAutoFit/>
              </a:bodyPr>
              <a:lstStyle/>
              <a:p>
                <a:r>
                  <a:rPr lang="en-US" dirty="0">
                    <a:solidFill>
                      <a:schemeClr val="bg1"/>
                    </a:solidFill>
                  </a:rPr>
                  <a:t>x</a:t>
                </a:r>
                <a14:m>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0">
                                <a:solidFill>
                                  <a:srgbClr val="E47588"/>
                                </a:solidFill>
                                <a:latin typeface="Cambria Math" panose="02040503050406030204" pitchFamily="18" charset="0"/>
                              </a:rPr>
                              <m:t>1 </m:t>
                            </m:r>
                            <m:r>
                              <m:rPr>
                                <m:sty m:val="p"/>
                              </m:rPr>
                              <a:rPr lang="en-US" i="0">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Ca</m:t>
                                </m:r>
                              </m:e>
                              <m:sub>
                                <m:r>
                                  <a:rPr lang="en-US" i="0">
                                    <a:solidFill>
                                      <a:srgbClr val="E47588"/>
                                    </a:solidFill>
                                    <a:latin typeface="Cambria Math" panose="02040503050406030204" pitchFamily="18" charset="0"/>
                                  </a:rPr>
                                  <m:t>3</m:t>
                                </m:r>
                              </m:sub>
                            </m:sSub>
                            <m:sSub>
                              <m:sSubPr>
                                <m:ctrlPr>
                                  <a:rPr lang="en-US" i="1">
                                    <a:solidFill>
                                      <a:srgbClr val="E47588"/>
                                    </a:solidFill>
                                    <a:latin typeface="Cambria Math" panose="02040503050406030204" pitchFamily="18" charset="0"/>
                                  </a:rPr>
                                </m:ctrlPr>
                              </m:sSubPr>
                              <m:e>
                                <m:d>
                                  <m:dPr>
                                    <m:ctrlPr>
                                      <a:rPr lang="en-US" i="1">
                                        <a:solidFill>
                                          <a:srgbClr val="E47588"/>
                                        </a:solidFill>
                                        <a:latin typeface="Cambria Math" panose="02040503050406030204" pitchFamily="18" charset="0"/>
                                      </a:rPr>
                                    </m:ctrlPr>
                                  </m:dPr>
                                  <m:e>
                                    <m:sSub>
                                      <m:sSubPr>
                                        <m:ctrlPr>
                                          <a:rPr lang="en-US" i="1">
                                            <a:solidFill>
                                              <a:srgbClr val="E47588"/>
                                            </a:solidFill>
                                            <a:latin typeface="Cambria Math" panose="02040503050406030204" pitchFamily="18" charset="0"/>
                                          </a:rPr>
                                        </m:ctrlPr>
                                      </m:sSubPr>
                                      <m:e>
                                        <m:r>
                                          <m:rPr>
                                            <m:sty m:val="p"/>
                                          </m:rPr>
                                          <a:rPr lang="en-US" i="0">
                                            <a:solidFill>
                                              <a:srgbClr val="E47588"/>
                                            </a:solidFill>
                                            <a:latin typeface="Cambria Math" panose="02040503050406030204" pitchFamily="18" charset="0"/>
                                          </a:rPr>
                                          <m:t>PO</m:t>
                                        </m:r>
                                      </m:e>
                                      <m:sub>
                                        <m:r>
                                          <a:rPr lang="en-US" i="0">
                                            <a:solidFill>
                                              <a:srgbClr val="E47588"/>
                                            </a:solidFill>
                                            <a:latin typeface="Cambria Math" panose="02040503050406030204" pitchFamily="18" charset="0"/>
                                          </a:rPr>
                                          <m:t>4</m:t>
                                        </m:r>
                                      </m:sub>
                                    </m:sSub>
                                  </m:e>
                                </m:d>
                              </m:e>
                              <m:sub>
                                <m:r>
                                  <a:rPr lang="en-US" i="0">
                                    <a:solidFill>
                                      <a:srgbClr val="E47588"/>
                                    </a:solidFill>
                                    <a:latin typeface="Cambria Math" panose="02040503050406030204" pitchFamily="18" charset="0"/>
                                  </a:rPr>
                                  <m:t>2</m:t>
                                </m:r>
                              </m:sub>
                            </m:sSub>
                          </m:num>
                          <m:den>
                            <m:r>
                              <a:rPr lang="en-US" i="0">
                                <a:solidFill>
                                  <a:srgbClr val="E47588"/>
                                </a:solidFill>
                                <a:latin typeface="Cambria Math" panose="02040503050406030204" pitchFamily="18" charset="0"/>
                              </a:rPr>
                              <m:t>310.2 </m:t>
                            </m:r>
                            <m:r>
                              <m:rPr>
                                <m:sty m:val="p"/>
                              </m:rPr>
                              <a:rPr lang="en-US" i="0">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m:rPr>
                                    <m:sty m:val="p"/>
                                  </m:rPr>
                                  <a:rPr lang="en-US" i="0">
                                    <a:solidFill>
                                      <a:srgbClr val="E47588"/>
                                    </a:solidFill>
                                    <a:latin typeface="Cambria Math" panose="02040503050406030204" pitchFamily="18" charset="0"/>
                                  </a:rPr>
                                  <m:t>Ca</m:t>
                                </m:r>
                              </m:e>
                              <m:sub>
                                <m:r>
                                  <a:rPr lang="en-US" i="0">
                                    <a:solidFill>
                                      <a:srgbClr val="E47588"/>
                                    </a:solidFill>
                                    <a:latin typeface="Cambria Math" panose="02040503050406030204" pitchFamily="18" charset="0"/>
                                  </a:rPr>
                                  <m:t>3</m:t>
                                </m:r>
                              </m:sub>
                            </m:sSub>
                            <m:sSub>
                              <m:sSubPr>
                                <m:ctrlPr>
                                  <a:rPr lang="en-US" i="1">
                                    <a:solidFill>
                                      <a:srgbClr val="E47588"/>
                                    </a:solidFill>
                                    <a:latin typeface="Cambria Math" panose="02040503050406030204" pitchFamily="18" charset="0"/>
                                  </a:rPr>
                                </m:ctrlPr>
                              </m:sSubPr>
                              <m:e>
                                <m:d>
                                  <m:dPr>
                                    <m:ctrlPr>
                                      <a:rPr lang="en-US" i="1">
                                        <a:solidFill>
                                          <a:srgbClr val="E47588"/>
                                        </a:solidFill>
                                        <a:latin typeface="Cambria Math" panose="02040503050406030204" pitchFamily="18" charset="0"/>
                                      </a:rPr>
                                    </m:ctrlPr>
                                  </m:dPr>
                                  <m:e>
                                    <m:sSub>
                                      <m:sSubPr>
                                        <m:ctrlPr>
                                          <a:rPr lang="en-US" i="1">
                                            <a:solidFill>
                                              <a:srgbClr val="E47588"/>
                                            </a:solidFill>
                                            <a:latin typeface="Cambria Math" panose="02040503050406030204" pitchFamily="18" charset="0"/>
                                          </a:rPr>
                                        </m:ctrlPr>
                                      </m:sSubPr>
                                      <m:e>
                                        <m:r>
                                          <m:rPr>
                                            <m:sty m:val="p"/>
                                          </m:rPr>
                                          <a:rPr lang="en-US" i="0">
                                            <a:solidFill>
                                              <a:srgbClr val="E47588"/>
                                            </a:solidFill>
                                            <a:latin typeface="Cambria Math" panose="02040503050406030204" pitchFamily="18" charset="0"/>
                                          </a:rPr>
                                          <m:t>PO</m:t>
                                        </m:r>
                                      </m:e>
                                      <m:sub>
                                        <m:r>
                                          <a:rPr lang="en-US" i="0">
                                            <a:solidFill>
                                              <a:srgbClr val="E47588"/>
                                            </a:solidFill>
                                            <a:latin typeface="Cambria Math" panose="02040503050406030204" pitchFamily="18" charset="0"/>
                                          </a:rPr>
                                          <m:t>4</m:t>
                                        </m:r>
                                      </m:sub>
                                    </m:sSub>
                                  </m:e>
                                </m:d>
                              </m:e>
                              <m:sub>
                                <m:r>
                                  <a:rPr lang="en-US" i="0">
                                    <a:solidFill>
                                      <a:srgbClr val="E47588"/>
                                    </a:solidFill>
                                    <a:latin typeface="Cambria Math" panose="02040503050406030204" pitchFamily="18" charset="0"/>
                                  </a:rPr>
                                  <m:t>2</m:t>
                                </m:r>
                              </m:sub>
                            </m:sSub>
                          </m:den>
                        </m:f>
                      </m:e>
                    </m:d>
                  </m:oMath>
                </a14:m>
                <a:endParaRPr lang="en-US" dirty="0">
                  <a:solidFill>
                    <a:srgbClr val="E47588"/>
                  </a:solidFill>
                  <a:latin typeface="Gill Sans MT" panose="020B0502020104020203" pitchFamily="34" charset="0"/>
                </a:endParaRPr>
              </a:p>
            </p:txBody>
          </p:sp>
        </mc:Choice>
        <mc:Fallback xmlns="">
          <p:sp>
            <p:nvSpPr>
              <p:cNvPr id="31" name="Rectangle 30">
                <a:extLst>
                  <a:ext uri="{FF2B5EF4-FFF2-40B4-BE49-F238E27FC236}">
                    <a16:creationId xmlns:a16="http://schemas.microsoft.com/office/drawing/2014/main" id="{A70007BB-DA53-48F9-BEB6-2B1086357B45}"/>
                  </a:ext>
                </a:extLst>
              </p:cNvPr>
              <p:cNvSpPr>
                <a:spLocks noRot="1" noChangeAspect="1" noMove="1" noResize="1" noEditPoints="1" noAdjustHandles="1" noChangeArrowheads="1" noChangeShapeType="1" noTextEdit="1"/>
              </p:cNvSpPr>
              <p:nvPr/>
            </p:nvSpPr>
            <p:spPr>
              <a:xfrm>
                <a:off x="2268858" y="5774381"/>
                <a:ext cx="1919500" cy="539058"/>
              </a:xfrm>
              <a:prstGeom prst="rect">
                <a:avLst/>
              </a:prstGeom>
              <a:blipFill>
                <a:blip r:embed="rId7"/>
                <a:stretch>
                  <a:fillRect l="-2540" b="-22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4B449E78-D9F1-44AD-93CF-F79FFDA60910}"/>
                  </a:ext>
                </a:extLst>
              </p:cNvPr>
              <p:cNvSpPr/>
              <p:nvPr/>
            </p:nvSpPr>
            <p:spPr>
              <a:xfrm>
                <a:off x="4009876" y="5859244"/>
                <a:ext cx="2732608" cy="369332"/>
              </a:xfrm>
              <a:prstGeom prst="rect">
                <a:avLst/>
              </a:prstGeom>
            </p:spPr>
            <p:txBody>
              <a:bodyPr wrap="none">
                <a:spAutoFit/>
              </a:bodyPr>
              <a:lstStyle/>
              <a:p>
                <a14:m>
                  <m:oMath xmlns:m="http://schemas.openxmlformats.org/officeDocument/2006/math">
                    <m:r>
                      <a:rPr lang="en-US" b="0" i="0" smtClean="0">
                        <a:solidFill>
                          <a:srgbClr val="E47588"/>
                        </a:solidFill>
                        <a:latin typeface="Cambria Math" panose="02040503050406030204" pitchFamily="18" charset="0"/>
                      </a:rPr>
                      <m:t>=0.0322 </m:t>
                    </m:r>
                    <m:r>
                      <m:rPr>
                        <m:sty m:val="p"/>
                      </m:rPr>
                      <a:rPr lang="en-US" b="0" i="0" smtClean="0">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Ca</m:t>
                        </m:r>
                      </m:e>
                      <m:sub>
                        <m:r>
                          <a:rPr lang="en-US" i="0">
                            <a:solidFill>
                              <a:srgbClr val="E47588"/>
                            </a:solidFill>
                            <a:latin typeface="Cambria Math" panose="02040503050406030204" pitchFamily="18" charset="0"/>
                          </a:rPr>
                          <m:t>3</m:t>
                        </m:r>
                      </m:sub>
                    </m:sSub>
                    <m:sSub>
                      <m:sSubPr>
                        <m:ctrlPr>
                          <a:rPr lang="en-US" i="1">
                            <a:solidFill>
                              <a:srgbClr val="E47588"/>
                            </a:solidFill>
                            <a:latin typeface="Cambria Math" panose="02040503050406030204" pitchFamily="18" charset="0"/>
                          </a:rPr>
                        </m:ctrlPr>
                      </m:sSubPr>
                      <m:e>
                        <m:d>
                          <m:dPr>
                            <m:ctrlPr>
                              <a:rPr lang="en-US" i="1">
                                <a:solidFill>
                                  <a:srgbClr val="E47588"/>
                                </a:solidFill>
                                <a:latin typeface="Cambria Math" panose="02040503050406030204" pitchFamily="18" charset="0"/>
                              </a:rPr>
                            </m:ctrlPr>
                          </m:dPr>
                          <m:e>
                            <m:sSub>
                              <m:sSubPr>
                                <m:ctrlPr>
                                  <a:rPr lang="en-US" i="1">
                                    <a:solidFill>
                                      <a:srgbClr val="E47588"/>
                                    </a:solidFill>
                                    <a:latin typeface="Cambria Math" panose="02040503050406030204" pitchFamily="18" charset="0"/>
                                  </a:rPr>
                                </m:ctrlPr>
                              </m:sSubPr>
                              <m:e>
                                <m:r>
                                  <m:rPr>
                                    <m:sty m:val="p"/>
                                  </m:rPr>
                                  <a:rPr lang="en-US" i="0">
                                    <a:solidFill>
                                      <a:srgbClr val="E47588"/>
                                    </a:solidFill>
                                    <a:latin typeface="Cambria Math" panose="02040503050406030204" pitchFamily="18" charset="0"/>
                                  </a:rPr>
                                  <m:t>PO</m:t>
                                </m:r>
                              </m:e>
                              <m:sub>
                                <m:r>
                                  <a:rPr lang="en-US" i="0">
                                    <a:solidFill>
                                      <a:srgbClr val="E47588"/>
                                    </a:solidFill>
                                    <a:latin typeface="Cambria Math" panose="02040503050406030204" pitchFamily="18" charset="0"/>
                                  </a:rPr>
                                  <m:t>4</m:t>
                                </m:r>
                              </m:sub>
                            </m:sSub>
                          </m:e>
                        </m:d>
                      </m:e>
                      <m:sub>
                        <m:r>
                          <a:rPr lang="en-US" i="0">
                            <a:solidFill>
                              <a:srgbClr val="E47588"/>
                            </a:solidFill>
                            <a:latin typeface="Cambria Math" panose="02040503050406030204" pitchFamily="18" charset="0"/>
                          </a:rPr>
                          <m:t>2</m:t>
                        </m:r>
                      </m:sub>
                    </m:sSub>
                  </m:oMath>
                </a14:m>
                <a:r>
                  <a:rPr lang="en-US" dirty="0">
                    <a:solidFill>
                      <a:srgbClr val="E47588"/>
                    </a:solidFill>
                    <a:latin typeface="Gill Sans MT" panose="020B0502020104020203" pitchFamily="34" charset="0"/>
                  </a:rPr>
                  <a:t> </a:t>
                </a:r>
              </a:p>
            </p:txBody>
          </p:sp>
        </mc:Choice>
        <mc:Fallback xmlns="">
          <p:sp>
            <p:nvSpPr>
              <p:cNvPr id="32" name="Rectangle 31">
                <a:extLst>
                  <a:ext uri="{FF2B5EF4-FFF2-40B4-BE49-F238E27FC236}">
                    <a16:creationId xmlns:a16="http://schemas.microsoft.com/office/drawing/2014/main" id="{4B449E78-D9F1-44AD-93CF-F79FFDA60910}"/>
                  </a:ext>
                </a:extLst>
              </p:cNvPr>
              <p:cNvSpPr>
                <a:spLocks noRot="1" noChangeAspect="1" noMove="1" noResize="1" noEditPoints="1" noAdjustHandles="1" noChangeArrowheads="1" noChangeShapeType="1" noTextEdit="1"/>
              </p:cNvSpPr>
              <p:nvPr/>
            </p:nvSpPr>
            <p:spPr>
              <a:xfrm>
                <a:off x="4009876" y="5859244"/>
                <a:ext cx="2732608" cy="369332"/>
              </a:xfrm>
              <a:prstGeom prst="rect">
                <a:avLst/>
              </a:prstGeom>
              <a:blipFill>
                <a:blip r:embed="rId8"/>
                <a:stretch>
                  <a:fillRect/>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88972947-F06C-4653-9D10-C45461498C2C}"/>
              </a:ext>
            </a:extLst>
          </p:cNvPr>
          <p:cNvCxnSpPr>
            <a:cxnSpLocks/>
          </p:cNvCxnSpPr>
          <p:nvPr/>
        </p:nvCxnSpPr>
        <p:spPr bwMode="auto">
          <a:xfrm flipV="1">
            <a:off x="1455750" y="5888831"/>
            <a:ext cx="921263" cy="89298"/>
          </a:xfrm>
          <a:prstGeom prst="line">
            <a:avLst/>
          </a:prstGeom>
          <a:solidFill>
            <a:srgbClr val="00B8FF"/>
          </a:solidFill>
          <a:ln w="28575" cap="flat" cmpd="sng" algn="ctr">
            <a:solidFill>
              <a:srgbClr val="67AEB6"/>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FA71A928-006E-42CB-8F12-9B2B261C90A3}"/>
              </a:ext>
            </a:extLst>
          </p:cNvPr>
          <p:cNvCxnSpPr>
            <a:cxnSpLocks/>
          </p:cNvCxnSpPr>
          <p:nvPr/>
        </p:nvCxnSpPr>
        <p:spPr bwMode="auto">
          <a:xfrm flipV="1">
            <a:off x="3048000" y="6114293"/>
            <a:ext cx="910808" cy="131762"/>
          </a:xfrm>
          <a:prstGeom prst="line">
            <a:avLst/>
          </a:prstGeom>
          <a:solidFill>
            <a:srgbClr val="00B8FF"/>
          </a:solidFill>
          <a:ln w="28575" cap="flat" cmpd="sng" algn="ctr">
            <a:solidFill>
              <a:srgbClr val="67AEB6"/>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132D8F47-76E1-40F5-A5C8-DBD6A77D1662}"/>
              </a:ext>
            </a:extLst>
          </p:cNvPr>
          <p:cNvCxnSpPr/>
          <p:nvPr/>
        </p:nvCxnSpPr>
        <p:spPr>
          <a:xfrm>
            <a:off x="0" y="4053840"/>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58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6" grpId="0"/>
      <p:bldP spid="27" grpId="0"/>
      <p:bldP spid="28" grpId="0"/>
      <p:bldP spid="29" grpId="0"/>
      <p:bldP spid="30" grpId="0"/>
      <p:bldP spid="31"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34</a:t>
            </a:fld>
            <a:endParaRPr lang="en-US" dirty="0">
              <a:solidFill>
                <a:schemeClr val="bg1"/>
              </a:solidFill>
            </a:endParaRPr>
          </a:p>
        </p:txBody>
      </p:sp>
      <p:sp>
        <p:nvSpPr>
          <p:cNvPr id="8" name="TextBox 5">
            <a:extLst>
              <a:ext uri="{FF2B5EF4-FFF2-40B4-BE49-F238E27FC236}">
                <a16:creationId xmlns:a16="http://schemas.microsoft.com/office/drawing/2014/main" id="{537B9499-7569-4A7C-B25F-3AAD939ADBA5}"/>
              </a:ext>
            </a:extLst>
          </p:cNvPr>
          <p:cNvSpPr txBox="1">
            <a:spLocks noChangeArrowheads="1"/>
          </p:cNvSpPr>
          <p:nvPr/>
        </p:nvSpPr>
        <p:spPr bwMode="auto">
          <a:xfrm>
            <a:off x="-3" y="1060579"/>
            <a:ext cx="9143999" cy="646331"/>
          </a:xfrm>
          <a:prstGeom prst="rect">
            <a:avLst/>
          </a:prstGeom>
          <a:noFill/>
          <a:ln w="9525">
            <a:noFill/>
            <a:miter lim="800000"/>
            <a:headEnd/>
            <a:tailEnd/>
          </a:ln>
        </p:spPr>
        <p:txBody>
          <a:bodyPr wrap="square">
            <a:spAutoFit/>
          </a:bodyPr>
          <a:lstStyle/>
          <a:p>
            <a:pPr defTabSz="457200" eaLnBrk="0" fontAlgn="base" hangingPunct="0">
              <a:spcBef>
                <a:spcPct val="0"/>
              </a:spcBef>
              <a:spcAft>
                <a:spcPct val="0"/>
              </a:spcAft>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Molar mass is the conversion factor from mass to moles, and vice versa.  Avogadro’s constant converts from moles to atoms.</a:t>
            </a:r>
          </a:p>
        </p:txBody>
      </p:sp>
      <p:sp>
        <p:nvSpPr>
          <p:cNvPr id="13" name="Rectangle 2">
            <a:extLst>
              <a:ext uri="{FF2B5EF4-FFF2-40B4-BE49-F238E27FC236}">
                <a16:creationId xmlns:a16="http://schemas.microsoft.com/office/drawing/2014/main" id="{EF727792-082B-4500-970B-BDB282B69FBF}"/>
              </a:ext>
            </a:extLst>
          </p:cNvPr>
          <p:cNvSpPr txBox="1">
            <a:spLocks noChangeArrowheads="1"/>
          </p:cNvSpPr>
          <p:nvPr/>
        </p:nvSpPr>
        <p:spPr>
          <a:xfrm>
            <a:off x="0" y="43180"/>
            <a:ext cx="9144000" cy="1006429"/>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Conversion between Mass, Moles, Number of Atoms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14" name="TextBox 4">
            <a:extLst>
              <a:ext uri="{FF2B5EF4-FFF2-40B4-BE49-F238E27FC236}">
                <a16:creationId xmlns:a16="http://schemas.microsoft.com/office/drawing/2014/main" id="{5EAF1B71-726F-4724-A1A6-7ED21B03FA33}"/>
              </a:ext>
            </a:extLst>
          </p:cNvPr>
          <p:cNvSpPr txBox="1">
            <a:spLocks noChangeArrowheads="1"/>
          </p:cNvSpPr>
          <p:nvPr/>
        </p:nvSpPr>
        <p:spPr bwMode="auto">
          <a:xfrm>
            <a:off x="-2" y="3891940"/>
            <a:ext cx="9144000" cy="636841"/>
          </a:xfrm>
          <a:prstGeom prst="rect">
            <a:avLst/>
          </a:prstGeom>
          <a:noFill/>
          <a:ln w="9525">
            <a:noFill/>
            <a:miter lim="800000"/>
            <a:headEnd/>
            <a:tailEnd/>
          </a:ln>
        </p:spPr>
        <p:txBody>
          <a:bodyPr wrap="square">
            <a:spAutoFit/>
          </a:bodyPr>
          <a:lstStyle/>
          <a:p>
            <a:pPr defTabSz="457200" fontAlgn="base">
              <a:lnSpc>
                <a:spcPct val="115000"/>
              </a:lnSpc>
              <a:spcBef>
                <a:spcPct val="0"/>
              </a:spcBef>
              <a:spcAft>
                <a:spcPts val="1000"/>
              </a:spcAft>
            </a:pPr>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Determine (a) the number of Ca atoms in 0.515 g of Ca, and (b) the mass of H that contains 6.89×10</a:t>
            </a:r>
            <a:r>
              <a:rPr lang="en-US" altLang="en-US" sz="1600" baseline="30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18</a:t>
            </a:r>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 H atoms.</a:t>
            </a:r>
          </a:p>
        </p:txBody>
      </p:sp>
      <p:cxnSp>
        <p:nvCxnSpPr>
          <p:cNvPr id="15" name="Straight Connector 14">
            <a:extLst>
              <a:ext uri="{FF2B5EF4-FFF2-40B4-BE49-F238E27FC236}">
                <a16:creationId xmlns:a16="http://schemas.microsoft.com/office/drawing/2014/main" id="{B127501B-6BBB-4DC5-B3B7-25B7201C396D}"/>
              </a:ext>
            </a:extLst>
          </p:cNvPr>
          <p:cNvCxnSpPr/>
          <p:nvPr/>
        </p:nvCxnSpPr>
        <p:spPr>
          <a:xfrm>
            <a:off x="-2" y="3891940"/>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486BEBF-6BF0-47CD-A394-7547A74BC853}"/>
                  </a:ext>
                </a:extLst>
              </p:cNvPr>
              <p:cNvSpPr txBox="1"/>
              <p:nvPr/>
            </p:nvSpPr>
            <p:spPr>
              <a:xfrm>
                <a:off x="824823" y="4535246"/>
                <a:ext cx="1412566"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0.515 </m:t>
                              </m:r>
                              <m:r>
                                <m:rPr>
                                  <m:sty m:val="p"/>
                                </m:rPr>
                                <a:rPr lang="en-US">
                                  <a:solidFill>
                                    <a:srgbClr val="E47588"/>
                                  </a:solidFill>
                                  <a:latin typeface="Cambria Math" panose="02040503050406030204" pitchFamily="18" charset="0"/>
                                </a:rPr>
                                <m:t>g</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Ca</m:t>
                              </m:r>
                              <m:r>
                                <m:rPr>
                                  <m:nor/>
                                </m:rPr>
                                <a:rPr lang="en-US" dirty="0">
                                  <a:solidFill>
                                    <a:srgbClr val="E47588"/>
                                  </a:solidFill>
                                  <a:latin typeface="Gill Sans MT" panose="020B0502020104020203" pitchFamily="34" charset="0"/>
                                </a:rPr>
                                <m:t> </m:t>
                              </m:r>
                            </m:num>
                            <m:den/>
                          </m:f>
                        </m:e>
                      </m:d>
                    </m:oMath>
                  </m:oMathPara>
                </a14:m>
                <a:endParaRPr lang="en-US" dirty="0">
                  <a:solidFill>
                    <a:srgbClr val="E47588"/>
                  </a:solidFill>
                  <a:latin typeface="Gill Sans MT" panose="020B0502020104020203" pitchFamily="34" charset="0"/>
                </a:endParaRPr>
              </a:p>
            </p:txBody>
          </p:sp>
        </mc:Choice>
        <mc:Fallback xmlns="">
          <p:sp>
            <p:nvSpPr>
              <p:cNvPr id="18" name="TextBox 17">
                <a:extLst>
                  <a:ext uri="{FF2B5EF4-FFF2-40B4-BE49-F238E27FC236}">
                    <a16:creationId xmlns:a16="http://schemas.microsoft.com/office/drawing/2014/main" id="{B486BEBF-6BF0-47CD-A394-7547A74BC853}"/>
                  </a:ext>
                </a:extLst>
              </p:cNvPr>
              <p:cNvSpPr txBox="1">
                <a:spLocks noRot="1" noChangeAspect="1" noMove="1" noResize="1" noEditPoints="1" noAdjustHandles="1" noChangeArrowheads="1" noChangeShapeType="1" noTextEdit="1"/>
              </p:cNvSpPr>
              <p:nvPr/>
            </p:nvSpPr>
            <p:spPr>
              <a:xfrm>
                <a:off x="824823" y="4535246"/>
                <a:ext cx="1412566" cy="6223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CA5F9444-FCA1-4879-B9D6-DEA2119782BF}"/>
                  </a:ext>
                </a:extLst>
              </p:cNvPr>
              <p:cNvSpPr/>
              <p:nvPr/>
            </p:nvSpPr>
            <p:spPr>
              <a:xfrm>
                <a:off x="2044245" y="4489079"/>
                <a:ext cx="1778371"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Ca</m:t>
                              </m:r>
                            </m:num>
                            <m:den>
                              <m:r>
                                <a:rPr lang="en-US" i="1">
                                  <a:solidFill>
                                    <a:srgbClr val="E47588"/>
                                  </a:solidFill>
                                  <a:latin typeface="Cambria Math" panose="02040503050406030204" pitchFamily="18" charset="0"/>
                                </a:rPr>
                                <m:t>40.0801 </m:t>
                              </m:r>
                              <m:r>
                                <m:rPr>
                                  <m:sty m:val="p"/>
                                </m:rPr>
                                <a:rPr lang="en-US">
                                  <a:solidFill>
                                    <a:srgbClr val="E47588"/>
                                  </a:solidFill>
                                  <a:latin typeface="Cambria Math" panose="02040503050406030204" pitchFamily="18" charset="0"/>
                                </a:rPr>
                                <m:t>g</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Ca</m:t>
                              </m:r>
                            </m:den>
                          </m:f>
                        </m:e>
                      </m:d>
                    </m:oMath>
                  </m:oMathPara>
                </a14:m>
                <a:endParaRPr lang="en-US" dirty="0">
                  <a:solidFill>
                    <a:srgbClr val="E47588"/>
                  </a:solidFill>
                  <a:latin typeface="Gill Sans MT" panose="020B0502020104020203" pitchFamily="34" charset="0"/>
                </a:endParaRPr>
              </a:p>
            </p:txBody>
          </p:sp>
        </mc:Choice>
        <mc:Fallback xmlns="">
          <p:sp>
            <p:nvSpPr>
              <p:cNvPr id="19" name="Rectangle 18">
                <a:extLst>
                  <a:ext uri="{FF2B5EF4-FFF2-40B4-BE49-F238E27FC236}">
                    <a16:creationId xmlns:a16="http://schemas.microsoft.com/office/drawing/2014/main" id="{CA5F9444-FCA1-4879-B9D6-DEA2119782BF}"/>
                  </a:ext>
                </a:extLst>
              </p:cNvPr>
              <p:cNvSpPr>
                <a:spLocks noRot="1" noChangeAspect="1" noMove="1" noResize="1" noEditPoints="1" noAdjustHandles="1" noChangeArrowheads="1" noChangeShapeType="1" noTextEdit="1"/>
              </p:cNvSpPr>
              <p:nvPr/>
            </p:nvSpPr>
            <p:spPr>
              <a:xfrm>
                <a:off x="2044245" y="4489079"/>
                <a:ext cx="1778371" cy="7146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2ABD679-9C27-4925-8C16-8363CCE2CF19}"/>
                  </a:ext>
                </a:extLst>
              </p:cNvPr>
              <p:cNvSpPr txBox="1"/>
              <p:nvPr/>
            </p:nvSpPr>
            <p:spPr>
              <a:xfrm>
                <a:off x="3637319" y="4535246"/>
                <a:ext cx="2522357" cy="6279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sSup>
                                <m:sSupPr>
                                  <m:ctrlPr>
                                    <a:rPr lang="en-US" i="1" smtClean="0">
                                      <a:solidFill>
                                        <a:srgbClr val="E47588"/>
                                      </a:solidFill>
                                      <a:latin typeface="Cambria Math" panose="02040503050406030204" pitchFamily="18" charset="0"/>
                                    </a:rPr>
                                  </m:ctrlPr>
                                </m:sSupPr>
                                <m:e>
                                  <m:r>
                                    <a:rPr lang="en-US" b="0" i="1" smtClean="0">
                                      <a:solidFill>
                                        <a:srgbClr val="E47588"/>
                                      </a:solidFill>
                                      <a:latin typeface="Cambria Math" panose="02040503050406030204" pitchFamily="18" charset="0"/>
                                    </a:rPr>
                                    <m:t>6.022 </m:t>
                                  </m:r>
                                  <m:r>
                                    <a:rPr lang="en-US" b="0" i="1" smtClean="0">
                                      <a:solidFill>
                                        <a:srgbClr val="E47588"/>
                                      </a:solidFill>
                                      <a:latin typeface="Cambria Math" panose="02040503050406030204" pitchFamily="18" charset="0"/>
                                    </a:rPr>
                                    <m:t>𝑥</m:t>
                                  </m:r>
                                  <m:r>
                                    <a:rPr lang="en-US" b="0" i="1" smtClean="0">
                                      <a:solidFill>
                                        <a:srgbClr val="E47588"/>
                                      </a:solidFill>
                                      <a:latin typeface="Cambria Math" panose="02040503050406030204" pitchFamily="18" charset="0"/>
                                    </a:rPr>
                                    <m:t> 10</m:t>
                                  </m:r>
                                </m:e>
                                <m:sup>
                                  <m:r>
                                    <a:rPr lang="en-US" b="0" i="1" smtClean="0">
                                      <a:solidFill>
                                        <a:srgbClr val="E47588"/>
                                      </a:solidFill>
                                      <a:latin typeface="Cambria Math" panose="02040503050406030204" pitchFamily="18" charset="0"/>
                                    </a:rPr>
                                    <m:t>23</m:t>
                                  </m:r>
                                </m:sup>
                              </m:sSup>
                              <m:r>
                                <a:rPr lang="en-US" b="0" i="1"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Ca</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atoms</m:t>
                              </m:r>
                            </m:num>
                            <m:den>
                              <m:r>
                                <a:rPr lang="en-US" b="0" i="1" smtClean="0">
                                  <a:solidFill>
                                    <a:srgbClr val="E47588"/>
                                  </a:solidFill>
                                  <a:latin typeface="Cambria Math" panose="02040503050406030204" pitchFamily="18" charset="0"/>
                                </a:rPr>
                                <m:t>1 </m:t>
                              </m:r>
                              <m:r>
                                <m:rPr>
                                  <m:sty m:val="p"/>
                                </m:rPr>
                                <a:rPr lang="en-US" b="0" i="0" smtClean="0">
                                  <a:solidFill>
                                    <a:srgbClr val="E47588"/>
                                  </a:solidFill>
                                  <a:latin typeface="Cambria Math" panose="02040503050406030204" pitchFamily="18" charset="0"/>
                                </a:rPr>
                                <m:t>mol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Ca</m:t>
                              </m:r>
                            </m:den>
                          </m:f>
                        </m:e>
                      </m:d>
                    </m:oMath>
                  </m:oMathPara>
                </a14:m>
                <a:endParaRPr lang="en-US" dirty="0">
                  <a:solidFill>
                    <a:srgbClr val="E47588"/>
                  </a:solidFill>
                  <a:latin typeface="Gill Sans MT" panose="020B0502020104020203" pitchFamily="34" charset="0"/>
                </a:endParaRPr>
              </a:p>
            </p:txBody>
          </p:sp>
        </mc:Choice>
        <mc:Fallback xmlns="">
          <p:sp>
            <p:nvSpPr>
              <p:cNvPr id="20" name="TextBox 19">
                <a:extLst>
                  <a:ext uri="{FF2B5EF4-FFF2-40B4-BE49-F238E27FC236}">
                    <a16:creationId xmlns:a16="http://schemas.microsoft.com/office/drawing/2014/main" id="{92ABD679-9C27-4925-8C16-8363CCE2CF19}"/>
                  </a:ext>
                </a:extLst>
              </p:cNvPr>
              <p:cNvSpPr txBox="1">
                <a:spLocks noRot="1" noChangeAspect="1" noMove="1" noResize="1" noEditPoints="1" noAdjustHandles="1" noChangeArrowheads="1" noChangeShapeType="1" noTextEdit="1"/>
              </p:cNvSpPr>
              <p:nvPr/>
            </p:nvSpPr>
            <p:spPr>
              <a:xfrm>
                <a:off x="3637319" y="4535246"/>
                <a:ext cx="2522357" cy="6279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B15C37B-C236-4475-A073-2C0A1981CA69}"/>
                  </a:ext>
                </a:extLst>
              </p:cNvPr>
              <p:cNvSpPr txBox="1"/>
              <p:nvPr/>
            </p:nvSpPr>
            <p:spPr>
              <a:xfrm>
                <a:off x="6139223" y="4707920"/>
                <a:ext cx="23665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E47588"/>
                          </a:solidFill>
                          <a:latin typeface="Cambria Math" panose="02040503050406030204" pitchFamily="18" charset="0"/>
                        </a:rPr>
                        <m:t>=7.74 </m:t>
                      </m:r>
                      <m:r>
                        <a:rPr lang="en-US" b="0" i="1" smtClean="0">
                          <a:solidFill>
                            <a:srgbClr val="E47588"/>
                          </a:solidFill>
                          <a:latin typeface="Cambria Math" panose="02040503050406030204" pitchFamily="18" charset="0"/>
                        </a:rPr>
                        <m:t>𝑥</m:t>
                      </m:r>
                      <m:r>
                        <a:rPr lang="en-US" b="0" i="1" smtClean="0">
                          <a:solidFill>
                            <a:srgbClr val="E47588"/>
                          </a:solidFill>
                          <a:latin typeface="Cambria Math" panose="02040503050406030204" pitchFamily="18" charset="0"/>
                        </a:rPr>
                        <m:t> </m:t>
                      </m:r>
                      <m:sSup>
                        <m:sSupPr>
                          <m:ctrlPr>
                            <a:rPr lang="en-US" b="0" i="1" smtClean="0">
                              <a:solidFill>
                                <a:srgbClr val="E47588"/>
                              </a:solidFill>
                              <a:latin typeface="Cambria Math" panose="02040503050406030204" pitchFamily="18" charset="0"/>
                            </a:rPr>
                          </m:ctrlPr>
                        </m:sSupPr>
                        <m:e>
                          <m:r>
                            <a:rPr lang="en-US" b="0" i="1" smtClean="0">
                              <a:solidFill>
                                <a:srgbClr val="E47588"/>
                              </a:solidFill>
                              <a:latin typeface="Cambria Math" panose="02040503050406030204" pitchFamily="18" charset="0"/>
                            </a:rPr>
                            <m:t>10</m:t>
                          </m:r>
                        </m:e>
                        <m:sup>
                          <m:r>
                            <a:rPr lang="en-US" b="0" i="1" smtClean="0">
                              <a:solidFill>
                                <a:srgbClr val="E47588"/>
                              </a:solidFill>
                              <a:latin typeface="Cambria Math" panose="02040503050406030204" pitchFamily="18" charset="0"/>
                            </a:rPr>
                            <m:t>21</m:t>
                          </m:r>
                        </m:sup>
                      </m:sSup>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Ca</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atoms</m:t>
                      </m:r>
                    </m:oMath>
                  </m:oMathPara>
                </a14:m>
                <a:endParaRPr lang="en-US" dirty="0">
                  <a:solidFill>
                    <a:srgbClr val="E47588"/>
                  </a:solidFill>
                  <a:latin typeface="Gill Sans MT" panose="020B0502020104020203" pitchFamily="34" charset="0"/>
                </a:endParaRPr>
              </a:p>
            </p:txBody>
          </p:sp>
        </mc:Choice>
        <mc:Fallback xmlns="">
          <p:sp>
            <p:nvSpPr>
              <p:cNvPr id="21" name="TextBox 20">
                <a:extLst>
                  <a:ext uri="{FF2B5EF4-FFF2-40B4-BE49-F238E27FC236}">
                    <a16:creationId xmlns:a16="http://schemas.microsoft.com/office/drawing/2014/main" id="{4B15C37B-C236-4475-A073-2C0A1981CA69}"/>
                  </a:ext>
                </a:extLst>
              </p:cNvPr>
              <p:cNvSpPr txBox="1">
                <a:spLocks noRot="1" noChangeAspect="1" noMove="1" noResize="1" noEditPoints="1" noAdjustHandles="1" noChangeArrowheads="1" noChangeShapeType="1" noTextEdit="1"/>
              </p:cNvSpPr>
              <p:nvPr/>
            </p:nvSpPr>
            <p:spPr>
              <a:xfrm>
                <a:off x="6139223" y="4707920"/>
                <a:ext cx="2366545" cy="276999"/>
              </a:xfrm>
              <a:prstGeom prst="rect">
                <a:avLst/>
              </a:prstGeom>
              <a:blipFill>
                <a:blip r:embed="rId6"/>
                <a:stretch>
                  <a:fillRect l="-515" t="-2174" r="-2062" b="-8696"/>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BC988D6D-4929-4901-9DAB-03B95660FCE4}"/>
              </a:ext>
            </a:extLst>
          </p:cNvPr>
          <p:cNvSpPr txBox="1"/>
          <p:nvPr/>
        </p:nvSpPr>
        <p:spPr>
          <a:xfrm>
            <a:off x="367615" y="4612410"/>
            <a:ext cx="436338"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(a)</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1AA05A9-A64C-4F6D-84A3-12ECC131557B}"/>
                  </a:ext>
                </a:extLst>
              </p:cNvPr>
              <p:cNvSpPr txBox="1"/>
              <p:nvPr/>
            </p:nvSpPr>
            <p:spPr>
              <a:xfrm>
                <a:off x="803953" y="5354722"/>
                <a:ext cx="2317045" cy="6279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sSup>
                                <m:sSupPr>
                                  <m:ctrlPr>
                                    <a:rPr lang="en-US" i="1">
                                      <a:solidFill>
                                        <a:srgbClr val="E47588"/>
                                      </a:solidFill>
                                      <a:latin typeface="Cambria Math" panose="02040503050406030204" pitchFamily="18" charset="0"/>
                                    </a:rPr>
                                  </m:ctrlPr>
                                </m:sSupPr>
                                <m:e>
                                  <m:r>
                                    <a:rPr lang="en-US" b="0" i="1" smtClean="0">
                                      <a:solidFill>
                                        <a:srgbClr val="E47588"/>
                                      </a:solidFill>
                                      <a:latin typeface="Cambria Math" panose="02040503050406030204" pitchFamily="18" charset="0"/>
                                    </a:rPr>
                                    <m:t>6.89</m:t>
                                  </m:r>
                                  <m:r>
                                    <a:rPr lang="en-US" i="1">
                                      <a:solidFill>
                                        <a:srgbClr val="E47588"/>
                                      </a:solidFill>
                                      <a:latin typeface="Cambria Math" panose="02040503050406030204" pitchFamily="18" charset="0"/>
                                    </a:rPr>
                                    <m:t> </m:t>
                                  </m:r>
                                  <m:r>
                                    <a:rPr lang="en-US" i="1">
                                      <a:solidFill>
                                        <a:srgbClr val="E47588"/>
                                      </a:solidFill>
                                      <a:latin typeface="Cambria Math" panose="02040503050406030204" pitchFamily="18" charset="0"/>
                                    </a:rPr>
                                    <m:t>𝑥</m:t>
                                  </m:r>
                                  <m:r>
                                    <a:rPr lang="en-US" i="1">
                                      <a:solidFill>
                                        <a:srgbClr val="E47588"/>
                                      </a:solidFill>
                                      <a:latin typeface="Cambria Math" panose="02040503050406030204" pitchFamily="18" charset="0"/>
                                    </a:rPr>
                                    <m:t> 10</m:t>
                                  </m:r>
                                </m:e>
                                <m:sup>
                                  <m:r>
                                    <a:rPr lang="en-US" b="0" i="1" smtClean="0">
                                      <a:solidFill>
                                        <a:srgbClr val="E47588"/>
                                      </a:solidFill>
                                      <a:latin typeface="Cambria Math" panose="02040503050406030204" pitchFamily="18" charset="0"/>
                                    </a:rPr>
                                    <m:t>18</m:t>
                                  </m:r>
                                </m:sup>
                              </m:sSup>
                              <m:r>
                                <a:rPr lang="en-US" i="1">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H</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atoms</m:t>
                              </m:r>
                            </m:num>
                            <m:den/>
                          </m:f>
                        </m:e>
                      </m:d>
                    </m:oMath>
                  </m:oMathPara>
                </a14:m>
                <a:endParaRPr lang="en-US" dirty="0">
                  <a:solidFill>
                    <a:srgbClr val="E47588"/>
                  </a:solidFill>
                  <a:latin typeface="Gill Sans MT" panose="020B0502020104020203" pitchFamily="34" charset="0"/>
                </a:endParaRPr>
              </a:p>
            </p:txBody>
          </p:sp>
        </mc:Choice>
        <mc:Fallback xmlns="">
          <p:sp>
            <p:nvSpPr>
              <p:cNvPr id="23" name="TextBox 22">
                <a:extLst>
                  <a:ext uri="{FF2B5EF4-FFF2-40B4-BE49-F238E27FC236}">
                    <a16:creationId xmlns:a16="http://schemas.microsoft.com/office/drawing/2014/main" id="{31AA05A9-A64C-4F6D-84A3-12ECC131557B}"/>
                  </a:ext>
                </a:extLst>
              </p:cNvPr>
              <p:cNvSpPr txBox="1">
                <a:spLocks noRot="1" noChangeAspect="1" noMove="1" noResize="1" noEditPoints="1" noAdjustHandles="1" noChangeArrowheads="1" noChangeShapeType="1" noTextEdit="1"/>
              </p:cNvSpPr>
              <p:nvPr/>
            </p:nvSpPr>
            <p:spPr>
              <a:xfrm>
                <a:off x="803953" y="5354722"/>
                <a:ext cx="2317045" cy="62799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51642473-474A-4CEC-BB0F-7CBCB60C4710}"/>
                  </a:ext>
                </a:extLst>
              </p:cNvPr>
              <p:cNvSpPr/>
              <p:nvPr/>
            </p:nvSpPr>
            <p:spPr>
              <a:xfrm>
                <a:off x="2884813" y="5315025"/>
                <a:ext cx="2718245"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i="1">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H</m:t>
                              </m:r>
                            </m:num>
                            <m:den>
                              <m:sSup>
                                <m:sSupPr>
                                  <m:ctrlPr>
                                    <a:rPr lang="en-US" i="1">
                                      <a:solidFill>
                                        <a:srgbClr val="E47588"/>
                                      </a:solidFill>
                                      <a:latin typeface="Cambria Math" panose="02040503050406030204" pitchFamily="18" charset="0"/>
                                    </a:rPr>
                                  </m:ctrlPr>
                                </m:sSupPr>
                                <m:e>
                                  <m:r>
                                    <a:rPr lang="en-US" i="1">
                                      <a:solidFill>
                                        <a:srgbClr val="E47588"/>
                                      </a:solidFill>
                                      <a:latin typeface="Cambria Math" panose="02040503050406030204" pitchFamily="18" charset="0"/>
                                    </a:rPr>
                                    <m:t>6.022 </m:t>
                                  </m:r>
                                  <m:r>
                                    <a:rPr lang="en-US" i="1">
                                      <a:solidFill>
                                        <a:srgbClr val="E47588"/>
                                      </a:solidFill>
                                      <a:latin typeface="Cambria Math" panose="02040503050406030204" pitchFamily="18" charset="0"/>
                                    </a:rPr>
                                    <m:t>𝑥</m:t>
                                  </m:r>
                                  <m:r>
                                    <a:rPr lang="en-US" i="1">
                                      <a:solidFill>
                                        <a:srgbClr val="E47588"/>
                                      </a:solidFill>
                                      <a:latin typeface="Cambria Math" panose="02040503050406030204" pitchFamily="18" charset="0"/>
                                    </a:rPr>
                                    <m:t> 10</m:t>
                                  </m:r>
                                </m:e>
                                <m:sup>
                                  <m:r>
                                    <a:rPr lang="en-US" i="1">
                                      <a:solidFill>
                                        <a:srgbClr val="E47588"/>
                                      </a:solidFill>
                                      <a:latin typeface="Cambria Math" panose="02040503050406030204" pitchFamily="18" charset="0"/>
                                    </a:rPr>
                                    <m:t>23</m:t>
                                  </m:r>
                                </m:sup>
                              </m:sSup>
                              <m:r>
                                <a:rPr lang="en-US" i="1">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H</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atoms</m:t>
                              </m:r>
                            </m:den>
                          </m:f>
                        </m:e>
                      </m:d>
                    </m:oMath>
                  </m:oMathPara>
                </a14:m>
                <a:endParaRPr lang="en-US" dirty="0">
                  <a:solidFill>
                    <a:srgbClr val="E47588"/>
                  </a:solidFill>
                  <a:latin typeface="Gill Sans MT" panose="020B0502020104020203" pitchFamily="34" charset="0"/>
                </a:endParaRPr>
              </a:p>
            </p:txBody>
          </p:sp>
        </mc:Choice>
        <mc:Fallback xmlns="">
          <p:sp>
            <p:nvSpPr>
              <p:cNvPr id="24" name="Rectangle 23">
                <a:extLst>
                  <a:ext uri="{FF2B5EF4-FFF2-40B4-BE49-F238E27FC236}">
                    <a16:creationId xmlns:a16="http://schemas.microsoft.com/office/drawing/2014/main" id="{51642473-474A-4CEC-BB0F-7CBCB60C4710}"/>
                  </a:ext>
                </a:extLst>
              </p:cNvPr>
              <p:cNvSpPr>
                <a:spLocks noRot="1" noChangeAspect="1" noMove="1" noResize="1" noEditPoints="1" noAdjustHandles="1" noChangeArrowheads="1" noChangeShapeType="1" noTextEdit="1"/>
              </p:cNvSpPr>
              <p:nvPr/>
            </p:nvSpPr>
            <p:spPr>
              <a:xfrm>
                <a:off x="2884813" y="5315025"/>
                <a:ext cx="2718245" cy="71468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94D16A8-FFA6-450D-93D7-E0EF3A079DF7}"/>
                  </a:ext>
                </a:extLst>
              </p:cNvPr>
              <p:cNvSpPr txBox="1"/>
              <p:nvPr/>
            </p:nvSpPr>
            <p:spPr>
              <a:xfrm>
                <a:off x="5379862" y="5378482"/>
                <a:ext cx="1265090"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smtClean="0">
                                  <a:solidFill>
                                    <a:srgbClr val="E47588"/>
                                  </a:solidFill>
                                  <a:latin typeface="Cambria Math" panose="02040503050406030204" pitchFamily="18" charset="0"/>
                                </a:rPr>
                              </m:ctrlPr>
                            </m:fPr>
                            <m:num>
                              <m:r>
                                <a:rPr lang="en-US" b="0" i="1" smtClean="0">
                                  <a:solidFill>
                                    <a:srgbClr val="E47588"/>
                                  </a:solidFill>
                                  <a:latin typeface="Cambria Math" panose="02040503050406030204" pitchFamily="18" charset="0"/>
                                </a:rPr>
                                <m:t>1.008 </m:t>
                              </m:r>
                              <m:r>
                                <m:rPr>
                                  <m:sty m:val="p"/>
                                </m:rPr>
                                <a:rPr lang="en-US" b="0" i="0" smtClean="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H</m:t>
                              </m:r>
                            </m:num>
                            <m:den>
                              <m:r>
                                <a:rPr lang="en-US" b="0" i="1" smtClean="0">
                                  <a:solidFill>
                                    <a:srgbClr val="E47588"/>
                                  </a:solidFill>
                                  <a:latin typeface="Cambria Math" panose="02040503050406030204" pitchFamily="18" charset="0"/>
                                </a:rPr>
                                <m:t>1 </m:t>
                              </m:r>
                              <m:r>
                                <m:rPr>
                                  <m:sty m:val="p"/>
                                </m:rPr>
                                <a:rPr lang="en-US" b="0" i="0" smtClean="0">
                                  <a:solidFill>
                                    <a:srgbClr val="E47588"/>
                                  </a:solidFill>
                                  <a:latin typeface="Cambria Math" panose="02040503050406030204" pitchFamily="18" charset="0"/>
                                </a:rPr>
                                <m:t>mol</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H</m:t>
                              </m:r>
                            </m:den>
                          </m:f>
                        </m:e>
                      </m:d>
                    </m:oMath>
                  </m:oMathPara>
                </a14:m>
                <a:endParaRPr lang="en-US" dirty="0">
                  <a:solidFill>
                    <a:srgbClr val="E47588"/>
                  </a:solidFill>
                  <a:latin typeface="Gill Sans MT" panose="020B0502020104020203" pitchFamily="34" charset="0"/>
                </a:endParaRPr>
              </a:p>
            </p:txBody>
          </p:sp>
        </mc:Choice>
        <mc:Fallback xmlns="">
          <p:sp>
            <p:nvSpPr>
              <p:cNvPr id="25" name="TextBox 24">
                <a:extLst>
                  <a:ext uri="{FF2B5EF4-FFF2-40B4-BE49-F238E27FC236}">
                    <a16:creationId xmlns:a16="http://schemas.microsoft.com/office/drawing/2014/main" id="{894D16A8-FFA6-450D-93D7-E0EF3A079DF7}"/>
                  </a:ext>
                </a:extLst>
              </p:cNvPr>
              <p:cNvSpPr txBox="1">
                <a:spLocks noRot="1" noChangeAspect="1" noMove="1" noResize="1" noEditPoints="1" noAdjustHandles="1" noChangeArrowheads="1" noChangeShapeType="1" noTextEdit="1"/>
              </p:cNvSpPr>
              <p:nvPr/>
            </p:nvSpPr>
            <p:spPr>
              <a:xfrm>
                <a:off x="5379862" y="5378482"/>
                <a:ext cx="1265090" cy="62235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DFD8C99-1035-49AA-93AB-1AE82A581418}"/>
                  </a:ext>
                </a:extLst>
              </p:cNvPr>
              <p:cNvSpPr txBox="1"/>
              <p:nvPr/>
            </p:nvSpPr>
            <p:spPr>
              <a:xfrm>
                <a:off x="6598969" y="5533584"/>
                <a:ext cx="1875513" cy="2800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E47588"/>
                          </a:solidFill>
                          <a:latin typeface="Cambria Math" panose="02040503050406030204" pitchFamily="18" charset="0"/>
                        </a:rPr>
                        <m:t>=1.15 </m:t>
                      </m:r>
                      <m:r>
                        <a:rPr lang="en-US" b="0" i="1" smtClean="0">
                          <a:solidFill>
                            <a:srgbClr val="E47588"/>
                          </a:solidFill>
                          <a:latin typeface="Cambria Math" panose="02040503050406030204" pitchFamily="18" charset="0"/>
                        </a:rPr>
                        <m:t>𝑥</m:t>
                      </m:r>
                      <m:r>
                        <a:rPr lang="en-US" b="0" i="1" smtClean="0">
                          <a:solidFill>
                            <a:srgbClr val="E47588"/>
                          </a:solidFill>
                          <a:latin typeface="Cambria Math" panose="02040503050406030204" pitchFamily="18" charset="0"/>
                        </a:rPr>
                        <m:t> </m:t>
                      </m:r>
                      <m:sSup>
                        <m:sSupPr>
                          <m:ctrlPr>
                            <a:rPr lang="en-US" b="0" i="1" smtClean="0">
                              <a:solidFill>
                                <a:srgbClr val="E47588"/>
                              </a:solidFill>
                              <a:latin typeface="Cambria Math" panose="02040503050406030204" pitchFamily="18" charset="0"/>
                            </a:rPr>
                          </m:ctrlPr>
                        </m:sSupPr>
                        <m:e>
                          <m:r>
                            <a:rPr lang="en-US" b="0" i="1" smtClean="0">
                              <a:solidFill>
                                <a:srgbClr val="E47588"/>
                              </a:solidFill>
                              <a:latin typeface="Cambria Math" panose="02040503050406030204" pitchFamily="18" charset="0"/>
                            </a:rPr>
                            <m:t>10</m:t>
                          </m:r>
                        </m:e>
                        <m:sup>
                          <m:r>
                            <a:rPr lang="en-US" b="0" i="1" smtClean="0">
                              <a:solidFill>
                                <a:srgbClr val="E47588"/>
                              </a:solidFill>
                              <a:latin typeface="Cambria Math" panose="02040503050406030204" pitchFamily="18" charset="0"/>
                            </a:rPr>
                            <m:t>−5</m:t>
                          </m:r>
                        </m:sup>
                      </m:sSup>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g</m:t>
                      </m:r>
                      <m:r>
                        <a:rPr lang="en-US" b="0" i="0" smtClean="0">
                          <a:solidFill>
                            <a:srgbClr val="E47588"/>
                          </a:solidFill>
                          <a:latin typeface="Cambria Math" panose="02040503050406030204" pitchFamily="18" charset="0"/>
                        </a:rPr>
                        <m:t> </m:t>
                      </m:r>
                      <m:r>
                        <m:rPr>
                          <m:sty m:val="p"/>
                        </m:rPr>
                        <a:rPr lang="en-US" b="0" i="0" smtClean="0">
                          <a:solidFill>
                            <a:srgbClr val="E47588"/>
                          </a:solidFill>
                          <a:latin typeface="Cambria Math" panose="02040503050406030204" pitchFamily="18" charset="0"/>
                        </a:rPr>
                        <m:t>H</m:t>
                      </m:r>
                    </m:oMath>
                  </m:oMathPara>
                </a14:m>
                <a:endParaRPr lang="en-US" dirty="0">
                  <a:solidFill>
                    <a:srgbClr val="E47588"/>
                  </a:solidFill>
                  <a:latin typeface="Gill Sans MT" panose="020B0502020104020203" pitchFamily="34" charset="0"/>
                </a:endParaRPr>
              </a:p>
            </p:txBody>
          </p:sp>
        </mc:Choice>
        <mc:Fallback xmlns="">
          <p:sp>
            <p:nvSpPr>
              <p:cNvPr id="26" name="TextBox 25">
                <a:extLst>
                  <a:ext uri="{FF2B5EF4-FFF2-40B4-BE49-F238E27FC236}">
                    <a16:creationId xmlns:a16="http://schemas.microsoft.com/office/drawing/2014/main" id="{1DFD8C99-1035-49AA-93AB-1AE82A581418}"/>
                  </a:ext>
                </a:extLst>
              </p:cNvPr>
              <p:cNvSpPr txBox="1">
                <a:spLocks noRot="1" noChangeAspect="1" noMove="1" noResize="1" noEditPoints="1" noAdjustHandles="1" noChangeArrowheads="1" noChangeShapeType="1" noTextEdit="1"/>
              </p:cNvSpPr>
              <p:nvPr/>
            </p:nvSpPr>
            <p:spPr>
              <a:xfrm>
                <a:off x="6598969" y="5533584"/>
                <a:ext cx="1875513" cy="280077"/>
              </a:xfrm>
              <a:prstGeom prst="rect">
                <a:avLst/>
              </a:prstGeom>
              <a:blipFill>
                <a:blip r:embed="rId10"/>
                <a:stretch>
                  <a:fillRect t="-4348" r="-1303" b="-28261"/>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3A94D0E2-C2A9-4E77-98C2-921DB1874460}"/>
              </a:ext>
            </a:extLst>
          </p:cNvPr>
          <p:cNvSpPr txBox="1"/>
          <p:nvPr/>
        </p:nvSpPr>
        <p:spPr>
          <a:xfrm>
            <a:off x="346745" y="5431886"/>
            <a:ext cx="450764" cy="369332"/>
          </a:xfrm>
          <a:prstGeom prst="rect">
            <a:avLst/>
          </a:prstGeom>
          <a:noFill/>
        </p:spPr>
        <p:txBody>
          <a:bodyPr wrap="none" rtlCol="0">
            <a:spAutoFit/>
          </a:bodyPr>
          <a:lstStyle/>
          <a:p>
            <a:r>
              <a:rPr lang="en-US" dirty="0">
                <a:solidFill>
                  <a:srgbClr val="E47588"/>
                </a:solidFill>
                <a:latin typeface="Gill Sans MT" panose="020B0502020104020203" pitchFamily="34" charset="0"/>
              </a:rPr>
              <a:t>(b)</a:t>
            </a:r>
          </a:p>
        </p:txBody>
      </p:sp>
      <p:cxnSp>
        <p:nvCxnSpPr>
          <p:cNvPr id="28" name="Straight Connector 27">
            <a:extLst>
              <a:ext uri="{FF2B5EF4-FFF2-40B4-BE49-F238E27FC236}">
                <a16:creationId xmlns:a16="http://schemas.microsoft.com/office/drawing/2014/main" id="{5C8BF41D-E12D-4707-99FD-B4F10F17E5B9}"/>
              </a:ext>
            </a:extLst>
          </p:cNvPr>
          <p:cNvCxnSpPr>
            <a:cxnSpLocks noChangeShapeType="1"/>
          </p:cNvCxnSpPr>
          <p:nvPr/>
        </p:nvCxnSpPr>
        <p:spPr bwMode="auto">
          <a:xfrm flipV="1">
            <a:off x="1598787" y="4554387"/>
            <a:ext cx="479425" cy="206375"/>
          </a:xfrm>
          <a:prstGeom prst="line">
            <a:avLst/>
          </a:prstGeom>
          <a:noFill/>
          <a:ln w="28575" algn="ctr">
            <a:solidFill>
              <a:srgbClr val="67AEB6"/>
            </a:solidFill>
            <a:round/>
            <a:headEnd/>
            <a:tailEnd/>
          </a:ln>
        </p:spPr>
      </p:cxnSp>
      <p:cxnSp>
        <p:nvCxnSpPr>
          <p:cNvPr id="29" name="Straight Connector 28">
            <a:extLst>
              <a:ext uri="{FF2B5EF4-FFF2-40B4-BE49-F238E27FC236}">
                <a16:creationId xmlns:a16="http://schemas.microsoft.com/office/drawing/2014/main" id="{AE3C09DF-A5F4-4906-9A9A-BF52E4A35EFC}"/>
              </a:ext>
            </a:extLst>
          </p:cNvPr>
          <p:cNvCxnSpPr>
            <a:cxnSpLocks noChangeShapeType="1"/>
          </p:cNvCxnSpPr>
          <p:nvPr/>
        </p:nvCxnSpPr>
        <p:spPr bwMode="auto">
          <a:xfrm flipV="1">
            <a:off x="4672394" y="4960693"/>
            <a:ext cx="550152" cy="130305"/>
          </a:xfrm>
          <a:prstGeom prst="line">
            <a:avLst/>
          </a:prstGeom>
          <a:noFill/>
          <a:ln w="28575" algn="ctr">
            <a:solidFill>
              <a:srgbClr val="67AEB6"/>
            </a:solidFill>
            <a:round/>
            <a:headEnd/>
            <a:tailEnd/>
          </a:ln>
        </p:spPr>
      </p:cxnSp>
      <p:cxnSp>
        <p:nvCxnSpPr>
          <p:cNvPr id="30" name="Straight Connector 29">
            <a:extLst>
              <a:ext uri="{FF2B5EF4-FFF2-40B4-BE49-F238E27FC236}">
                <a16:creationId xmlns:a16="http://schemas.microsoft.com/office/drawing/2014/main" id="{95685E98-1F0B-4DAC-A399-89C1D889CCD4}"/>
              </a:ext>
            </a:extLst>
          </p:cNvPr>
          <p:cNvCxnSpPr>
            <a:cxnSpLocks noChangeShapeType="1"/>
          </p:cNvCxnSpPr>
          <p:nvPr/>
        </p:nvCxnSpPr>
        <p:spPr bwMode="auto">
          <a:xfrm flipV="1">
            <a:off x="3156105" y="4960693"/>
            <a:ext cx="404228" cy="116258"/>
          </a:xfrm>
          <a:prstGeom prst="line">
            <a:avLst/>
          </a:prstGeom>
          <a:noFill/>
          <a:ln w="28575" algn="ctr">
            <a:solidFill>
              <a:srgbClr val="67AEB6"/>
            </a:solidFill>
            <a:round/>
            <a:headEnd/>
            <a:tailEnd/>
          </a:ln>
        </p:spPr>
      </p:cxnSp>
      <p:cxnSp>
        <p:nvCxnSpPr>
          <p:cNvPr id="31" name="Straight Connector 30">
            <a:extLst>
              <a:ext uri="{FF2B5EF4-FFF2-40B4-BE49-F238E27FC236}">
                <a16:creationId xmlns:a16="http://schemas.microsoft.com/office/drawing/2014/main" id="{33DCFCB4-8FD0-462E-B8EF-AA5EF076D2AF}"/>
              </a:ext>
            </a:extLst>
          </p:cNvPr>
          <p:cNvCxnSpPr>
            <a:cxnSpLocks noChangeShapeType="1"/>
          </p:cNvCxnSpPr>
          <p:nvPr/>
        </p:nvCxnSpPr>
        <p:spPr bwMode="auto">
          <a:xfrm flipV="1">
            <a:off x="2116311" y="5432402"/>
            <a:ext cx="655638" cy="184150"/>
          </a:xfrm>
          <a:prstGeom prst="line">
            <a:avLst/>
          </a:prstGeom>
          <a:noFill/>
          <a:ln w="28575" algn="ctr">
            <a:solidFill>
              <a:srgbClr val="67AEB6"/>
            </a:solidFill>
            <a:round/>
            <a:headEnd/>
            <a:tailEnd/>
          </a:ln>
        </p:spPr>
      </p:cxnSp>
      <p:cxnSp>
        <p:nvCxnSpPr>
          <p:cNvPr id="32" name="Straight Connector 31">
            <a:extLst>
              <a:ext uri="{FF2B5EF4-FFF2-40B4-BE49-F238E27FC236}">
                <a16:creationId xmlns:a16="http://schemas.microsoft.com/office/drawing/2014/main" id="{6A293F29-BDC0-48BD-AAAF-6869908D69C6}"/>
              </a:ext>
            </a:extLst>
          </p:cNvPr>
          <p:cNvCxnSpPr>
            <a:cxnSpLocks noChangeShapeType="1"/>
          </p:cNvCxnSpPr>
          <p:nvPr/>
        </p:nvCxnSpPr>
        <p:spPr bwMode="auto">
          <a:xfrm flipV="1">
            <a:off x="4052356" y="5431886"/>
            <a:ext cx="519642" cy="131008"/>
          </a:xfrm>
          <a:prstGeom prst="line">
            <a:avLst/>
          </a:prstGeom>
          <a:noFill/>
          <a:ln w="28575" algn="ctr">
            <a:solidFill>
              <a:srgbClr val="67AEB6"/>
            </a:solidFill>
            <a:round/>
            <a:headEnd/>
            <a:tailEnd/>
          </a:ln>
        </p:spPr>
      </p:cxnSp>
      <p:cxnSp>
        <p:nvCxnSpPr>
          <p:cNvPr id="33" name="Straight Connector 32">
            <a:extLst>
              <a:ext uri="{FF2B5EF4-FFF2-40B4-BE49-F238E27FC236}">
                <a16:creationId xmlns:a16="http://schemas.microsoft.com/office/drawing/2014/main" id="{966BC9A9-AAAE-44C0-A373-F91906D485C8}"/>
              </a:ext>
            </a:extLst>
          </p:cNvPr>
          <p:cNvCxnSpPr>
            <a:cxnSpLocks noChangeShapeType="1"/>
          </p:cNvCxnSpPr>
          <p:nvPr/>
        </p:nvCxnSpPr>
        <p:spPr bwMode="auto">
          <a:xfrm flipV="1">
            <a:off x="5852012" y="5780320"/>
            <a:ext cx="569851" cy="117475"/>
          </a:xfrm>
          <a:prstGeom prst="line">
            <a:avLst/>
          </a:prstGeom>
          <a:noFill/>
          <a:ln w="28575" algn="ctr">
            <a:solidFill>
              <a:srgbClr val="67AEB6"/>
            </a:solidFill>
            <a:round/>
            <a:headEnd/>
            <a:tailEnd/>
          </a:ln>
        </p:spPr>
      </p:cxnSp>
      <p:cxnSp>
        <p:nvCxnSpPr>
          <p:cNvPr id="34" name="Straight Connector 33">
            <a:extLst>
              <a:ext uri="{FF2B5EF4-FFF2-40B4-BE49-F238E27FC236}">
                <a16:creationId xmlns:a16="http://schemas.microsoft.com/office/drawing/2014/main" id="{6685E152-FF51-47BA-BE4A-E349ECBEECF0}"/>
              </a:ext>
            </a:extLst>
          </p:cNvPr>
          <p:cNvCxnSpPr>
            <a:cxnSpLocks noChangeShapeType="1"/>
          </p:cNvCxnSpPr>
          <p:nvPr/>
        </p:nvCxnSpPr>
        <p:spPr bwMode="auto">
          <a:xfrm flipV="1">
            <a:off x="4485227" y="5738300"/>
            <a:ext cx="757860" cy="147999"/>
          </a:xfrm>
          <a:prstGeom prst="line">
            <a:avLst/>
          </a:prstGeom>
          <a:noFill/>
          <a:ln w="28575" algn="ctr">
            <a:solidFill>
              <a:srgbClr val="67AEB6"/>
            </a:solidFill>
            <a:round/>
            <a:headEnd/>
            <a:tailEnd/>
          </a:ln>
        </p:spPr>
      </p:cxnSp>
      <p:cxnSp>
        <p:nvCxnSpPr>
          <p:cNvPr id="41" name="Straight Connector 40">
            <a:extLst>
              <a:ext uri="{FF2B5EF4-FFF2-40B4-BE49-F238E27FC236}">
                <a16:creationId xmlns:a16="http://schemas.microsoft.com/office/drawing/2014/main" id="{2DE72795-193E-4975-913F-799E5ACA7BD3}"/>
              </a:ext>
            </a:extLst>
          </p:cNvPr>
          <p:cNvCxnSpPr>
            <a:cxnSpLocks noChangeShapeType="1"/>
          </p:cNvCxnSpPr>
          <p:nvPr/>
        </p:nvCxnSpPr>
        <p:spPr bwMode="auto">
          <a:xfrm flipV="1">
            <a:off x="2710925" y="4606461"/>
            <a:ext cx="550152" cy="130305"/>
          </a:xfrm>
          <a:prstGeom prst="line">
            <a:avLst/>
          </a:prstGeom>
          <a:noFill/>
          <a:ln w="28575" algn="ctr">
            <a:solidFill>
              <a:srgbClr val="67AEB6"/>
            </a:solidFill>
            <a:round/>
            <a:headEnd/>
            <a:tailEnd/>
          </a:ln>
        </p:spPr>
      </p:cxnSp>
      <p:grpSp>
        <p:nvGrpSpPr>
          <p:cNvPr id="56" name="Group 55">
            <a:extLst>
              <a:ext uri="{FF2B5EF4-FFF2-40B4-BE49-F238E27FC236}">
                <a16:creationId xmlns:a16="http://schemas.microsoft.com/office/drawing/2014/main" id="{96957711-0351-468B-9BAA-D692291BFEA2}"/>
              </a:ext>
            </a:extLst>
          </p:cNvPr>
          <p:cNvGrpSpPr/>
          <p:nvPr/>
        </p:nvGrpSpPr>
        <p:grpSpPr>
          <a:xfrm>
            <a:off x="1382712" y="1703856"/>
            <a:ext cx="762176" cy="1941814"/>
            <a:chOff x="1382712" y="1703856"/>
            <a:chExt cx="762176" cy="1941814"/>
          </a:xfrm>
        </p:grpSpPr>
        <p:sp>
          <p:nvSpPr>
            <p:cNvPr id="7" name="Rectangle 6">
              <a:extLst>
                <a:ext uri="{FF2B5EF4-FFF2-40B4-BE49-F238E27FC236}">
                  <a16:creationId xmlns:a16="http://schemas.microsoft.com/office/drawing/2014/main" id="{50D89736-33E7-488C-8F0D-684DCB5B9F78}"/>
                </a:ext>
              </a:extLst>
            </p:cNvPr>
            <p:cNvSpPr/>
            <p:nvPr/>
          </p:nvSpPr>
          <p:spPr>
            <a:xfrm>
              <a:off x="1382712" y="1703856"/>
              <a:ext cx="762176" cy="1941814"/>
            </a:xfrm>
            <a:prstGeom prst="rect">
              <a:avLst/>
            </a:prstGeom>
            <a:noFill/>
            <a:ln w="28575">
              <a:solidFill>
                <a:srgbClr val="67A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6F45CF4-C599-47E6-8E49-3B8FF75EA418}"/>
                </a:ext>
              </a:extLst>
            </p:cNvPr>
            <p:cNvSpPr txBox="1"/>
            <p:nvPr/>
          </p:nvSpPr>
          <p:spPr>
            <a:xfrm>
              <a:off x="1450726" y="2522424"/>
              <a:ext cx="603050" cy="276999"/>
            </a:xfrm>
            <a:prstGeom prst="rect">
              <a:avLst/>
            </a:prstGeom>
            <a:noFill/>
          </p:spPr>
          <p:txBody>
            <a:bodyPr wrap="none" rtlCol="0">
              <a:spAutoFit/>
            </a:bodyPr>
            <a:lstStyle/>
            <a:p>
              <a:r>
                <a:rPr lang="en-US" sz="1200" dirty="0">
                  <a:solidFill>
                    <a:schemeClr val="tx1">
                      <a:lumMod val="75000"/>
                      <a:lumOff val="25000"/>
                    </a:schemeClr>
                  </a:solidFill>
                  <a:latin typeface="Gill Sans MT" panose="020B0502020104020203" pitchFamily="34" charset="0"/>
                </a:rPr>
                <a:t>Grams</a:t>
              </a:r>
            </a:p>
          </p:txBody>
        </p:sp>
      </p:grpSp>
      <p:grpSp>
        <p:nvGrpSpPr>
          <p:cNvPr id="57" name="Group 56">
            <a:extLst>
              <a:ext uri="{FF2B5EF4-FFF2-40B4-BE49-F238E27FC236}">
                <a16:creationId xmlns:a16="http://schemas.microsoft.com/office/drawing/2014/main" id="{5B891C9E-2ABB-4F88-9F40-4CB253228BF4}"/>
              </a:ext>
            </a:extLst>
          </p:cNvPr>
          <p:cNvGrpSpPr/>
          <p:nvPr/>
        </p:nvGrpSpPr>
        <p:grpSpPr>
          <a:xfrm>
            <a:off x="3723051" y="1711680"/>
            <a:ext cx="762176" cy="1941814"/>
            <a:chOff x="3723051" y="1702154"/>
            <a:chExt cx="762176" cy="1941814"/>
          </a:xfrm>
        </p:grpSpPr>
        <p:sp>
          <p:nvSpPr>
            <p:cNvPr id="35" name="Rectangle 34">
              <a:extLst>
                <a:ext uri="{FF2B5EF4-FFF2-40B4-BE49-F238E27FC236}">
                  <a16:creationId xmlns:a16="http://schemas.microsoft.com/office/drawing/2014/main" id="{B2C1BF8E-F4A1-4E90-B5C0-567AAE7F5A3A}"/>
                </a:ext>
              </a:extLst>
            </p:cNvPr>
            <p:cNvSpPr/>
            <p:nvPr/>
          </p:nvSpPr>
          <p:spPr>
            <a:xfrm>
              <a:off x="3723051" y="1702154"/>
              <a:ext cx="762176" cy="1941814"/>
            </a:xfrm>
            <a:prstGeom prst="rect">
              <a:avLst/>
            </a:prstGeom>
            <a:noFill/>
            <a:ln w="28575">
              <a:solidFill>
                <a:srgbClr val="67A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D86A972-C127-4B91-8890-B09447EDA730}"/>
                </a:ext>
              </a:extLst>
            </p:cNvPr>
            <p:cNvSpPr txBox="1"/>
            <p:nvPr/>
          </p:nvSpPr>
          <p:spPr>
            <a:xfrm>
              <a:off x="3841758" y="2522425"/>
              <a:ext cx="556563" cy="276999"/>
            </a:xfrm>
            <a:prstGeom prst="rect">
              <a:avLst/>
            </a:prstGeom>
            <a:noFill/>
          </p:spPr>
          <p:txBody>
            <a:bodyPr wrap="none" rtlCol="0">
              <a:spAutoFit/>
            </a:bodyPr>
            <a:lstStyle/>
            <a:p>
              <a:r>
                <a:rPr lang="en-US" sz="1200" dirty="0">
                  <a:solidFill>
                    <a:schemeClr val="tx1">
                      <a:lumMod val="75000"/>
                      <a:lumOff val="25000"/>
                    </a:schemeClr>
                  </a:solidFill>
                  <a:latin typeface="Gill Sans MT" panose="020B0502020104020203" pitchFamily="34" charset="0"/>
                </a:rPr>
                <a:t>Moles</a:t>
              </a:r>
            </a:p>
          </p:txBody>
        </p:sp>
      </p:grpSp>
      <p:grpSp>
        <p:nvGrpSpPr>
          <p:cNvPr id="58" name="Group 57">
            <a:extLst>
              <a:ext uri="{FF2B5EF4-FFF2-40B4-BE49-F238E27FC236}">
                <a16:creationId xmlns:a16="http://schemas.microsoft.com/office/drawing/2014/main" id="{0F8166B1-A216-4000-9048-747FC2A8BC9D}"/>
              </a:ext>
            </a:extLst>
          </p:cNvPr>
          <p:cNvGrpSpPr/>
          <p:nvPr/>
        </p:nvGrpSpPr>
        <p:grpSpPr>
          <a:xfrm>
            <a:off x="6984974" y="1702154"/>
            <a:ext cx="1100762" cy="1941814"/>
            <a:chOff x="6984974" y="1702154"/>
            <a:chExt cx="1100762" cy="1941814"/>
          </a:xfrm>
        </p:grpSpPr>
        <p:sp>
          <p:nvSpPr>
            <p:cNvPr id="36" name="Rectangle 35">
              <a:extLst>
                <a:ext uri="{FF2B5EF4-FFF2-40B4-BE49-F238E27FC236}">
                  <a16:creationId xmlns:a16="http://schemas.microsoft.com/office/drawing/2014/main" id="{F45CD2F0-0195-4EF3-9EA7-0E0A4412116A}"/>
                </a:ext>
              </a:extLst>
            </p:cNvPr>
            <p:cNvSpPr/>
            <p:nvPr/>
          </p:nvSpPr>
          <p:spPr>
            <a:xfrm>
              <a:off x="6984974" y="1702154"/>
              <a:ext cx="1092225" cy="1941814"/>
            </a:xfrm>
            <a:prstGeom prst="rect">
              <a:avLst/>
            </a:prstGeom>
            <a:noFill/>
            <a:ln w="28575">
              <a:solidFill>
                <a:srgbClr val="67A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65D8FFC-85BE-4F83-AA26-835ED3A7E7B0}"/>
                </a:ext>
              </a:extLst>
            </p:cNvPr>
            <p:cNvSpPr txBox="1"/>
            <p:nvPr/>
          </p:nvSpPr>
          <p:spPr>
            <a:xfrm>
              <a:off x="7001861" y="2245424"/>
              <a:ext cx="1083875" cy="830997"/>
            </a:xfrm>
            <a:prstGeom prst="rect">
              <a:avLst/>
            </a:prstGeom>
            <a:noFill/>
          </p:spPr>
          <p:txBody>
            <a:bodyPr wrap="square" rtlCol="0">
              <a:spAutoFit/>
            </a:bodyPr>
            <a:lstStyle/>
            <a:p>
              <a:pPr algn="ctr"/>
              <a:r>
                <a:rPr lang="en-US" sz="1200" dirty="0">
                  <a:solidFill>
                    <a:schemeClr val="tx1">
                      <a:lumMod val="75000"/>
                      <a:lumOff val="25000"/>
                    </a:schemeClr>
                  </a:solidFill>
                  <a:latin typeface="Gill Sans MT" panose="020B0502020104020203" pitchFamily="34" charset="0"/>
                </a:rPr>
                <a:t>Particles</a:t>
              </a:r>
            </a:p>
            <a:p>
              <a:pPr algn="ctr"/>
              <a:r>
                <a:rPr lang="en-US" sz="1200" dirty="0">
                  <a:solidFill>
                    <a:schemeClr val="tx1">
                      <a:lumMod val="75000"/>
                      <a:lumOff val="25000"/>
                    </a:schemeClr>
                  </a:solidFill>
                  <a:latin typeface="Gill Sans MT" panose="020B0502020104020203" pitchFamily="34" charset="0"/>
                </a:rPr>
                <a:t>Atoms</a:t>
              </a:r>
            </a:p>
            <a:p>
              <a:pPr algn="ctr"/>
              <a:r>
                <a:rPr lang="en-US" sz="1200" dirty="0">
                  <a:solidFill>
                    <a:schemeClr val="tx1">
                      <a:lumMod val="75000"/>
                      <a:lumOff val="25000"/>
                    </a:schemeClr>
                  </a:solidFill>
                  <a:latin typeface="Gill Sans MT" panose="020B0502020104020203" pitchFamily="34" charset="0"/>
                </a:rPr>
                <a:t>Molecules</a:t>
              </a:r>
            </a:p>
            <a:p>
              <a:pPr algn="ctr"/>
              <a:r>
                <a:rPr lang="en-US" sz="1200" dirty="0">
                  <a:solidFill>
                    <a:schemeClr val="tx1">
                      <a:lumMod val="75000"/>
                      <a:lumOff val="25000"/>
                    </a:schemeClr>
                  </a:solidFill>
                  <a:latin typeface="Gill Sans MT" panose="020B0502020104020203" pitchFamily="34" charset="0"/>
                </a:rPr>
                <a:t>Formula Units</a:t>
              </a:r>
            </a:p>
          </p:txBody>
        </p:sp>
      </p:grpSp>
      <p:cxnSp>
        <p:nvCxnSpPr>
          <p:cNvPr id="42" name="Straight Arrow Connector 41">
            <a:extLst>
              <a:ext uri="{FF2B5EF4-FFF2-40B4-BE49-F238E27FC236}">
                <a16:creationId xmlns:a16="http://schemas.microsoft.com/office/drawing/2014/main" id="{C3FF5CBB-B3FB-4062-A435-D23B8AA93F36}"/>
              </a:ext>
            </a:extLst>
          </p:cNvPr>
          <p:cNvCxnSpPr/>
          <p:nvPr/>
        </p:nvCxnSpPr>
        <p:spPr>
          <a:xfrm>
            <a:off x="2152004" y="2141423"/>
            <a:ext cx="1552222" cy="0"/>
          </a:xfrm>
          <a:prstGeom prst="straightConnector1">
            <a:avLst/>
          </a:prstGeom>
          <a:ln w="38100">
            <a:solidFill>
              <a:srgbClr val="67AEB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E952789-86F5-465F-B123-7DD06EF7E275}"/>
              </a:ext>
            </a:extLst>
          </p:cNvPr>
          <p:cNvCxnSpPr/>
          <p:nvPr/>
        </p:nvCxnSpPr>
        <p:spPr>
          <a:xfrm>
            <a:off x="4508415" y="2141899"/>
            <a:ext cx="2450612" cy="0"/>
          </a:xfrm>
          <a:prstGeom prst="straightConnector1">
            <a:avLst/>
          </a:prstGeom>
          <a:ln w="38100">
            <a:solidFill>
              <a:srgbClr val="67AEB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DEEA686-F05A-4FFA-BD41-D7E69549664F}"/>
              </a:ext>
            </a:extLst>
          </p:cNvPr>
          <p:cNvCxnSpPr>
            <a:cxnSpLocks/>
          </p:cNvCxnSpPr>
          <p:nvPr/>
        </p:nvCxnSpPr>
        <p:spPr>
          <a:xfrm flipH="1">
            <a:off x="4528038" y="3114776"/>
            <a:ext cx="2450612" cy="0"/>
          </a:xfrm>
          <a:prstGeom prst="straightConnector1">
            <a:avLst/>
          </a:prstGeom>
          <a:ln w="38100">
            <a:solidFill>
              <a:srgbClr val="67AEB6"/>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1DD03E8-B36E-4C70-B16E-7094FDAB7ED5}"/>
              </a:ext>
            </a:extLst>
          </p:cNvPr>
          <p:cNvCxnSpPr>
            <a:cxnSpLocks/>
          </p:cNvCxnSpPr>
          <p:nvPr/>
        </p:nvCxnSpPr>
        <p:spPr>
          <a:xfrm flipH="1">
            <a:off x="2159090" y="3120796"/>
            <a:ext cx="1552222" cy="0"/>
          </a:xfrm>
          <a:prstGeom prst="straightConnector1">
            <a:avLst/>
          </a:prstGeom>
          <a:ln w="38100">
            <a:solidFill>
              <a:srgbClr val="67AEB6"/>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41E063C-A7AF-4BA0-A80C-4DD69DB3D045}"/>
              </a:ext>
            </a:extLst>
          </p:cNvPr>
          <p:cNvSpPr txBox="1"/>
          <p:nvPr/>
        </p:nvSpPr>
        <p:spPr>
          <a:xfrm>
            <a:off x="2107605" y="1903839"/>
            <a:ext cx="1529714" cy="276999"/>
          </a:xfrm>
          <a:prstGeom prst="rect">
            <a:avLst/>
          </a:prstGeom>
          <a:noFill/>
        </p:spPr>
        <p:txBody>
          <a:bodyPr wrap="square" rtlCol="0">
            <a:spAutoFit/>
          </a:bodyPr>
          <a:lstStyle/>
          <a:p>
            <a:r>
              <a:rPr lang="en-US" sz="1200" dirty="0">
                <a:solidFill>
                  <a:schemeClr val="tx1">
                    <a:lumMod val="75000"/>
                    <a:lumOff val="25000"/>
                  </a:schemeClr>
                </a:solidFill>
                <a:latin typeface="Gill Sans MT" panose="020B0502020104020203" pitchFamily="34" charset="0"/>
              </a:rPr>
              <a:t>Divide by Molar Mass</a:t>
            </a:r>
          </a:p>
        </p:txBody>
      </p:sp>
      <p:sp>
        <p:nvSpPr>
          <p:cNvPr id="47" name="TextBox 46">
            <a:extLst>
              <a:ext uri="{FF2B5EF4-FFF2-40B4-BE49-F238E27FC236}">
                <a16:creationId xmlns:a16="http://schemas.microsoft.com/office/drawing/2014/main" id="{CE1304C1-5C54-440E-960C-5BF487CBEF20}"/>
              </a:ext>
            </a:extLst>
          </p:cNvPr>
          <p:cNvSpPr txBox="1"/>
          <p:nvPr/>
        </p:nvSpPr>
        <p:spPr>
          <a:xfrm>
            <a:off x="5051261" y="2873301"/>
            <a:ext cx="991105" cy="276999"/>
          </a:xfrm>
          <a:prstGeom prst="rect">
            <a:avLst/>
          </a:prstGeom>
          <a:noFill/>
        </p:spPr>
        <p:txBody>
          <a:bodyPr wrap="none" rtlCol="0">
            <a:spAutoFit/>
          </a:bodyPr>
          <a:lstStyle/>
          <a:p>
            <a:r>
              <a:rPr lang="en-US" sz="1200" dirty="0">
                <a:solidFill>
                  <a:schemeClr val="tx1">
                    <a:lumMod val="75000"/>
                    <a:lumOff val="25000"/>
                  </a:schemeClr>
                </a:solidFill>
                <a:latin typeface="Gill Sans MT" panose="020B0502020104020203" pitchFamily="34" charset="0"/>
              </a:rPr>
              <a:t>Divide by </a:t>
            </a:r>
            <a:r>
              <a:rPr lang="en-US" sz="1200" i="1" dirty="0">
                <a:solidFill>
                  <a:schemeClr val="tx1">
                    <a:lumMod val="75000"/>
                    <a:lumOff val="25000"/>
                  </a:schemeClr>
                </a:solidFill>
                <a:latin typeface="Gill Sans MT" panose="020B0502020104020203" pitchFamily="34" charset="0"/>
              </a:rPr>
              <a:t>N</a:t>
            </a:r>
            <a:r>
              <a:rPr lang="en-US" sz="1200" baseline="-25000" dirty="0">
                <a:solidFill>
                  <a:schemeClr val="tx1">
                    <a:lumMod val="75000"/>
                    <a:lumOff val="25000"/>
                  </a:schemeClr>
                </a:solidFill>
                <a:latin typeface="Gill Sans MT" panose="020B0502020104020203" pitchFamily="34" charset="0"/>
              </a:rPr>
              <a:t>A</a:t>
            </a:r>
            <a:endParaRPr lang="en-US" sz="1200" dirty="0">
              <a:solidFill>
                <a:schemeClr val="tx1">
                  <a:lumMod val="75000"/>
                  <a:lumOff val="25000"/>
                </a:schemeClr>
              </a:solidFill>
              <a:latin typeface="Gill Sans MT" panose="020B0502020104020203" pitchFamily="34" charset="0"/>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89EF93A-239B-4E9A-8F22-79286A87CB9B}"/>
                  </a:ext>
                </a:extLst>
              </p:cNvPr>
              <p:cNvSpPr txBox="1"/>
              <p:nvPr/>
            </p:nvSpPr>
            <p:spPr>
              <a:xfrm>
                <a:off x="2197285" y="2112800"/>
                <a:ext cx="1375056" cy="4381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1000" i="1" smtClean="0">
                              <a:solidFill>
                                <a:schemeClr val="tx1">
                                  <a:lumMod val="75000"/>
                                  <a:lumOff val="25000"/>
                                </a:schemeClr>
                              </a:solidFill>
                              <a:latin typeface="Cambria Math" panose="02040503050406030204" pitchFamily="18" charset="0"/>
                            </a:rPr>
                          </m:ctrlPr>
                        </m:dPr>
                        <m:e>
                          <m:f>
                            <m:fPr>
                              <m:ctrlPr>
                                <a:rPr lang="en-US" sz="1000" i="1" smtClean="0">
                                  <a:solidFill>
                                    <a:schemeClr val="tx1">
                                      <a:lumMod val="75000"/>
                                      <a:lumOff val="25000"/>
                                    </a:schemeClr>
                                  </a:solidFill>
                                  <a:latin typeface="Cambria Math" panose="02040503050406030204" pitchFamily="18" charset="0"/>
                                </a:rPr>
                              </m:ctrlPr>
                            </m:fPr>
                            <m:num>
                              <m:r>
                                <a:rPr lang="en-US" sz="1000" b="0" i="0" smtClean="0">
                                  <a:solidFill>
                                    <a:schemeClr val="tx1">
                                      <a:lumMod val="75000"/>
                                      <a:lumOff val="25000"/>
                                    </a:schemeClr>
                                  </a:solidFill>
                                  <a:latin typeface="Cambria Math" panose="02040503050406030204" pitchFamily="18" charset="0"/>
                                </a:rPr>
                                <m:t># </m:t>
                              </m:r>
                              <m:r>
                                <m:rPr>
                                  <m:sty m:val="p"/>
                                </m:rPr>
                                <a:rPr lang="en-US" sz="1000" b="0" i="0" smtClean="0">
                                  <a:solidFill>
                                    <a:schemeClr val="tx1">
                                      <a:lumMod val="75000"/>
                                      <a:lumOff val="25000"/>
                                    </a:schemeClr>
                                  </a:solidFill>
                                  <a:latin typeface="Cambria Math" panose="02040503050406030204" pitchFamily="18" charset="0"/>
                                </a:rPr>
                                <m:t>g</m:t>
                              </m:r>
                            </m:num>
                            <m:den/>
                          </m:f>
                        </m:e>
                      </m:d>
                      <m:d>
                        <m:dPr>
                          <m:ctrlPr>
                            <a:rPr lang="en-US" sz="1000" i="1" smtClean="0">
                              <a:solidFill>
                                <a:schemeClr val="tx1">
                                  <a:lumMod val="75000"/>
                                  <a:lumOff val="25000"/>
                                </a:schemeClr>
                              </a:solidFill>
                              <a:latin typeface="Cambria Math" panose="02040503050406030204" pitchFamily="18" charset="0"/>
                            </a:rPr>
                          </m:ctrlPr>
                        </m:dPr>
                        <m:e>
                          <m:f>
                            <m:fPr>
                              <m:ctrlPr>
                                <a:rPr lang="en-US" sz="1000" i="1" smtClean="0">
                                  <a:solidFill>
                                    <a:schemeClr val="tx1">
                                      <a:lumMod val="75000"/>
                                      <a:lumOff val="25000"/>
                                    </a:schemeClr>
                                  </a:solidFill>
                                  <a:latin typeface="Cambria Math" panose="02040503050406030204" pitchFamily="18" charset="0"/>
                                </a:rPr>
                              </m:ctrlPr>
                            </m:fPr>
                            <m:num>
                              <m:r>
                                <a:rPr lang="en-US" sz="1000" b="0" i="0" smtClean="0">
                                  <a:solidFill>
                                    <a:schemeClr val="tx1">
                                      <a:lumMod val="75000"/>
                                      <a:lumOff val="25000"/>
                                    </a:schemeClr>
                                  </a:solidFill>
                                  <a:latin typeface="Cambria Math" panose="02040503050406030204" pitchFamily="18" charset="0"/>
                                </a:rPr>
                                <m:t>1 </m:t>
                              </m:r>
                              <m:r>
                                <m:rPr>
                                  <m:sty m:val="p"/>
                                </m:rPr>
                                <a:rPr lang="en-US" sz="1000" b="0" i="0" smtClean="0">
                                  <a:solidFill>
                                    <a:schemeClr val="tx1">
                                      <a:lumMod val="75000"/>
                                      <a:lumOff val="25000"/>
                                    </a:schemeClr>
                                  </a:solidFill>
                                  <a:latin typeface="Cambria Math" panose="02040503050406030204" pitchFamily="18" charset="0"/>
                                </a:rPr>
                                <m:t>mol</m:t>
                              </m:r>
                            </m:num>
                            <m:den>
                              <m:r>
                                <a:rPr lang="en-US" sz="1000" b="0" i="0" smtClean="0">
                                  <a:solidFill>
                                    <a:schemeClr val="tx1">
                                      <a:lumMod val="75000"/>
                                      <a:lumOff val="25000"/>
                                    </a:schemeClr>
                                  </a:solidFill>
                                  <a:latin typeface="Cambria Math" panose="02040503050406030204" pitchFamily="18" charset="0"/>
                                </a:rPr>
                                <m:t># </m:t>
                              </m:r>
                              <m:r>
                                <m:rPr>
                                  <m:sty m:val="p"/>
                                </m:rPr>
                                <a:rPr lang="en-US" sz="1000" b="0" i="0" smtClean="0">
                                  <a:solidFill>
                                    <a:schemeClr val="tx1">
                                      <a:lumMod val="75000"/>
                                      <a:lumOff val="25000"/>
                                    </a:schemeClr>
                                  </a:solidFill>
                                  <a:latin typeface="Cambria Math" panose="02040503050406030204" pitchFamily="18" charset="0"/>
                                </a:rPr>
                                <m:t>g</m:t>
                              </m:r>
                            </m:den>
                          </m:f>
                        </m:e>
                      </m:d>
                      <m:r>
                        <a:rPr lang="en-US" sz="1000" b="0" i="0" smtClean="0">
                          <a:solidFill>
                            <a:schemeClr val="tx1">
                              <a:lumMod val="75000"/>
                              <a:lumOff val="25000"/>
                            </a:schemeClr>
                          </a:solidFill>
                          <a:latin typeface="Cambria Math" panose="02040503050406030204" pitchFamily="18" charset="0"/>
                        </a:rPr>
                        <m:t>=</m:t>
                      </m:r>
                      <m:r>
                        <m:rPr>
                          <m:sty m:val="p"/>
                        </m:rPr>
                        <a:rPr lang="en-US" sz="1000" b="0" i="0" smtClean="0">
                          <a:solidFill>
                            <a:schemeClr val="tx1">
                              <a:lumMod val="75000"/>
                              <a:lumOff val="25000"/>
                            </a:schemeClr>
                          </a:solidFill>
                          <a:latin typeface="Cambria Math" panose="02040503050406030204" pitchFamily="18" charset="0"/>
                        </a:rPr>
                        <m:t>mol</m:t>
                      </m:r>
                    </m:oMath>
                  </m:oMathPara>
                </a14:m>
                <a:endParaRPr lang="en-US" sz="1000" dirty="0">
                  <a:solidFill>
                    <a:schemeClr val="tx1">
                      <a:lumMod val="75000"/>
                      <a:lumOff val="25000"/>
                    </a:schemeClr>
                  </a:solidFill>
                  <a:latin typeface="Gill Sans MT" panose="020B0502020104020203" pitchFamily="34" charset="0"/>
                </a:endParaRPr>
              </a:p>
            </p:txBody>
          </p:sp>
        </mc:Choice>
        <mc:Fallback xmlns="">
          <p:sp>
            <p:nvSpPr>
              <p:cNvPr id="48" name="TextBox 47">
                <a:extLst>
                  <a:ext uri="{FF2B5EF4-FFF2-40B4-BE49-F238E27FC236}">
                    <a16:creationId xmlns:a16="http://schemas.microsoft.com/office/drawing/2014/main" id="{089EF93A-239B-4E9A-8F22-79286A87CB9B}"/>
                  </a:ext>
                </a:extLst>
              </p:cNvPr>
              <p:cNvSpPr txBox="1">
                <a:spLocks noRot="1" noChangeAspect="1" noMove="1" noResize="1" noEditPoints="1" noAdjustHandles="1" noChangeArrowheads="1" noChangeShapeType="1" noTextEdit="1"/>
              </p:cNvSpPr>
              <p:nvPr/>
            </p:nvSpPr>
            <p:spPr>
              <a:xfrm>
                <a:off x="2197285" y="2112800"/>
                <a:ext cx="1375056" cy="438133"/>
              </a:xfrm>
              <a:prstGeom prst="rect">
                <a:avLst/>
              </a:prstGeom>
              <a:blipFill>
                <a:blip r:embed="rId11"/>
                <a:stretch>
                  <a:fillRect/>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EC3337E3-6A45-4A98-940A-72E9D9893517}"/>
              </a:ext>
            </a:extLst>
          </p:cNvPr>
          <p:cNvSpPr txBox="1"/>
          <p:nvPr/>
        </p:nvSpPr>
        <p:spPr>
          <a:xfrm>
            <a:off x="2191086" y="2876454"/>
            <a:ext cx="1619611" cy="276999"/>
          </a:xfrm>
          <a:prstGeom prst="rect">
            <a:avLst/>
          </a:prstGeom>
          <a:noFill/>
        </p:spPr>
        <p:txBody>
          <a:bodyPr wrap="none" rtlCol="0">
            <a:spAutoFit/>
          </a:bodyPr>
          <a:lstStyle/>
          <a:p>
            <a:r>
              <a:rPr lang="en-US" sz="1200" dirty="0">
                <a:solidFill>
                  <a:schemeClr val="tx1">
                    <a:lumMod val="75000"/>
                    <a:lumOff val="25000"/>
                  </a:schemeClr>
                </a:solidFill>
                <a:latin typeface="Gill Sans MT" panose="020B0502020104020203" pitchFamily="34" charset="0"/>
              </a:rPr>
              <a:t>Multiply by Molar Mass</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B9E66915-5CD8-4195-A440-FB18C2BE47BD}"/>
                  </a:ext>
                </a:extLst>
              </p:cNvPr>
              <p:cNvSpPr txBox="1"/>
              <p:nvPr/>
            </p:nvSpPr>
            <p:spPr>
              <a:xfrm>
                <a:off x="2254261" y="3120796"/>
                <a:ext cx="1375056" cy="4381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1000" i="1" smtClean="0">
                              <a:solidFill>
                                <a:schemeClr val="tx1">
                                  <a:lumMod val="75000"/>
                                  <a:lumOff val="25000"/>
                                </a:schemeClr>
                              </a:solidFill>
                              <a:latin typeface="Cambria Math" panose="02040503050406030204" pitchFamily="18" charset="0"/>
                            </a:rPr>
                          </m:ctrlPr>
                        </m:dPr>
                        <m:e>
                          <m:f>
                            <m:fPr>
                              <m:ctrlPr>
                                <a:rPr lang="en-US" sz="1000" i="1" smtClean="0">
                                  <a:solidFill>
                                    <a:schemeClr val="tx1">
                                      <a:lumMod val="75000"/>
                                      <a:lumOff val="25000"/>
                                    </a:schemeClr>
                                  </a:solidFill>
                                  <a:latin typeface="Cambria Math" panose="02040503050406030204" pitchFamily="18" charset="0"/>
                                </a:rPr>
                              </m:ctrlPr>
                            </m:fPr>
                            <m:num>
                              <m:r>
                                <a:rPr lang="en-US" sz="1000" b="0" i="0" smtClean="0">
                                  <a:solidFill>
                                    <a:schemeClr val="tx1">
                                      <a:lumMod val="75000"/>
                                      <a:lumOff val="25000"/>
                                    </a:schemeClr>
                                  </a:solidFill>
                                  <a:latin typeface="Cambria Math" panose="02040503050406030204" pitchFamily="18" charset="0"/>
                                </a:rPr>
                                <m:t># </m:t>
                              </m:r>
                              <m:r>
                                <m:rPr>
                                  <m:sty m:val="p"/>
                                </m:rPr>
                                <a:rPr lang="en-US" sz="1000" b="0" i="0" smtClean="0">
                                  <a:solidFill>
                                    <a:schemeClr val="tx1">
                                      <a:lumMod val="75000"/>
                                      <a:lumOff val="25000"/>
                                    </a:schemeClr>
                                  </a:solidFill>
                                  <a:latin typeface="Cambria Math" panose="02040503050406030204" pitchFamily="18" charset="0"/>
                                </a:rPr>
                                <m:t>mol</m:t>
                              </m:r>
                            </m:num>
                            <m:den/>
                          </m:f>
                        </m:e>
                      </m:d>
                      <m:d>
                        <m:dPr>
                          <m:ctrlPr>
                            <a:rPr lang="en-US" sz="1000" i="1" smtClean="0">
                              <a:solidFill>
                                <a:schemeClr val="tx1">
                                  <a:lumMod val="75000"/>
                                  <a:lumOff val="25000"/>
                                </a:schemeClr>
                              </a:solidFill>
                              <a:latin typeface="Cambria Math" panose="02040503050406030204" pitchFamily="18" charset="0"/>
                            </a:rPr>
                          </m:ctrlPr>
                        </m:dPr>
                        <m:e>
                          <m:f>
                            <m:fPr>
                              <m:ctrlPr>
                                <a:rPr lang="en-US" sz="1000" i="1" smtClean="0">
                                  <a:solidFill>
                                    <a:schemeClr val="tx1">
                                      <a:lumMod val="75000"/>
                                      <a:lumOff val="25000"/>
                                    </a:schemeClr>
                                  </a:solidFill>
                                  <a:latin typeface="Cambria Math" panose="02040503050406030204" pitchFamily="18" charset="0"/>
                                </a:rPr>
                              </m:ctrlPr>
                            </m:fPr>
                            <m:num>
                              <m:r>
                                <a:rPr lang="en-US" sz="1000" b="0" i="0" smtClean="0">
                                  <a:solidFill>
                                    <a:schemeClr val="tx1">
                                      <a:lumMod val="75000"/>
                                      <a:lumOff val="25000"/>
                                    </a:schemeClr>
                                  </a:solidFill>
                                  <a:latin typeface="Cambria Math" panose="02040503050406030204" pitchFamily="18" charset="0"/>
                                </a:rPr>
                                <m:t># </m:t>
                              </m:r>
                              <m:r>
                                <m:rPr>
                                  <m:sty m:val="p"/>
                                </m:rPr>
                                <a:rPr lang="en-US" sz="1000" b="0" i="0" smtClean="0">
                                  <a:solidFill>
                                    <a:schemeClr val="tx1">
                                      <a:lumMod val="75000"/>
                                      <a:lumOff val="25000"/>
                                    </a:schemeClr>
                                  </a:solidFill>
                                  <a:latin typeface="Cambria Math" panose="02040503050406030204" pitchFamily="18" charset="0"/>
                                </a:rPr>
                                <m:t>g</m:t>
                              </m:r>
                            </m:num>
                            <m:den>
                              <m:r>
                                <a:rPr lang="en-US" sz="1000" b="0" i="0" smtClean="0">
                                  <a:solidFill>
                                    <a:schemeClr val="tx1">
                                      <a:lumMod val="75000"/>
                                      <a:lumOff val="25000"/>
                                    </a:schemeClr>
                                  </a:solidFill>
                                  <a:latin typeface="Cambria Math" panose="02040503050406030204" pitchFamily="18" charset="0"/>
                                </a:rPr>
                                <m:t>1 </m:t>
                              </m:r>
                              <m:r>
                                <m:rPr>
                                  <m:sty m:val="p"/>
                                </m:rPr>
                                <a:rPr lang="en-US" sz="1000" b="0" i="0" smtClean="0">
                                  <a:solidFill>
                                    <a:schemeClr val="tx1">
                                      <a:lumMod val="75000"/>
                                      <a:lumOff val="25000"/>
                                    </a:schemeClr>
                                  </a:solidFill>
                                  <a:latin typeface="Cambria Math" panose="02040503050406030204" pitchFamily="18" charset="0"/>
                                </a:rPr>
                                <m:t>mol</m:t>
                              </m:r>
                            </m:den>
                          </m:f>
                        </m:e>
                      </m:d>
                      <m:r>
                        <a:rPr lang="en-US" sz="1000" b="0" i="0" smtClean="0">
                          <a:solidFill>
                            <a:schemeClr val="tx1">
                              <a:lumMod val="75000"/>
                              <a:lumOff val="25000"/>
                            </a:schemeClr>
                          </a:solidFill>
                          <a:latin typeface="Cambria Math" panose="02040503050406030204" pitchFamily="18" charset="0"/>
                        </a:rPr>
                        <m:t>=</m:t>
                      </m:r>
                      <m:r>
                        <m:rPr>
                          <m:sty m:val="p"/>
                        </m:rPr>
                        <a:rPr lang="en-US" sz="1000" b="0" i="0" smtClean="0">
                          <a:solidFill>
                            <a:schemeClr val="tx1">
                              <a:lumMod val="75000"/>
                              <a:lumOff val="25000"/>
                            </a:schemeClr>
                          </a:solidFill>
                          <a:latin typeface="Cambria Math" panose="02040503050406030204" pitchFamily="18" charset="0"/>
                        </a:rPr>
                        <m:t>g</m:t>
                      </m:r>
                    </m:oMath>
                  </m:oMathPara>
                </a14:m>
                <a:endParaRPr lang="en-US" sz="1000" dirty="0">
                  <a:solidFill>
                    <a:schemeClr val="tx1">
                      <a:lumMod val="75000"/>
                      <a:lumOff val="25000"/>
                    </a:schemeClr>
                  </a:solidFill>
                  <a:latin typeface="Gill Sans MT" panose="020B0502020104020203" pitchFamily="34" charset="0"/>
                </a:endParaRPr>
              </a:p>
            </p:txBody>
          </p:sp>
        </mc:Choice>
        <mc:Fallback xmlns="">
          <p:sp>
            <p:nvSpPr>
              <p:cNvPr id="50" name="TextBox 49">
                <a:extLst>
                  <a:ext uri="{FF2B5EF4-FFF2-40B4-BE49-F238E27FC236}">
                    <a16:creationId xmlns:a16="http://schemas.microsoft.com/office/drawing/2014/main" id="{B9E66915-5CD8-4195-A440-FB18C2BE47BD}"/>
                  </a:ext>
                </a:extLst>
              </p:cNvPr>
              <p:cNvSpPr txBox="1">
                <a:spLocks noRot="1" noChangeAspect="1" noMove="1" noResize="1" noEditPoints="1" noAdjustHandles="1" noChangeArrowheads="1" noChangeShapeType="1" noTextEdit="1"/>
              </p:cNvSpPr>
              <p:nvPr/>
            </p:nvSpPr>
            <p:spPr>
              <a:xfrm>
                <a:off x="2254261" y="3120796"/>
                <a:ext cx="1375056" cy="43813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F3EBE305-BE68-4717-B4DF-B8864EC93E19}"/>
                  </a:ext>
                </a:extLst>
              </p:cNvPr>
              <p:cNvSpPr txBox="1"/>
              <p:nvPr/>
            </p:nvSpPr>
            <p:spPr>
              <a:xfrm>
                <a:off x="4377481" y="3117295"/>
                <a:ext cx="2679964" cy="4381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1000" i="1" smtClean="0">
                              <a:solidFill>
                                <a:schemeClr val="tx1">
                                  <a:lumMod val="75000"/>
                                  <a:lumOff val="25000"/>
                                </a:schemeClr>
                              </a:solidFill>
                              <a:latin typeface="Cambria Math" panose="02040503050406030204" pitchFamily="18" charset="0"/>
                            </a:rPr>
                          </m:ctrlPr>
                        </m:dPr>
                        <m:e>
                          <m:f>
                            <m:fPr>
                              <m:ctrlPr>
                                <a:rPr lang="en-US" sz="1000" i="1" smtClean="0">
                                  <a:solidFill>
                                    <a:schemeClr val="tx1">
                                      <a:lumMod val="75000"/>
                                      <a:lumOff val="25000"/>
                                    </a:schemeClr>
                                  </a:solidFill>
                                  <a:latin typeface="Cambria Math" panose="02040503050406030204" pitchFamily="18" charset="0"/>
                                </a:rPr>
                              </m:ctrlPr>
                            </m:fPr>
                            <m:num>
                              <m:r>
                                <a:rPr lang="en-US" sz="1000" b="0" i="0" smtClean="0">
                                  <a:solidFill>
                                    <a:schemeClr val="tx1">
                                      <a:lumMod val="75000"/>
                                      <a:lumOff val="25000"/>
                                    </a:schemeClr>
                                  </a:solidFill>
                                  <a:latin typeface="Cambria Math" panose="02040503050406030204" pitchFamily="18" charset="0"/>
                                </a:rPr>
                                <m:t># </m:t>
                              </m:r>
                              <m:r>
                                <m:rPr>
                                  <m:sty m:val="p"/>
                                </m:rPr>
                                <a:rPr lang="en-US" sz="1000" b="0" i="0" smtClean="0">
                                  <a:solidFill>
                                    <a:schemeClr val="tx1">
                                      <a:lumMod val="75000"/>
                                      <a:lumOff val="25000"/>
                                    </a:schemeClr>
                                  </a:solidFill>
                                  <a:latin typeface="Cambria Math" panose="02040503050406030204" pitchFamily="18" charset="0"/>
                                </a:rPr>
                                <m:t>particles</m:t>
                              </m:r>
                            </m:num>
                            <m:den/>
                          </m:f>
                        </m:e>
                      </m:d>
                      <m:d>
                        <m:dPr>
                          <m:ctrlPr>
                            <a:rPr lang="en-US" sz="1000" i="1" smtClean="0">
                              <a:solidFill>
                                <a:schemeClr val="tx1">
                                  <a:lumMod val="75000"/>
                                  <a:lumOff val="25000"/>
                                </a:schemeClr>
                              </a:solidFill>
                              <a:latin typeface="Cambria Math" panose="02040503050406030204" pitchFamily="18" charset="0"/>
                            </a:rPr>
                          </m:ctrlPr>
                        </m:dPr>
                        <m:e>
                          <m:f>
                            <m:fPr>
                              <m:ctrlPr>
                                <a:rPr lang="en-US" sz="1000" i="1" smtClean="0">
                                  <a:solidFill>
                                    <a:schemeClr val="tx1">
                                      <a:lumMod val="75000"/>
                                      <a:lumOff val="25000"/>
                                    </a:schemeClr>
                                  </a:solidFill>
                                  <a:latin typeface="Cambria Math" panose="02040503050406030204" pitchFamily="18" charset="0"/>
                                </a:rPr>
                              </m:ctrlPr>
                            </m:fPr>
                            <m:num>
                              <m:r>
                                <a:rPr lang="en-US" sz="1000" b="0" i="0" smtClean="0">
                                  <a:solidFill>
                                    <a:schemeClr val="tx1">
                                      <a:lumMod val="75000"/>
                                      <a:lumOff val="25000"/>
                                    </a:schemeClr>
                                  </a:solidFill>
                                  <a:latin typeface="Cambria Math" panose="02040503050406030204" pitchFamily="18" charset="0"/>
                                </a:rPr>
                                <m:t>1 </m:t>
                              </m:r>
                              <m:r>
                                <m:rPr>
                                  <m:sty m:val="p"/>
                                </m:rPr>
                                <a:rPr lang="en-US" sz="1000" b="0" i="0" smtClean="0">
                                  <a:solidFill>
                                    <a:schemeClr val="tx1">
                                      <a:lumMod val="75000"/>
                                      <a:lumOff val="25000"/>
                                    </a:schemeClr>
                                  </a:solidFill>
                                  <a:latin typeface="Cambria Math" panose="02040503050406030204" pitchFamily="18" charset="0"/>
                                </a:rPr>
                                <m:t>mol</m:t>
                              </m:r>
                            </m:num>
                            <m:den>
                              <m:r>
                                <a:rPr lang="en-US" sz="1000" b="0" i="0" smtClean="0">
                                  <a:solidFill>
                                    <a:schemeClr val="tx1">
                                      <a:lumMod val="75000"/>
                                      <a:lumOff val="25000"/>
                                    </a:schemeClr>
                                  </a:solidFill>
                                  <a:latin typeface="Cambria Math" panose="02040503050406030204" pitchFamily="18" charset="0"/>
                                </a:rPr>
                                <m:t>6.022 </m:t>
                              </m:r>
                              <m:r>
                                <m:rPr>
                                  <m:sty m:val="p"/>
                                </m:rPr>
                                <a:rPr lang="en-US" sz="1000" b="0" i="0" smtClean="0">
                                  <a:solidFill>
                                    <a:schemeClr val="tx1">
                                      <a:lumMod val="75000"/>
                                      <a:lumOff val="25000"/>
                                    </a:schemeClr>
                                  </a:solidFill>
                                  <a:latin typeface="Cambria Math" panose="02040503050406030204" pitchFamily="18" charset="0"/>
                                </a:rPr>
                                <m:t>x</m:t>
                              </m:r>
                              <m:r>
                                <a:rPr lang="en-US" sz="1000" b="0" i="0" smtClean="0">
                                  <a:solidFill>
                                    <a:schemeClr val="tx1">
                                      <a:lumMod val="75000"/>
                                      <a:lumOff val="25000"/>
                                    </a:schemeClr>
                                  </a:solidFill>
                                  <a:latin typeface="Cambria Math" panose="02040503050406030204" pitchFamily="18" charset="0"/>
                                </a:rPr>
                                <m:t> </m:t>
                              </m:r>
                              <m:sSup>
                                <m:sSupPr>
                                  <m:ctrlPr>
                                    <a:rPr lang="en-US" sz="1000" i="1" smtClean="0">
                                      <a:solidFill>
                                        <a:schemeClr val="tx1">
                                          <a:lumMod val="75000"/>
                                          <a:lumOff val="25000"/>
                                        </a:schemeClr>
                                      </a:solidFill>
                                      <a:latin typeface="Cambria Math" panose="02040503050406030204" pitchFamily="18" charset="0"/>
                                    </a:rPr>
                                  </m:ctrlPr>
                                </m:sSupPr>
                                <m:e>
                                  <m:r>
                                    <a:rPr lang="en-US" sz="1000" b="0" i="0" smtClean="0">
                                      <a:solidFill>
                                        <a:schemeClr val="tx1">
                                          <a:lumMod val="75000"/>
                                          <a:lumOff val="25000"/>
                                        </a:schemeClr>
                                      </a:solidFill>
                                      <a:latin typeface="Cambria Math" panose="02040503050406030204" pitchFamily="18" charset="0"/>
                                    </a:rPr>
                                    <m:t>10</m:t>
                                  </m:r>
                                </m:e>
                                <m:sup>
                                  <m:r>
                                    <a:rPr lang="en-US" sz="1000" b="0" i="0" smtClean="0">
                                      <a:solidFill>
                                        <a:schemeClr val="tx1">
                                          <a:lumMod val="75000"/>
                                          <a:lumOff val="25000"/>
                                        </a:schemeClr>
                                      </a:solidFill>
                                      <a:latin typeface="Cambria Math" panose="02040503050406030204" pitchFamily="18" charset="0"/>
                                    </a:rPr>
                                    <m:t>23</m:t>
                                  </m:r>
                                </m:sup>
                              </m:sSup>
                              <m:r>
                                <a:rPr lang="en-US" sz="1000" b="0" i="0" smtClean="0">
                                  <a:solidFill>
                                    <a:schemeClr val="tx1">
                                      <a:lumMod val="75000"/>
                                      <a:lumOff val="25000"/>
                                    </a:schemeClr>
                                  </a:solidFill>
                                  <a:latin typeface="Cambria Math" panose="02040503050406030204" pitchFamily="18" charset="0"/>
                                </a:rPr>
                                <m:t> </m:t>
                              </m:r>
                              <m:r>
                                <m:rPr>
                                  <m:sty m:val="p"/>
                                </m:rPr>
                                <a:rPr lang="en-US" sz="1000" b="0" i="0" smtClean="0">
                                  <a:solidFill>
                                    <a:schemeClr val="tx1">
                                      <a:lumMod val="75000"/>
                                      <a:lumOff val="25000"/>
                                    </a:schemeClr>
                                  </a:solidFill>
                                  <a:latin typeface="Cambria Math" panose="02040503050406030204" pitchFamily="18" charset="0"/>
                                </a:rPr>
                                <m:t>particles</m:t>
                              </m:r>
                            </m:den>
                          </m:f>
                        </m:e>
                      </m:d>
                      <m:r>
                        <a:rPr lang="en-US" sz="1000" b="0" i="0" smtClean="0">
                          <a:solidFill>
                            <a:schemeClr val="tx1">
                              <a:lumMod val="75000"/>
                              <a:lumOff val="25000"/>
                            </a:schemeClr>
                          </a:solidFill>
                          <a:latin typeface="Cambria Math" panose="02040503050406030204" pitchFamily="18" charset="0"/>
                        </a:rPr>
                        <m:t>=</m:t>
                      </m:r>
                      <m:r>
                        <m:rPr>
                          <m:sty m:val="p"/>
                        </m:rPr>
                        <a:rPr lang="en-US" sz="1000" b="0" i="0" smtClean="0">
                          <a:solidFill>
                            <a:schemeClr val="tx1">
                              <a:lumMod val="75000"/>
                              <a:lumOff val="25000"/>
                            </a:schemeClr>
                          </a:solidFill>
                          <a:latin typeface="Cambria Math" panose="02040503050406030204" pitchFamily="18" charset="0"/>
                        </a:rPr>
                        <m:t>mol</m:t>
                      </m:r>
                    </m:oMath>
                  </m:oMathPara>
                </a14:m>
                <a:endParaRPr lang="en-US" sz="1000" dirty="0">
                  <a:solidFill>
                    <a:schemeClr val="tx1">
                      <a:lumMod val="75000"/>
                      <a:lumOff val="25000"/>
                    </a:schemeClr>
                  </a:solidFill>
                  <a:latin typeface="Gill Sans MT" panose="020B0502020104020203" pitchFamily="34" charset="0"/>
                </a:endParaRPr>
              </a:p>
            </p:txBody>
          </p:sp>
        </mc:Choice>
        <mc:Fallback xmlns="">
          <p:sp>
            <p:nvSpPr>
              <p:cNvPr id="51" name="TextBox 50">
                <a:extLst>
                  <a:ext uri="{FF2B5EF4-FFF2-40B4-BE49-F238E27FC236}">
                    <a16:creationId xmlns:a16="http://schemas.microsoft.com/office/drawing/2014/main" id="{F3EBE305-BE68-4717-B4DF-B8864EC93E19}"/>
                  </a:ext>
                </a:extLst>
              </p:cNvPr>
              <p:cNvSpPr txBox="1">
                <a:spLocks noRot="1" noChangeAspect="1" noMove="1" noResize="1" noEditPoints="1" noAdjustHandles="1" noChangeArrowheads="1" noChangeShapeType="1" noTextEdit="1"/>
              </p:cNvSpPr>
              <p:nvPr/>
            </p:nvSpPr>
            <p:spPr>
              <a:xfrm>
                <a:off x="4377481" y="3117295"/>
                <a:ext cx="2679964" cy="43813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745AE41B-54AC-4370-B8F6-D8B486DF2223}"/>
                  </a:ext>
                </a:extLst>
              </p:cNvPr>
              <p:cNvSpPr txBox="1"/>
              <p:nvPr/>
            </p:nvSpPr>
            <p:spPr>
              <a:xfrm>
                <a:off x="4368834" y="2127666"/>
                <a:ext cx="2739403" cy="4412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1000" i="1" smtClean="0">
                              <a:solidFill>
                                <a:schemeClr val="tx1">
                                  <a:lumMod val="75000"/>
                                  <a:lumOff val="25000"/>
                                </a:schemeClr>
                              </a:solidFill>
                              <a:latin typeface="Cambria Math" panose="02040503050406030204" pitchFamily="18" charset="0"/>
                            </a:rPr>
                          </m:ctrlPr>
                        </m:dPr>
                        <m:e>
                          <m:f>
                            <m:fPr>
                              <m:ctrlPr>
                                <a:rPr lang="en-US" sz="1000" i="1" smtClean="0">
                                  <a:solidFill>
                                    <a:schemeClr val="tx1">
                                      <a:lumMod val="75000"/>
                                      <a:lumOff val="25000"/>
                                    </a:schemeClr>
                                  </a:solidFill>
                                  <a:latin typeface="Cambria Math" panose="02040503050406030204" pitchFamily="18" charset="0"/>
                                </a:rPr>
                              </m:ctrlPr>
                            </m:fPr>
                            <m:num>
                              <m:r>
                                <a:rPr lang="en-US" sz="1000" b="0" i="0" smtClean="0">
                                  <a:solidFill>
                                    <a:schemeClr val="tx1">
                                      <a:lumMod val="75000"/>
                                      <a:lumOff val="25000"/>
                                    </a:schemeClr>
                                  </a:solidFill>
                                  <a:latin typeface="Cambria Math" panose="02040503050406030204" pitchFamily="18" charset="0"/>
                                </a:rPr>
                                <m:t># </m:t>
                              </m:r>
                              <m:r>
                                <m:rPr>
                                  <m:sty m:val="p"/>
                                </m:rPr>
                                <a:rPr lang="en-US" sz="1000" b="0" i="0" smtClean="0">
                                  <a:solidFill>
                                    <a:schemeClr val="tx1">
                                      <a:lumMod val="75000"/>
                                      <a:lumOff val="25000"/>
                                    </a:schemeClr>
                                  </a:solidFill>
                                  <a:latin typeface="Cambria Math" panose="02040503050406030204" pitchFamily="18" charset="0"/>
                                </a:rPr>
                                <m:t>mol</m:t>
                              </m:r>
                            </m:num>
                            <m:den/>
                          </m:f>
                        </m:e>
                      </m:d>
                      <m:d>
                        <m:dPr>
                          <m:ctrlPr>
                            <a:rPr lang="en-US" sz="1000" i="1" smtClean="0">
                              <a:solidFill>
                                <a:schemeClr val="tx1">
                                  <a:lumMod val="75000"/>
                                  <a:lumOff val="25000"/>
                                </a:schemeClr>
                              </a:solidFill>
                              <a:latin typeface="Cambria Math" panose="02040503050406030204" pitchFamily="18" charset="0"/>
                            </a:rPr>
                          </m:ctrlPr>
                        </m:dPr>
                        <m:e>
                          <m:f>
                            <m:fPr>
                              <m:ctrlPr>
                                <a:rPr lang="en-US" sz="1000" i="1" smtClean="0">
                                  <a:solidFill>
                                    <a:schemeClr val="tx1">
                                      <a:lumMod val="75000"/>
                                      <a:lumOff val="25000"/>
                                    </a:schemeClr>
                                  </a:solidFill>
                                  <a:latin typeface="Cambria Math" panose="02040503050406030204" pitchFamily="18" charset="0"/>
                                </a:rPr>
                              </m:ctrlPr>
                            </m:fPr>
                            <m:num>
                              <m:r>
                                <a:rPr lang="en-US" sz="1000" b="0" i="0">
                                  <a:solidFill>
                                    <a:schemeClr val="tx1">
                                      <a:lumMod val="75000"/>
                                      <a:lumOff val="25000"/>
                                    </a:schemeClr>
                                  </a:solidFill>
                                  <a:latin typeface="Cambria Math" panose="02040503050406030204" pitchFamily="18" charset="0"/>
                                </a:rPr>
                                <m:t>6.022 </m:t>
                              </m:r>
                              <m:r>
                                <m:rPr>
                                  <m:sty m:val="p"/>
                                </m:rPr>
                                <a:rPr lang="en-US" sz="1000" b="0" i="0">
                                  <a:solidFill>
                                    <a:schemeClr val="tx1">
                                      <a:lumMod val="75000"/>
                                      <a:lumOff val="25000"/>
                                    </a:schemeClr>
                                  </a:solidFill>
                                  <a:latin typeface="Cambria Math" panose="02040503050406030204" pitchFamily="18" charset="0"/>
                                </a:rPr>
                                <m:t>x</m:t>
                              </m:r>
                              <m:r>
                                <a:rPr lang="en-US" sz="1000" b="0" i="0">
                                  <a:solidFill>
                                    <a:schemeClr val="tx1">
                                      <a:lumMod val="75000"/>
                                      <a:lumOff val="25000"/>
                                    </a:schemeClr>
                                  </a:solidFill>
                                  <a:latin typeface="Cambria Math" panose="02040503050406030204" pitchFamily="18" charset="0"/>
                                </a:rPr>
                                <m:t> </m:t>
                              </m:r>
                              <m:sSup>
                                <m:sSupPr>
                                  <m:ctrlPr>
                                    <a:rPr lang="en-US" sz="1000" i="1">
                                      <a:solidFill>
                                        <a:schemeClr val="tx1">
                                          <a:lumMod val="75000"/>
                                          <a:lumOff val="25000"/>
                                        </a:schemeClr>
                                      </a:solidFill>
                                      <a:latin typeface="Cambria Math" panose="02040503050406030204" pitchFamily="18" charset="0"/>
                                    </a:rPr>
                                  </m:ctrlPr>
                                </m:sSupPr>
                                <m:e>
                                  <m:r>
                                    <a:rPr lang="en-US" sz="1000" b="0" i="0">
                                      <a:solidFill>
                                        <a:schemeClr val="tx1">
                                          <a:lumMod val="75000"/>
                                          <a:lumOff val="25000"/>
                                        </a:schemeClr>
                                      </a:solidFill>
                                      <a:latin typeface="Cambria Math" panose="02040503050406030204" pitchFamily="18" charset="0"/>
                                    </a:rPr>
                                    <m:t>10</m:t>
                                  </m:r>
                                </m:e>
                                <m:sup>
                                  <m:r>
                                    <a:rPr lang="en-US" sz="1000" b="0" i="0">
                                      <a:solidFill>
                                        <a:schemeClr val="tx1">
                                          <a:lumMod val="75000"/>
                                          <a:lumOff val="25000"/>
                                        </a:schemeClr>
                                      </a:solidFill>
                                      <a:latin typeface="Cambria Math" panose="02040503050406030204" pitchFamily="18" charset="0"/>
                                    </a:rPr>
                                    <m:t>23</m:t>
                                  </m:r>
                                </m:sup>
                              </m:sSup>
                              <m:r>
                                <a:rPr lang="en-US" sz="1000" b="0" i="0">
                                  <a:solidFill>
                                    <a:schemeClr val="tx1">
                                      <a:lumMod val="75000"/>
                                      <a:lumOff val="25000"/>
                                    </a:schemeClr>
                                  </a:solidFill>
                                  <a:latin typeface="Cambria Math" panose="02040503050406030204" pitchFamily="18" charset="0"/>
                                </a:rPr>
                                <m:t> </m:t>
                              </m:r>
                              <m:r>
                                <m:rPr>
                                  <m:sty m:val="p"/>
                                </m:rPr>
                                <a:rPr lang="en-US" sz="1000" b="0" i="0">
                                  <a:solidFill>
                                    <a:schemeClr val="tx1">
                                      <a:lumMod val="75000"/>
                                      <a:lumOff val="25000"/>
                                    </a:schemeClr>
                                  </a:solidFill>
                                  <a:latin typeface="Cambria Math" panose="02040503050406030204" pitchFamily="18" charset="0"/>
                                </a:rPr>
                                <m:t>particles</m:t>
                              </m:r>
                            </m:num>
                            <m:den>
                              <m:r>
                                <a:rPr lang="en-US" sz="1000" b="0" i="0">
                                  <a:solidFill>
                                    <a:schemeClr val="tx1">
                                      <a:lumMod val="75000"/>
                                      <a:lumOff val="25000"/>
                                    </a:schemeClr>
                                  </a:solidFill>
                                  <a:latin typeface="Cambria Math" panose="02040503050406030204" pitchFamily="18" charset="0"/>
                                </a:rPr>
                                <m:t>1 </m:t>
                              </m:r>
                              <m:r>
                                <m:rPr>
                                  <m:sty m:val="p"/>
                                </m:rPr>
                                <a:rPr lang="en-US" sz="1000" b="0" i="0">
                                  <a:solidFill>
                                    <a:schemeClr val="tx1">
                                      <a:lumMod val="75000"/>
                                      <a:lumOff val="25000"/>
                                    </a:schemeClr>
                                  </a:solidFill>
                                  <a:latin typeface="Cambria Math" panose="02040503050406030204" pitchFamily="18" charset="0"/>
                                </a:rPr>
                                <m:t>mol</m:t>
                              </m:r>
                            </m:den>
                          </m:f>
                        </m:e>
                      </m:d>
                      <m:r>
                        <a:rPr lang="en-US" sz="1000" b="0" i="0" smtClean="0">
                          <a:solidFill>
                            <a:schemeClr val="tx1">
                              <a:lumMod val="75000"/>
                              <a:lumOff val="25000"/>
                            </a:schemeClr>
                          </a:solidFill>
                          <a:latin typeface="Cambria Math" panose="02040503050406030204" pitchFamily="18" charset="0"/>
                        </a:rPr>
                        <m:t>=</m:t>
                      </m:r>
                      <m:r>
                        <m:rPr>
                          <m:sty m:val="p"/>
                        </m:rPr>
                        <a:rPr lang="en-US" sz="1000" b="0" i="0" smtClean="0">
                          <a:solidFill>
                            <a:schemeClr val="tx1">
                              <a:lumMod val="75000"/>
                              <a:lumOff val="25000"/>
                            </a:schemeClr>
                          </a:solidFill>
                          <a:latin typeface="Cambria Math" panose="02040503050406030204" pitchFamily="18" charset="0"/>
                        </a:rPr>
                        <m:t>particles</m:t>
                      </m:r>
                    </m:oMath>
                  </m:oMathPara>
                </a14:m>
                <a:endParaRPr lang="en-US" sz="1000" dirty="0">
                  <a:solidFill>
                    <a:schemeClr val="tx1">
                      <a:lumMod val="75000"/>
                      <a:lumOff val="25000"/>
                    </a:schemeClr>
                  </a:solidFill>
                  <a:latin typeface="Gill Sans MT" panose="020B0502020104020203" pitchFamily="34" charset="0"/>
                </a:endParaRPr>
              </a:p>
            </p:txBody>
          </p:sp>
        </mc:Choice>
        <mc:Fallback xmlns="">
          <p:sp>
            <p:nvSpPr>
              <p:cNvPr id="52" name="TextBox 51">
                <a:extLst>
                  <a:ext uri="{FF2B5EF4-FFF2-40B4-BE49-F238E27FC236}">
                    <a16:creationId xmlns:a16="http://schemas.microsoft.com/office/drawing/2014/main" id="{745AE41B-54AC-4370-B8F6-D8B486DF2223}"/>
                  </a:ext>
                </a:extLst>
              </p:cNvPr>
              <p:cNvSpPr txBox="1">
                <a:spLocks noRot="1" noChangeAspect="1" noMove="1" noResize="1" noEditPoints="1" noAdjustHandles="1" noChangeArrowheads="1" noChangeShapeType="1" noTextEdit="1"/>
              </p:cNvSpPr>
              <p:nvPr/>
            </p:nvSpPr>
            <p:spPr>
              <a:xfrm>
                <a:off x="4368834" y="2127666"/>
                <a:ext cx="2739403" cy="441211"/>
              </a:xfrm>
              <a:prstGeom prst="rect">
                <a:avLst/>
              </a:prstGeom>
              <a:blipFill>
                <a:blip r:embed="rId14"/>
                <a:stretch>
                  <a:fillRect/>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CEBAF1E4-0820-4BD9-BACC-8D533FF41F33}"/>
              </a:ext>
            </a:extLst>
          </p:cNvPr>
          <p:cNvSpPr txBox="1"/>
          <p:nvPr/>
        </p:nvSpPr>
        <p:spPr>
          <a:xfrm>
            <a:off x="5084787" y="1896371"/>
            <a:ext cx="1081002" cy="276999"/>
          </a:xfrm>
          <a:prstGeom prst="rect">
            <a:avLst/>
          </a:prstGeom>
          <a:noFill/>
        </p:spPr>
        <p:txBody>
          <a:bodyPr wrap="none" rtlCol="0">
            <a:spAutoFit/>
          </a:bodyPr>
          <a:lstStyle/>
          <a:p>
            <a:r>
              <a:rPr lang="en-US" sz="1200" dirty="0">
                <a:solidFill>
                  <a:schemeClr val="tx1">
                    <a:lumMod val="75000"/>
                    <a:lumOff val="25000"/>
                  </a:schemeClr>
                </a:solidFill>
                <a:latin typeface="Gill Sans MT" panose="020B0502020104020203" pitchFamily="34" charset="0"/>
              </a:rPr>
              <a:t>Multiply by </a:t>
            </a:r>
            <a:r>
              <a:rPr lang="en-US" sz="1200" i="1" dirty="0">
                <a:solidFill>
                  <a:schemeClr val="tx1">
                    <a:lumMod val="75000"/>
                    <a:lumOff val="25000"/>
                  </a:schemeClr>
                </a:solidFill>
                <a:latin typeface="Gill Sans MT" panose="020B0502020104020203" pitchFamily="34" charset="0"/>
              </a:rPr>
              <a:t>N</a:t>
            </a:r>
            <a:r>
              <a:rPr lang="en-US" sz="1200" baseline="-25000" dirty="0">
                <a:solidFill>
                  <a:schemeClr val="tx1">
                    <a:lumMod val="75000"/>
                    <a:lumOff val="25000"/>
                  </a:schemeClr>
                </a:solidFill>
                <a:latin typeface="Gill Sans MT" panose="020B0502020104020203" pitchFamily="34" charset="0"/>
              </a:rPr>
              <a:t>A</a:t>
            </a:r>
            <a:endParaRPr lang="en-US" sz="1200" dirty="0">
              <a:solidFill>
                <a:schemeClr val="tx1">
                  <a:lumMod val="75000"/>
                  <a:lumOff val="25000"/>
                </a:schemeClr>
              </a:solidFill>
              <a:latin typeface="Gill Sans MT" panose="020B0502020104020203" pitchFamily="34" charset="0"/>
            </a:endParaRPr>
          </a:p>
        </p:txBody>
      </p:sp>
    </p:spTree>
    <p:extLst>
      <p:ext uri="{BB962C8B-B14F-4D97-AF65-F5344CB8AC3E}">
        <p14:creationId xmlns:p14="http://schemas.microsoft.com/office/powerpoint/2010/main" val="254719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0" grpId="0"/>
      <p:bldP spid="21" grpId="0"/>
      <p:bldP spid="22" grpId="0"/>
      <p:bldP spid="23" grpId="0"/>
      <p:bldP spid="24" grpId="0"/>
      <p:bldP spid="25" grpId="0"/>
      <p:bldP spid="26" grpId="0"/>
      <p:bldP spid="27" grpId="0"/>
      <p:bldP spid="46" grpId="0"/>
      <p:bldP spid="47" grpId="0"/>
      <p:bldP spid="48" grpId="0"/>
      <p:bldP spid="49" grpId="0"/>
      <p:bldP spid="50" grpId="0"/>
      <p:bldP spid="51" grpId="0"/>
      <p:bldP spid="52" grpId="0"/>
      <p:bldP spid="5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35</a:t>
            </a:fld>
            <a:endParaRPr lang="en-US" dirty="0">
              <a:solidFill>
                <a:schemeClr val="bg1"/>
              </a:solidFill>
            </a:endParaRPr>
          </a:p>
        </p:txBody>
      </p:sp>
      <p:sp>
        <p:nvSpPr>
          <p:cNvPr id="8" name="TextBox 4">
            <a:extLst>
              <a:ext uri="{FF2B5EF4-FFF2-40B4-BE49-F238E27FC236}">
                <a16:creationId xmlns:a16="http://schemas.microsoft.com/office/drawing/2014/main" id="{B5D65D8D-624B-4F66-9F28-B49375272DC6}"/>
              </a:ext>
            </a:extLst>
          </p:cNvPr>
          <p:cNvSpPr txBox="1">
            <a:spLocks noChangeArrowheads="1"/>
          </p:cNvSpPr>
          <p:nvPr/>
        </p:nvSpPr>
        <p:spPr bwMode="auto">
          <a:xfrm>
            <a:off x="0" y="937193"/>
            <a:ext cx="9144000" cy="701859"/>
          </a:xfrm>
          <a:prstGeom prst="rect">
            <a:avLst/>
          </a:prstGeom>
          <a:noFill/>
          <a:ln w="9525">
            <a:noFill/>
            <a:miter lim="800000"/>
            <a:headEnd/>
            <a:tailEnd/>
          </a:ln>
        </p:spPr>
        <p:txBody>
          <a:bodyPr wrap="square">
            <a:spAutoFit/>
          </a:bodyPr>
          <a:lstStyle/>
          <a:p>
            <a:pPr defTabSz="457200" eaLnBrk="0" fontAlgn="base" hangingPunct="0">
              <a:lnSpc>
                <a:spcPct val="115000"/>
              </a:lnSpc>
              <a:spcBef>
                <a:spcPct val="0"/>
              </a:spcBef>
              <a:spcAft>
                <a:spcPct val="0"/>
              </a:spcAft>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(a) Determine the number of water </a:t>
            </a:r>
            <a:r>
              <a:rPr lang="en-US" altLang="en-US" dirty="0">
                <a:solidFill>
                  <a:srgbClr val="67AEB6"/>
                </a:solidFill>
                <a:latin typeface="Gill Sans MT" panose="020B0502020104020203" pitchFamily="34" charset="0"/>
                <a:ea typeface="MS PGothic" pitchFamily="34" charset="-128"/>
                <a:cs typeface="Times New Roman" pitchFamily="18" charset="0"/>
              </a:rPr>
              <a:t>molecules</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and the numbers of H and O atoms in 3.26 g of water. (b) Determine the mass of 7.92×10</a:t>
            </a:r>
            <a:r>
              <a:rPr lang="en-US" altLang="en-US" baseline="30000" dirty="0">
                <a:solidFill>
                  <a:schemeClr val="tx1">
                    <a:lumMod val="75000"/>
                    <a:lumOff val="25000"/>
                  </a:schemeClr>
                </a:solidFill>
                <a:latin typeface="Gill Sans MT" panose="020B0502020104020203" pitchFamily="34" charset="0"/>
                <a:ea typeface="MS PGothic" pitchFamily="34" charset="-128"/>
                <a:cs typeface="Times New Roman" pitchFamily="18" charset="0"/>
              </a:rPr>
              <a:t>19</a:t>
            </a: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 carbon dioxide molecules.</a:t>
            </a:r>
          </a:p>
        </p:txBody>
      </p:sp>
      <p:sp>
        <p:nvSpPr>
          <p:cNvPr id="9" name="Rectangle 2">
            <a:extLst>
              <a:ext uri="{FF2B5EF4-FFF2-40B4-BE49-F238E27FC236}">
                <a16:creationId xmlns:a16="http://schemas.microsoft.com/office/drawing/2014/main" id="{6F150D40-AA43-46B4-9BA6-2AABFBD3DE4A}"/>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Practice</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84CC38F-4BB4-458B-BCB3-9F641A0E4A72}"/>
                  </a:ext>
                </a:extLst>
              </p:cNvPr>
              <p:cNvSpPr txBox="1"/>
              <p:nvPr/>
            </p:nvSpPr>
            <p:spPr>
              <a:xfrm>
                <a:off x="346753" y="1801327"/>
                <a:ext cx="1295546" cy="5532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600" i="1" smtClean="0">
                              <a:solidFill>
                                <a:srgbClr val="E47588"/>
                              </a:solidFill>
                              <a:latin typeface="Cambria Math" panose="02040503050406030204" pitchFamily="18" charset="0"/>
                            </a:rPr>
                          </m:ctrlPr>
                        </m:dPr>
                        <m:e>
                          <m:f>
                            <m:fPr>
                              <m:ctrlPr>
                                <a:rPr lang="en-US" sz="1600" i="1" smtClean="0">
                                  <a:solidFill>
                                    <a:srgbClr val="E47588"/>
                                  </a:solidFill>
                                  <a:latin typeface="Cambria Math" panose="02040503050406030204" pitchFamily="18" charset="0"/>
                                </a:rPr>
                              </m:ctrlPr>
                            </m:fPr>
                            <m:num>
                              <m:r>
                                <a:rPr lang="en-US" sz="1600" b="0" i="1" smtClean="0">
                                  <a:solidFill>
                                    <a:srgbClr val="E47588"/>
                                  </a:solidFill>
                                  <a:latin typeface="Cambria Math" panose="02040503050406030204" pitchFamily="18" charset="0"/>
                                </a:rPr>
                                <m:t>3.26</m:t>
                              </m:r>
                              <m:r>
                                <a:rPr lang="en-US" sz="1600" i="1">
                                  <a:solidFill>
                                    <a:srgbClr val="E47588"/>
                                  </a:solidFill>
                                  <a:latin typeface="Cambria Math" panose="02040503050406030204" pitchFamily="18" charset="0"/>
                                </a:rPr>
                                <m:t> </m:t>
                              </m:r>
                              <m:r>
                                <m:rPr>
                                  <m:sty m:val="p"/>
                                </m:rPr>
                                <a:rPr lang="en-US" sz="1600">
                                  <a:solidFill>
                                    <a:srgbClr val="E47588"/>
                                  </a:solidFill>
                                  <a:latin typeface="Cambria Math" panose="02040503050406030204" pitchFamily="18" charset="0"/>
                                </a:rPr>
                                <m:t>g</m:t>
                              </m:r>
                              <m:r>
                                <a:rPr lang="en-US" sz="1600">
                                  <a:solidFill>
                                    <a:srgbClr val="E47588"/>
                                  </a:solidFill>
                                  <a:latin typeface="Cambria Math" panose="02040503050406030204" pitchFamily="18" charset="0"/>
                                </a:rPr>
                                <m:t> </m:t>
                              </m:r>
                              <m:sSub>
                                <m:sSubPr>
                                  <m:ctrlPr>
                                    <a:rPr lang="en-US" sz="1600" i="1" smtClean="0">
                                      <a:solidFill>
                                        <a:srgbClr val="E47588"/>
                                      </a:solidFill>
                                      <a:latin typeface="Cambria Math" panose="02040503050406030204" pitchFamily="18" charset="0"/>
                                    </a:rPr>
                                  </m:ctrlPr>
                                </m:sSubPr>
                                <m:e>
                                  <m:r>
                                    <m:rPr>
                                      <m:sty m:val="p"/>
                                    </m:rPr>
                                    <a:rPr lang="en-US" sz="1600" b="0" i="0" smtClean="0">
                                      <a:solidFill>
                                        <a:srgbClr val="E47588"/>
                                      </a:solidFill>
                                      <a:latin typeface="Cambria Math" panose="02040503050406030204" pitchFamily="18" charset="0"/>
                                    </a:rPr>
                                    <m:t>H</m:t>
                                  </m:r>
                                </m:e>
                                <m:sub>
                                  <m:r>
                                    <a:rPr lang="en-US" sz="1600" b="0" i="1" smtClean="0">
                                      <a:solidFill>
                                        <a:srgbClr val="E47588"/>
                                      </a:solidFill>
                                      <a:latin typeface="Cambria Math" panose="02040503050406030204" pitchFamily="18" charset="0"/>
                                    </a:rPr>
                                    <m:t>2</m:t>
                                  </m:r>
                                </m:sub>
                              </m:sSub>
                              <m:r>
                                <m:rPr>
                                  <m:sty m:val="p"/>
                                </m:rPr>
                                <a:rPr lang="en-US" sz="1600" b="0" i="0" smtClean="0">
                                  <a:solidFill>
                                    <a:srgbClr val="E47588"/>
                                  </a:solidFill>
                                  <a:latin typeface="Cambria Math" panose="02040503050406030204" pitchFamily="18" charset="0"/>
                                </a:rPr>
                                <m:t>O</m:t>
                              </m:r>
                              <m:r>
                                <m:rPr>
                                  <m:nor/>
                                </m:rPr>
                                <a:rPr lang="en-US" sz="1600" dirty="0">
                                  <a:solidFill>
                                    <a:srgbClr val="E47588"/>
                                  </a:solidFill>
                                  <a:latin typeface="Gill Sans MT" panose="020B0502020104020203" pitchFamily="34" charset="0"/>
                                </a:rPr>
                                <m:t> </m:t>
                              </m:r>
                            </m:num>
                            <m:den/>
                          </m:f>
                        </m:e>
                      </m:d>
                    </m:oMath>
                  </m:oMathPara>
                </a14:m>
                <a:endParaRPr lang="en-US" sz="1600" dirty="0">
                  <a:solidFill>
                    <a:srgbClr val="E47588"/>
                  </a:solidFill>
                  <a:latin typeface="Gill Sans MT" panose="020B0502020104020203" pitchFamily="34" charset="0"/>
                </a:endParaRPr>
              </a:p>
            </p:txBody>
          </p:sp>
        </mc:Choice>
        <mc:Fallback xmlns="">
          <p:sp>
            <p:nvSpPr>
              <p:cNvPr id="10" name="TextBox 9">
                <a:extLst>
                  <a:ext uri="{FF2B5EF4-FFF2-40B4-BE49-F238E27FC236}">
                    <a16:creationId xmlns:a16="http://schemas.microsoft.com/office/drawing/2014/main" id="{684CC38F-4BB4-458B-BCB3-9F641A0E4A72}"/>
                  </a:ext>
                </a:extLst>
              </p:cNvPr>
              <p:cNvSpPr txBox="1">
                <a:spLocks noRot="1" noChangeAspect="1" noMove="1" noResize="1" noEditPoints="1" noAdjustHandles="1" noChangeArrowheads="1" noChangeShapeType="1" noTextEdit="1"/>
              </p:cNvSpPr>
              <p:nvPr/>
            </p:nvSpPr>
            <p:spPr>
              <a:xfrm>
                <a:off x="346753" y="1801327"/>
                <a:ext cx="1295546" cy="553228"/>
              </a:xfrm>
              <a:prstGeom prst="rect">
                <a:avLst/>
              </a:prstGeom>
              <a:blipFill>
                <a:blip r:embed="rId2"/>
                <a:stretch>
                  <a:fillRect b="-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284286D-F756-4AE1-9564-FD95AF382EC1}"/>
                  </a:ext>
                </a:extLst>
              </p:cNvPr>
              <p:cNvSpPr/>
              <p:nvPr/>
            </p:nvSpPr>
            <p:spPr>
              <a:xfrm>
                <a:off x="1480075" y="1754669"/>
                <a:ext cx="1536318"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600" i="1" smtClean="0">
                              <a:solidFill>
                                <a:srgbClr val="E47588"/>
                              </a:solidFill>
                              <a:latin typeface="Cambria Math" panose="02040503050406030204" pitchFamily="18" charset="0"/>
                            </a:rPr>
                          </m:ctrlPr>
                        </m:dPr>
                        <m:e>
                          <m:f>
                            <m:fPr>
                              <m:ctrlPr>
                                <a:rPr lang="en-US" sz="1600" i="1">
                                  <a:solidFill>
                                    <a:srgbClr val="E47588"/>
                                  </a:solidFill>
                                  <a:latin typeface="Cambria Math" panose="02040503050406030204" pitchFamily="18" charset="0"/>
                                </a:rPr>
                              </m:ctrlPr>
                            </m:fPr>
                            <m:num>
                              <m:r>
                                <a:rPr lang="en-US" sz="1600" i="1">
                                  <a:solidFill>
                                    <a:srgbClr val="E47588"/>
                                  </a:solidFill>
                                  <a:latin typeface="Cambria Math" panose="02040503050406030204" pitchFamily="18" charset="0"/>
                                </a:rPr>
                                <m:t>1 </m:t>
                              </m:r>
                              <m:r>
                                <m:rPr>
                                  <m:sty m:val="p"/>
                                </m:rPr>
                                <a:rPr lang="en-US" sz="1600">
                                  <a:solidFill>
                                    <a:srgbClr val="E47588"/>
                                  </a:solidFill>
                                  <a:latin typeface="Cambria Math" panose="02040503050406030204" pitchFamily="18" charset="0"/>
                                </a:rPr>
                                <m:t>mol</m:t>
                              </m:r>
                              <m:sSub>
                                <m:sSubPr>
                                  <m:ctrlPr>
                                    <a:rPr lang="en-US" sz="1600" i="1">
                                      <a:solidFill>
                                        <a:srgbClr val="E47588"/>
                                      </a:solidFill>
                                      <a:latin typeface="Cambria Math" panose="02040503050406030204" pitchFamily="18" charset="0"/>
                                    </a:rPr>
                                  </m:ctrlPr>
                                </m:sSubPr>
                                <m:e>
                                  <m:r>
                                    <a:rPr lang="en-US" sz="1600" b="0" i="0" smtClean="0">
                                      <a:solidFill>
                                        <a:srgbClr val="E47588"/>
                                      </a:solidFill>
                                      <a:latin typeface="Cambria Math" panose="02040503050406030204" pitchFamily="18" charset="0"/>
                                    </a:rPr>
                                    <m:t> </m:t>
                                  </m:r>
                                  <m:r>
                                    <m:rPr>
                                      <m:sty m:val="p"/>
                                    </m:rPr>
                                    <a:rPr lang="en-US" sz="1600">
                                      <a:solidFill>
                                        <a:srgbClr val="E47588"/>
                                      </a:solidFill>
                                      <a:latin typeface="Cambria Math" panose="02040503050406030204" pitchFamily="18" charset="0"/>
                                    </a:rPr>
                                    <m:t>H</m:t>
                                  </m:r>
                                </m:e>
                                <m:sub>
                                  <m:r>
                                    <a:rPr lang="en-US" sz="1600" i="1">
                                      <a:solidFill>
                                        <a:srgbClr val="E47588"/>
                                      </a:solidFill>
                                      <a:latin typeface="Cambria Math" panose="02040503050406030204" pitchFamily="18" charset="0"/>
                                    </a:rPr>
                                    <m:t>2</m:t>
                                  </m:r>
                                </m:sub>
                              </m:sSub>
                              <m:r>
                                <m:rPr>
                                  <m:sty m:val="p"/>
                                </m:rPr>
                                <a:rPr lang="en-US" sz="1600">
                                  <a:solidFill>
                                    <a:srgbClr val="E47588"/>
                                  </a:solidFill>
                                  <a:latin typeface="Cambria Math" panose="02040503050406030204" pitchFamily="18" charset="0"/>
                                </a:rPr>
                                <m:t>O</m:t>
                              </m:r>
                            </m:num>
                            <m:den>
                              <m:r>
                                <a:rPr lang="en-US" sz="1600" b="0" i="1" smtClean="0">
                                  <a:solidFill>
                                    <a:srgbClr val="E47588"/>
                                  </a:solidFill>
                                  <a:latin typeface="Cambria Math" panose="02040503050406030204" pitchFamily="18" charset="0"/>
                                </a:rPr>
                                <m:t>18.02</m:t>
                              </m:r>
                              <m:r>
                                <a:rPr lang="en-US" sz="1600" i="1">
                                  <a:solidFill>
                                    <a:srgbClr val="E47588"/>
                                  </a:solidFill>
                                  <a:latin typeface="Cambria Math" panose="02040503050406030204" pitchFamily="18" charset="0"/>
                                </a:rPr>
                                <m:t> </m:t>
                              </m:r>
                              <m:r>
                                <m:rPr>
                                  <m:sty m:val="p"/>
                                </m:rPr>
                                <a:rPr lang="en-US" sz="1600">
                                  <a:solidFill>
                                    <a:srgbClr val="E47588"/>
                                  </a:solidFill>
                                  <a:latin typeface="Cambria Math" panose="02040503050406030204" pitchFamily="18" charset="0"/>
                                </a:rPr>
                                <m:t>g</m:t>
                              </m:r>
                              <m:r>
                                <a:rPr lang="en-US" sz="1600">
                                  <a:solidFill>
                                    <a:srgbClr val="E47588"/>
                                  </a:solidFill>
                                  <a:latin typeface="Cambria Math" panose="02040503050406030204" pitchFamily="18" charset="0"/>
                                </a:rPr>
                                <m:t> </m:t>
                              </m:r>
                              <m:sSub>
                                <m:sSubPr>
                                  <m:ctrlPr>
                                    <a:rPr lang="en-US" sz="1600" i="1" smtClean="0">
                                      <a:solidFill>
                                        <a:srgbClr val="E47588"/>
                                      </a:solidFill>
                                      <a:latin typeface="Cambria Math" panose="02040503050406030204" pitchFamily="18" charset="0"/>
                                    </a:rPr>
                                  </m:ctrlPr>
                                </m:sSubPr>
                                <m:e>
                                  <m:r>
                                    <m:rPr>
                                      <m:sty m:val="p"/>
                                    </m:rPr>
                                    <a:rPr lang="en-US" sz="1600" b="0" i="0" smtClean="0">
                                      <a:solidFill>
                                        <a:srgbClr val="E47588"/>
                                      </a:solidFill>
                                      <a:latin typeface="Cambria Math" panose="02040503050406030204" pitchFamily="18" charset="0"/>
                                    </a:rPr>
                                    <m:t>H</m:t>
                                  </m:r>
                                </m:e>
                                <m:sub>
                                  <m:r>
                                    <a:rPr lang="en-US" sz="1600" b="0" i="1" smtClean="0">
                                      <a:solidFill>
                                        <a:srgbClr val="E47588"/>
                                      </a:solidFill>
                                      <a:latin typeface="Cambria Math" panose="02040503050406030204" pitchFamily="18" charset="0"/>
                                    </a:rPr>
                                    <m:t>2</m:t>
                                  </m:r>
                                </m:sub>
                              </m:sSub>
                              <m:r>
                                <m:rPr>
                                  <m:sty m:val="p"/>
                                </m:rPr>
                                <a:rPr lang="en-US" sz="1600" b="0" i="0" smtClean="0">
                                  <a:solidFill>
                                    <a:srgbClr val="E47588"/>
                                  </a:solidFill>
                                  <a:latin typeface="Cambria Math" panose="02040503050406030204" pitchFamily="18" charset="0"/>
                                </a:rPr>
                                <m:t>O</m:t>
                              </m:r>
                            </m:den>
                          </m:f>
                        </m:e>
                      </m:d>
                    </m:oMath>
                  </m:oMathPara>
                </a14:m>
                <a:endParaRPr lang="en-US" sz="1600" dirty="0">
                  <a:solidFill>
                    <a:srgbClr val="E47588"/>
                  </a:solidFill>
                  <a:latin typeface="Gill Sans MT" panose="020B0502020104020203" pitchFamily="34" charset="0"/>
                </a:endParaRPr>
              </a:p>
            </p:txBody>
          </p:sp>
        </mc:Choice>
        <mc:Fallback xmlns="">
          <p:sp>
            <p:nvSpPr>
              <p:cNvPr id="11" name="Rectangle 10">
                <a:extLst>
                  <a:ext uri="{FF2B5EF4-FFF2-40B4-BE49-F238E27FC236}">
                    <a16:creationId xmlns:a16="http://schemas.microsoft.com/office/drawing/2014/main" id="{D284286D-F756-4AE1-9564-FD95AF382EC1}"/>
                  </a:ext>
                </a:extLst>
              </p:cNvPr>
              <p:cNvSpPr>
                <a:spLocks noRot="1" noChangeAspect="1" noMove="1" noResize="1" noEditPoints="1" noAdjustHandles="1" noChangeArrowheads="1" noChangeShapeType="1" noTextEdit="1"/>
              </p:cNvSpPr>
              <p:nvPr/>
            </p:nvSpPr>
            <p:spPr>
              <a:xfrm>
                <a:off x="1480075" y="1754669"/>
                <a:ext cx="1536318" cy="64556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FDA2F1D-3B21-464C-B912-1AE5EEBEB65B}"/>
                  </a:ext>
                </a:extLst>
              </p:cNvPr>
              <p:cNvSpPr txBox="1"/>
              <p:nvPr/>
            </p:nvSpPr>
            <p:spPr>
              <a:xfrm>
                <a:off x="2834576" y="1789608"/>
                <a:ext cx="2748188" cy="5582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600" i="1" smtClean="0">
                              <a:solidFill>
                                <a:srgbClr val="E47588"/>
                              </a:solidFill>
                              <a:latin typeface="Cambria Math" panose="02040503050406030204" pitchFamily="18" charset="0"/>
                            </a:rPr>
                          </m:ctrlPr>
                        </m:dPr>
                        <m:e>
                          <m:f>
                            <m:fPr>
                              <m:ctrlPr>
                                <a:rPr lang="en-US" sz="1600" i="1" smtClean="0">
                                  <a:solidFill>
                                    <a:srgbClr val="E47588"/>
                                  </a:solidFill>
                                  <a:latin typeface="Cambria Math" panose="02040503050406030204" pitchFamily="18" charset="0"/>
                                </a:rPr>
                              </m:ctrlPr>
                            </m:fPr>
                            <m:num>
                              <m:sSup>
                                <m:sSupPr>
                                  <m:ctrlPr>
                                    <a:rPr lang="en-US" sz="1600" i="1" smtClean="0">
                                      <a:solidFill>
                                        <a:srgbClr val="E47588"/>
                                      </a:solidFill>
                                      <a:latin typeface="Cambria Math" panose="02040503050406030204" pitchFamily="18" charset="0"/>
                                    </a:rPr>
                                  </m:ctrlPr>
                                </m:sSupPr>
                                <m:e>
                                  <m:r>
                                    <a:rPr lang="en-US" sz="1600" b="0" i="1" smtClean="0">
                                      <a:solidFill>
                                        <a:srgbClr val="E47588"/>
                                      </a:solidFill>
                                      <a:latin typeface="Cambria Math" panose="02040503050406030204" pitchFamily="18" charset="0"/>
                                    </a:rPr>
                                    <m:t>6.022 </m:t>
                                  </m:r>
                                  <m:r>
                                    <a:rPr lang="en-US" sz="1600" b="0" i="1" smtClean="0">
                                      <a:solidFill>
                                        <a:srgbClr val="E47588"/>
                                      </a:solidFill>
                                      <a:latin typeface="Cambria Math" panose="02040503050406030204" pitchFamily="18" charset="0"/>
                                    </a:rPr>
                                    <m:t>𝑥</m:t>
                                  </m:r>
                                  <m:r>
                                    <a:rPr lang="en-US" sz="1600" b="0" i="1" smtClean="0">
                                      <a:solidFill>
                                        <a:srgbClr val="E47588"/>
                                      </a:solidFill>
                                      <a:latin typeface="Cambria Math" panose="02040503050406030204" pitchFamily="18" charset="0"/>
                                    </a:rPr>
                                    <m:t> 10</m:t>
                                  </m:r>
                                </m:e>
                                <m:sup>
                                  <m:r>
                                    <a:rPr lang="en-US" sz="1600" b="0" i="1" smtClean="0">
                                      <a:solidFill>
                                        <a:srgbClr val="E47588"/>
                                      </a:solidFill>
                                      <a:latin typeface="Cambria Math" panose="02040503050406030204" pitchFamily="18" charset="0"/>
                                    </a:rPr>
                                    <m:t>23</m:t>
                                  </m:r>
                                </m:sup>
                              </m:sSup>
                              <m:sSub>
                                <m:sSubPr>
                                  <m:ctrlPr>
                                    <a:rPr lang="en-US" sz="1600" i="1">
                                      <a:solidFill>
                                        <a:srgbClr val="E47588"/>
                                      </a:solidFill>
                                      <a:latin typeface="Cambria Math" panose="02040503050406030204" pitchFamily="18" charset="0"/>
                                    </a:rPr>
                                  </m:ctrlPr>
                                </m:sSubPr>
                                <m:e>
                                  <m:r>
                                    <a:rPr lang="en-US" sz="1600">
                                      <a:solidFill>
                                        <a:srgbClr val="E47588"/>
                                      </a:solidFill>
                                      <a:latin typeface="Cambria Math" panose="02040503050406030204" pitchFamily="18" charset="0"/>
                                    </a:rPr>
                                    <m:t> </m:t>
                                  </m:r>
                                  <m:r>
                                    <m:rPr>
                                      <m:sty m:val="p"/>
                                    </m:rPr>
                                    <a:rPr lang="en-US" sz="1600">
                                      <a:solidFill>
                                        <a:srgbClr val="E47588"/>
                                      </a:solidFill>
                                      <a:latin typeface="Cambria Math" panose="02040503050406030204" pitchFamily="18" charset="0"/>
                                    </a:rPr>
                                    <m:t>H</m:t>
                                  </m:r>
                                </m:e>
                                <m:sub>
                                  <m:r>
                                    <a:rPr lang="en-US" sz="1600" i="1">
                                      <a:solidFill>
                                        <a:srgbClr val="E47588"/>
                                      </a:solidFill>
                                      <a:latin typeface="Cambria Math" panose="02040503050406030204" pitchFamily="18" charset="0"/>
                                    </a:rPr>
                                    <m:t>2</m:t>
                                  </m:r>
                                </m:sub>
                              </m:sSub>
                              <m:r>
                                <m:rPr>
                                  <m:sty m:val="p"/>
                                </m:rPr>
                                <a:rPr lang="en-US" sz="1600">
                                  <a:solidFill>
                                    <a:srgbClr val="E47588"/>
                                  </a:solidFill>
                                  <a:latin typeface="Cambria Math" panose="02040503050406030204" pitchFamily="18" charset="0"/>
                                </a:rPr>
                                <m:t>O</m:t>
                              </m:r>
                              <m:r>
                                <a:rPr lang="en-US" sz="1600" b="0" i="1" smtClean="0">
                                  <a:solidFill>
                                    <a:srgbClr val="E47588"/>
                                  </a:solidFill>
                                  <a:latin typeface="Cambria Math" panose="02040503050406030204" pitchFamily="18" charset="0"/>
                                </a:rPr>
                                <m:t> </m:t>
                              </m:r>
                              <m:r>
                                <m:rPr>
                                  <m:sty m:val="p"/>
                                </m:rPr>
                                <a:rPr lang="en-US" sz="1600" b="0" i="0" smtClean="0">
                                  <a:solidFill>
                                    <a:srgbClr val="E47588"/>
                                  </a:solidFill>
                                  <a:latin typeface="Cambria Math" panose="02040503050406030204" pitchFamily="18" charset="0"/>
                                </a:rPr>
                                <m:t>molecules</m:t>
                              </m:r>
                            </m:num>
                            <m:den>
                              <m:r>
                                <a:rPr lang="en-US" sz="1600" i="1">
                                  <a:solidFill>
                                    <a:srgbClr val="E47588"/>
                                  </a:solidFill>
                                  <a:latin typeface="Cambria Math" panose="02040503050406030204" pitchFamily="18" charset="0"/>
                                </a:rPr>
                                <m:t>1 </m:t>
                              </m:r>
                              <m:r>
                                <m:rPr>
                                  <m:sty m:val="p"/>
                                </m:rPr>
                                <a:rPr lang="en-US" sz="1600">
                                  <a:solidFill>
                                    <a:srgbClr val="E47588"/>
                                  </a:solidFill>
                                  <a:latin typeface="Cambria Math" panose="02040503050406030204" pitchFamily="18" charset="0"/>
                                </a:rPr>
                                <m:t>mol</m:t>
                              </m:r>
                              <m:sSub>
                                <m:sSubPr>
                                  <m:ctrlPr>
                                    <a:rPr lang="en-US" sz="1600" i="1">
                                      <a:solidFill>
                                        <a:srgbClr val="E47588"/>
                                      </a:solidFill>
                                      <a:latin typeface="Cambria Math" panose="02040503050406030204" pitchFamily="18" charset="0"/>
                                    </a:rPr>
                                  </m:ctrlPr>
                                </m:sSubPr>
                                <m:e>
                                  <m:r>
                                    <a:rPr lang="en-US" sz="1600">
                                      <a:solidFill>
                                        <a:srgbClr val="E47588"/>
                                      </a:solidFill>
                                      <a:latin typeface="Cambria Math" panose="02040503050406030204" pitchFamily="18" charset="0"/>
                                    </a:rPr>
                                    <m:t> </m:t>
                                  </m:r>
                                  <m:r>
                                    <m:rPr>
                                      <m:sty m:val="p"/>
                                    </m:rPr>
                                    <a:rPr lang="en-US" sz="1600">
                                      <a:solidFill>
                                        <a:srgbClr val="E47588"/>
                                      </a:solidFill>
                                      <a:latin typeface="Cambria Math" panose="02040503050406030204" pitchFamily="18" charset="0"/>
                                    </a:rPr>
                                    <m:t>H</m:t>
                                  </m:r>
                                </m:e>
                                <m:sub>
                                  <m:r>
                                    <a:rPr lang="en-US" sz="1600" i="1">
                                      <a:solidFill>
                                        <a:srgbClr val="E47588"/>
                                      </a:solidFill>
                                      <a:latin typeface="Cambria Math" panose="02040503050406030204" pitchFamily="18" charset="0"/>
                                    </a:rPr>
                                    <m:t>2</m:t>
                                  </m:r>
                                </m:sub>
                              </m:sSub>
                              <m:r>
                                <m:rPr>
                                  <m:sty m:val="p"/>
                                </m:rPr>
                                <a:rPr lang="en-US" sz="1600">
                                  <a:solidFill>
                                    <a:srgbClr val="E47588"/>
                                  </a:solidFill>
                                  <a:latin typeface="Cambria Math" panose="02040503050406030204" pitchFamily="18" charset="0"/>
                                </a:rPr>
                                <m:t>O</m:t>
                              </m:r>
                            </m:den>
                          </m:f>
                        </m:e>
                      </m:d>
                    </m:oMath>
                  </m:oMathPara>
                </a14:m>
                <a:endParaRPr lang="en-US" sz="1600" dirty="0">
                  <a:solidFill>
                    <a:srgbClr val="E47588"/>
                  </a:solidFill>
                  <a:latin typeface="Gill Sans MT" panose="020B0502020104020203" pitchFamily="34" charset="0"/>
                </a:endParaRPr>
              </a:p>
            </p:txBody>
          </p:sp>
        </mc:Choice>
        <mc:Fallback xmlns="">
          <p:sp>
            <p:nvSpPr>
              <p:cNvPr id="13" name="TextBox 12">
                <a:extLst>
                  <a:ext uri="{FF2B5EF4-FFF2-40B4-BE49-F238E27FC236}">
                    <a16:creationId xmlns:a16="http://schemas.microsoft.com/office/drawing/2014/main" id="{4FDA2F1D-3B21-464C-B912-1AE5EEBEB65B}"/>
                  </a:ext>
                </a:extLst>
              </p:cNvPr>
              <p:cNvSpPr txBox="1">
                <a:spLocks noRot="1" noChangeAspect="1" noMove="1" noResize="1" noEditPoints="1" noAdjustHandles="1" noChangeArrowheads="1" noChangeShapeType="1" noTextEdit="1"/>
              </p:cNvSpPr>
              <p:nvPr/>
            </p:nvSpPr>
            <p:spPr>
              <a:xfrm>
                <a:off x="2834576" y="1789608"/>
                <a:ext cx="2748188" cy="558230"/>
              </a:xfrm>
              <a:prstGeom prst="rect">
                <a:avLst/>
              </a:prstGeom>
              <a:blipFill>
                <a:blip r:embed="rId4"/>
                <a:stretch>
                  <a:fillRect b="-1099"/>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10F8E086-E54F-4619-A505-85DE6091089B}"/>
              </a:ext>
            </a:extLst>
          </p:cNvPr>
          <p:cNvSpPr txBox="1"/>
          <p:nvPr/>
        </p:nvSpPr>
        <p:spPr>
          <a:xfrm>
            <a:off x="-66725" y="1878491"/>
            <a:ext cx="404278" cy="338554"/>
          </a:xfrm>
          <a:prstGeom prst="rect">
            <a:avLst/>
          </a:prstGeom>
          <a:noFill/>
        </p:spPr>
        <p:txBody>
          <a:bodyPr wrap="none" rtlCol="0">
            <a:spAutoFit/>
          </a:bodyPr>
          <a:lstStyle/>
          <a:p>
            <a:r>
              <a:rPr lang="en-US" sz="1600" dirty="0">
                <a:solidFill>
                  <a:srgbClr val="E47588"/>
                </a:solidFill>
                <a:latin typeface="Gill Sans MT" panose="020B0502020104020203" pitchFamily="34" charset="0"/>
              </a:rPr>
              <a:t>(a)</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8BB4728-7B6C-496E-81C7-275958580F68}"/>
                  </a:ext>
                </a:extLst>
              </p:cNvPr>
              <p:cNvSpPr txBox="1"/>
              <p:nvPr/>
            </p:nvSpPr>
            <p:spPr>
              <a:xfrm>
                <a:off x="5555427" y="1919185"/>
                <a:ext cx="260981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E47588"/>
                          </a:solidFill>
                          <a:latin typeface="Cambria Math" panose="02040503050406030204" pitchFamily="18" charset="0"/>
                        </a:rPr>
                        <m:t>=1.09 </m:t>
                      </m:r>
                      <m:r>
                        <a:rPr lang="en-US" sz="1600" b="0" i="1" smtClean="0">
                          <a:solidFill>
                            <a:srgbClr val="E47588"/>
                          </a:solidFill>
                          <a:latin typeface="Cambria Math" panose="02040503050406030204" pitchFamily="18" charset="0"/>
                        </a:rPr>
                        <m:t>𝑥</m:t>
                      </m:r>
                      <m:r>
                        <a:rPr lang="en-US" sz="1600" b="0" i="1" smtClean="0">
                          <a:solidFill>
                            <a:srgbClr val="E47588"/>
                          </a:solidFill>
                          <a:latin typeface="Cambria Math" panose="02040503050406030204" pitchFamily="18" charset="0"/>
                        </a:rPr>
                        <m:t> </m:t>
                      </m:r>
                      <m:sSup>
                        <m:sSupPr>
                          <m:ctrlPr>
                            <a:rPr lang="en-US" sz="1600" b="0" i="1" smtClean="0">
                              <a:solidFill>
                                <a:srgbClr val="E47588"/>
                              </a:solidFill>
                              <a:latin typeface="Cambria Math" panose="02040503050406030204" pitchFamily="18" charset="0"/>
                            </a:rPr>
                          </m:ctrlPr>
                        </m:sSupPr>
                        <m:e>
                          <m:r>
                            <a:rPr lang="en-US" sz="1600" b="0" i="1" smtClean="0">
                              <a:solidFill>
                                <a:srgbClr val="E47588"/>
                              </a:solidFill>
                              <a:latin typeface="Cambria Math" panose="02040503050406030204" pitchFamily="18" charset="0"/>
                            </a:rPr>
                            <m:t>10</m:t>
                          </m:r>
                        </m:e>
                        <m:sup>
                          <m:r>
                            <a:rPr lang="en-US" sz="1600" b="0" i="1" smtClean="0">
                              <a:solidFill>
                                <a:srgbClr val="E47588"/>
                              </a:solidFill>
                              <a:latin typeface="Cambria Math" panose="02040503050406030204" pitchFamily="18" charset="0"/>
                            </a:rPr>
                            <m:t>23</m:t>
                          </m:r>
                        </m:sup>
                      </m:sSup>
                      <m:sSub>
                        <m:sSubPr>
                          <m:ctrlPr>
                            <a:rPr lang="en-US" sz="1600" i="1">
                              <a:solidFill>
                                <a:srgbClr val="E47588"/>
                              </a:solidFill>
                              <a:latin typeface="Cambria Math" panose="02040503050406030204" pitchFamily="18" charset="0"/>
                            </a:rPr>
                          </m:ctrlPr>
                        </m:sSubPr>
                        <m:e>
                          <m:r>
                            <a:rPr lang="en-US" sz="1600">
                              <a:solidFill>
                                <a:srgbClr val="E47588"/>
                              </a:solidFill>
                              <a:latin typeface="Cambria Math" panose="02040503050406030204" pitchFamily="18" charset="0"/>
                            </a:rPr>
                            <m:t> </m:t>
                          </m:r>
                          <m:r>
                            <m:rPr>
                              <m:sty m:val="p"/>
                            </m:rPr>
                            <a:rPr lang="en-US" sz="1600">
                              <a:solidFill>
                                <a:srgbClr val="E47588"/>
                              </a:solidFill>
                              <a:latin typeface="Cambria Math" panose="02040503050406030204" pitchFamily="18" charset="0"/>
                            </a:rPr>
                            <m:t>H</m:t>
                          </m:r>
                        </m:e>
                        <m:sub>
                          <m:r>
                            <a:rPr lang="en-US" sz="1600" i="1">
                              <a:solidFill>
                                <a:srgbClr val="E47588"/>
                              </a:solidFill>
                              <a:latin typeface="Cambria Math" panose="02040503050406030204" pitchFamily="18" charset="0"/>
                            </a:rPr>
                            <m:t>2</m:t>
                          </m:r>
                        </m:sub>
                      </m:sSub>
                      <m:r>
                        <m:rPr>
                          <m:sty m:val="p"/>
                        </m:rPr>
                        <a:rPr lang="en-US" sz="1600">
                          <a:solidFill>
                            <a:srgbClr val="E47588"/>
                          </a:solidFill>
                          <a:latin typeface="Cambria Math" panose="02040503050406030204" pitchFamily="18" charset="0"/>
                        </a:rPr>
                        <m:t>O</m:t>
                      </m:r>
                      <m:r>
                        <a:rPr lang="en-US" sz="1600" i="1">
                          <a:solidFill>
                            <a:srgbClr val="E47588"/>
                          </a:solidFill>
                          <a:latin typeface="Cambria Math" panose="02040503050406030204" pitchFamily="18" charset="0"/>
                        </a:rPr>
                        <m:t> </m:t>
                      </m:r>
                      <m:r>
                        <m:rPr>
                          <m:sty m:val="p"/>
                        </m:rPr>
                        <a:rPr lang="en-US" sz="1600">
                          <a:solidFill>
                            <a:srgbClr val="E47588"/>
                          </a:solidFill>
                          <a:latin typeface="Cambria Math" panose="02040503050406030204" pitchFamily="18" charset="0"/>
                        </a:rPr>
                        <m:t>molecules</m:t>
                      </m:r>
                    </m:oMath>
                  </m:oMathPara>
                </a14:m>
                <a:endParaRPr lang="en-US" sz="1600" dirty="0">
                  <a:solidFill>
                    <a:srgbClr val="E47588"/>
                  </a:solidFill>
                  <a:latin typeface="Gill Sans MT" panose="020B0502020104020203" pitchFamily="34" charset="0"/>
                </a:endParaRPr>
              </a:p>
            </p:txBody>
          </p:sp>
        </mc:Choice>
        <mc:Fallback xmlns="">
          <p:sp>
            <p:nvSpPr>
              <p:cNvPr id="15" name="TextBox 14">
                <a:extLst>
                  <a:ext uri="{FF2B5EF4-FFF2-40B4-BE49-F238E27FC236}">
                    <a16:creationId xmlns:a16="http://schemas.microsoft.com/office/drawing/2014/main" id="{38BB4728-7B6C-496E-81C7-275958580F68}"/>
                  </a:ext>
                </a:extLst>
              </p:cNvPr>
              <p:cNvSpPr txBox="1">
                <a:spLocks noRot="1" noChangeAspect="1" noMove="1" noResize="1" noEditPoints="1" noAdjustHandles="1" noChangeArrowheads="1" noChangeShapeType="1" noTextEdit="1"/>
              </p:cNvSpPr>
              <p:nvPr/>
            </p:nvSpPr>
            <p:spPr>
              <a:xfrm>
                <a:off x="5555427" y="1919185"/>
                <a:ext cx="2609817" cy="246221"/>
              </a:xfrm>
              <a:prstGeom prst="rect">
                <a:avLst/>
              </a:prstGeom>
              <a:blipFill>
                <a:blip r:embed="rId5"/>
                <a:stretch>
                  <a:fillRect r="-935" b="-1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ABD9727-9E46-43E5-98B4-8C88BB70A166}"/>
                  </a:ext>
                </a:extLst>
              </p:cNvPr>
              <p:cNvSpPr txBox="1"/>
              <p:nvPr/>
            </p:nvSpPr>
            <p:spPr>
              <a:xfrm>
                <a:off x="1152447" y="3006447"/>
                <a:ext cx="2623154" cy="5582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600" i="1" smtClean="0">
                              <a:solidFill>
                                <a:srgbClr val="E47588"/>
                              </a:solidFill>
                              <a:latin typeface="Cambria Math" panose="02040503050406030204" pitchFamily="18" charset="0"/>
                            </a:rPr>
                          </m:ctrlPr>
                        </m:dPr>
                        <m:e>
                          <m:f>
                            <m:fPr>
                              <m:ctrlPr>
                                <a:rPr lang="en-US" sz="1600" i="1" smtClean="0">
                                  <a:solidFill>
                                    <a:srgbClr val="E47588"/>
                                  </a:solidFill>
                                  <a:latin typeface="Cambria Math" panose="02040503050406030204" pitchFamily="18" charset="0"/>
                                </a:rPr>
                              </m:ctrlPr>
                            </m:fPr>
                            <m:num>
                              <m:sSup>
                                <m:sSupPr>
                                  <m:ctrlPr>
                                    <a:rPr lang="en-US" sz="1600" i="1" smtClean="0">
                                      <a:solidFill>
                                        <a:srgbClr val="E47588"/>
                                      </a:solidFill>
                                      <a:latin typeface="Cambria Math" panose="02040503050406030204" pitchFamily="18" charset="0"/>
                                    </a:rPr>
                                  </m:ctrlPr>
                                </m:sSupPr>
                                <m:e>
                                  <m:r>
                                    <a:rPr lang="en-US" sz="1600" b="0" i="1" smtClean="0">
                                      <a:solidFill>
                                        <a:srgbClr val="E47588"/>
                                      </a:solidFill>
                                      <a:latin typeface="Cambria Math" panose="02040503050406030204" pitchFamily="18" charset="0"/>
                                    </a:rPr>
                                    <m:t>1.09 </m:t>
                                  </m:r>
                                  <m:r>
                                    <a:rPr lang="en-US" sz="1600" b="0" i="1" smtClean="0">
                                      <a:solidFill>
                                        <a:srgbClr val="E47588"/>
                                      </a:solidFill>
                                      <a:latin typeface="Cambria Math" panose="02040503050406030204" pitchFamily="18" charset="0"/>
                                    </a:rPr>
                                    <m:t>𝑥</m:t>
                                  </m:r>
                                  <m:r>
                                    <a:rPr lang="en-US" sz="1600" b="0" i="1" smtClean="0">
                                      <a:solidFill>
                                        <a:srgbClr val="E47588"/>
                                      </a:solidFill>
                                      <a:latin typeface="Cambria Math" panose="02040503050406030204" pitchFamily="18" charset="0"/>
                                    </a:rPr>
                                    <m:t> 10</m:t>
                                  </m:r>
                                </m:e>
                                <m:sup>
                                  <m:r>
                                    <a:rPr lang="en-US" sz="1600" b="0" i="1" smtClean="0">
                                      <a:solidFill>
                                        <a:srgbClr val="E47588"/>
                                      </a:solidFill>
                                      <a:latin typeface="Cambria Math" panose="02040503050406030204" pitchFamily="18" charset="0"/>
                                    </a:rPr>
                                    <m:t>23</m:t>
                                  </m:r>
                                </m:sup>
                              </m:sSup>
                              <m:sSub>
                                <m:sSubPr>
                                  <m:ctrlPr>
                                    <a:rPr lang="en-US" sz="1600" i="1">
                                      <a:solidFill>
                                        <a:srgbClr val="E47588"/>
                                      </a:solidFill>
                                      <a:latin typeface="Cambria Math" panose="02040503050406030204" pitchFamily="18" charset="0"/>
                                    </a:rPr>
                                  </m:ctrlPr>
                                </m:sSubPr>
                                <m:e>
                                  <m:r>
                                    <a:rPr lang="en-US" sz="1600">
                                      <a:solidFill>
                                        <a:srgbClr val="E47588"/>
                                      </a:solidFill>
                                      <a:latin typeface="Cambria Math" panose="02040503050406030204" pitchFamily="18" charset="0"/>
                                    </a:rPr>
                                    <m:t> </m:t>
                                  </m:r>
                                  <m:r>
                                    <m:rPr>
                                      <m:sty m:val="p"/>
                                    </m:rPr>
                                    <a:rPr lang="en-US" sz="1600">
                                      <a:solidFill>
                                        <a:srgbClr val="E47588"/>
                                      </a:solidFill>
                                      <a:latin typeface="Cambria Math" panose="02040503050406030204" pitchFamily="18" charset="0"/>
                                    </a:rPr>
                                    <m:t>H</m:t>
                                  </m:r>
                                </m:e>
                                <m:sub>
                                  <m:r>
                                    <a:rPr lang="en-US" sz="1600" i="1">
                                      <a:solidFill>
                                        <a:srgbClr val="E47588"/>
                                      </a:solidFill>
                                      <a:latin typeface="Cambria Math" panose="02040503050406030204" pitchFamily="18" charset="0"/>
                                    </a:rPr>
                                    <m:t>2</m:t>
                                  </m:r>
                                </m:sub>
                              </m:sSub>
                              <m:r>
                                <m:rPr>
                                  <m:sty m:val="p"/>
                                </m:rPr>
                                <a:rPr lang="en-US" sz="1600">
                                  <a:solidFill>
                                    <a:srgbClr val="E47588"/>
                                  </a:solidFill>
                                  <a:latin typeface="Cambria Math" panose="02040503050406030204" pitchFamily="18" charset="0"/>
                                </a:rPr>
                                <m:t>O</m:t>
                              </m:r>
                              <m:r>
                                <a:rPr lang="en-US" sz="1600" i="1">
                                  <a:solidFill>
                                    <a:srgbClr val="E47588"/>
                                  </a:solidFill>
                                  <a:latin typeface="Cambria Math" panose="02040503050406030204" pitchFamily="18" charset="0"/>
                                </a:rPr>
                                <m:t> </m:t>
                              </m:r>
                              <m:r>
                                <m:rPr>
                                  <m:sty m:val="p"/>
                                </m:rPr>
                                <a:rPr lang="en-US" sz="1600">
                                  <a:solidFill>
                                    <a:srgbClr val="E47588"/>
                                  </a:solidFill>
                                  <a:latin typeface="Cambria Math" panose="02040503050406030204" pitchFamily="18" charset="0"/>
                                </a:rPr>
                                <m:t>molecules</m:t>
                              </m:r>
                            </m:num>
                            <m:den/>
                          </m:f>
                        </m:e>
                      </m:d>
                    </m:oMath>
                  </m:oMathPara>
                </a14:m>
                <a:endParaRPr lang="en-US" sz="1600" dirty="0">
                  <a:solidFill>
                    <a:srgbClr val="E47588"/>
                  </a:solidFill>
                </a:endParaRPr>
              </a:p>
            </p:txBody>
          </p:sp>
        </mc:Choice>
        <mc:Fallback xmlns="">
          <p:sp>
            <p:nvSpPr>
              <p:cNvPr id="17" name="TextBox 16">
                <a:extLst>
                  <a:ext uri="{FF2B5EF4-FFF2-40B4-BE49-F238E27FC236}">
                    <a16:creationId xmlns:a16="http://schemas.microsoft.com/office/drawing/2014/main" id="{1ABD9727-9E46-43E5-98B4-8C88BB70A166}"/>
                  </a:ext>
                </a:extLst>
              </p:cNvPr>
              <p:cNvSpPr txBox="1">
                <a:spLocks noRot="1" noChangeAspect="1" noMove="1" noResize="1" noEditPoints="1" noAdjustHandles="1" noChangeArrowheads="1" noChangeShapeType="1" noTextEdit="1"/>
              </p:cNvSpPr>
              <p:nvPr/>
            </p:nvSpPr>
            <p:spPr>
              <a:xfrm>
                <a:off x="1152447" y="3006447"/>
                <a:ext cx="2623154" cy="55823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0275F8A-150C-448E-9F85-734C9AB13EAB}"/>
                  </a:ext>
                </a:extLst>
              </p:cNvPr>
              <p:cNvSpPr txBox="1"/>
              <p:nvPr/>
            </p:nvSpPr>
            <p:spPr>
              <a:xfrm>
                <a:off x="3698408" y="3017753"/>
                <a:ext cx="1651414" cy="5532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600" i="1" smtClean="0">
                              <a:solidFill>
                                <a:srgbClr val="E47588"/>
                              </a:solidFill>
                              <a:latin typeface="Cambria Math" panose="02040503050406030204" pitchFamily="18" charset="0"/>
                            </a:rPr>
                          </m:ctrlPr>
                        </m:dPr>
                        <m:e>
                          <m:f>
                            <m:fPr>
                              <m:ctrlPr>
                                <a:rPr lang="en-US" sz="1600" i="1" smtClean="0">
                                  <a:solidFill>
                                    <a:srgbClr val="E47588"/>
                                  </a:solidFill>
                                  <a:latin typeface="Cambria Math" panose="02040503050406030204" pitchFamily="18" charset="0"/>
                                </a:rPr>
                              </m:ctrlPr>
                            </m:fPr>
                            <m:num>
                              <m:r>
                                <a:rPr lang="en-US" sz="1600" b="0" i="1" smtClean="0">
                                  <a:solidFill>
                                    <a:srgbClr val="E47588"/>
                                  </a:solidFill>
                                  <a:latin typeface="Cambria Math" panose="02040503050406030204" pitchFamily="18" charset="0"/>
                                </a:rPr>
                                <m:t>2 </m:t>
                              </m:r>
                              <m:r>
                                <m:rPr>
                                  <m:sty m:val="p"/>
                                </m:rPr>
                                <a:rPr lang="en-US" sz="1600" b="0" i="0" smtClean="0">
                                  <a:solidFill>
                                    <a:srgbClr val="E47588"/>
                                  </a:solidFill>
                                  <a:latin typeface="Cambria Math" panose="02040503050406030204" pitchFamily="18" charset="0"/>
                                </a:rPr>
                                <m:t>H</m:t>
                              </m:r>
                              <m:r>
                                <a:rPr lang="en-US" sz="1600" b="0" i="0" smtClean="0">
                                  <a:solidFill>
                                    <a:srgbClr val="E47588"/>
                                  </a:solidFill>
                                  <a:latin typeface="Cambria Math" panose="02040503050406030204" pitchFamily="18" charset="0"/>
                                </a:rPr>
                                <m:t> </m:t>
                              </m:r>
                              <m:r>
                                <m:rPr>
                                  <m:sty m:val="p"/>
                                </m:rPr>
                                <a:rPr lang="en-US" sz="1600" b="0" i="0" smtClean="0">
                                  <a:solidFill>
                                    <a:srgbClr val="E47588"/>
                                  </a:solidFill>
                                  <a:latin typeface="Cambria Math" panose="02040503050406030204" pitchFamily="18" charset="0"/>
                                </a:rPr>
                                <m:t>atoms</m:t>
                              </m:r>
                            </m:num>
                            <m:den>
                              <m:r>
                                <a:rPr lang="en-US" sz="1600" b="0" i="1" smtClean="0">
                                  <a:solidFill>
                                    <a:srgbClr val="E47588"/>
                                  </a:solidFill>
                                  <a:latin typeface="Cambria Math" panose="02040503050406030204" pitchFamily="18" charset="0"/>
                                </a:rPr>
                                <m:t>1</m:t>
                              </m:r>
                              <m:sSub>
                                <m:sSubPr>
                                  <m:ctrlPr>
                                    <a:rPr lang="en-US" sz="1600" i="1">
                                      <a:solidFill>
                                        <a:srgbClr val="E47588"/>
                                      </a:solidFill>
                                      <a:latin typeface="Cambria Math" panose="02040503050406030204" pitchFamily="18" charset="0"/>
                                    </a:rPr>
                                  </m:ctrlPr>
                                </m:sSubPr>
                                <m:e>
                                  <m:r>
                                    <a:rPr lang="en-US" sz="1600">
                                      <a:solidFill>
                                        <a:srgbClr val="E47588"/>
                                      </a:solidFill>
                                      <a:latin typeface="Cambria Math" panose="02040503050406030204" pitchFamily="18" charset="0"/>
                                    </a:rPr>
                                    <m:t> </m:t>
                                  </m:r>
                                  <m:r>
                                    <m:rPr>
                                      <m:sty m:val="p"/>
                                    </m:rPr>
                                    <a:rPr lang="en-US" sz="1600">
                                      <a:solidFill>
                                        <a:srgbClr val="E47588"/>
                                      </a:solidFill>
                                      <a:latin typeface="Cambria Math" panose="02040503050406030204" pitchFamily="18" charset="0"/>
                                    </a:rPr>
                                    <m:t>H</m:t>
                                  </m:r>
                                </m:e>
                                <m:sub>
                                  <m:r>
                                    <a:rPr lang="en-US" sz="1600" i="1">
                                      <a:solidFill>
                                        <a:srgbClr val="E47588"/>
                                      </a:solidFill>
                                      <a:latin typeface="Cambria Math" panose="02040503050406030204" pitchFamily="18" charset="0"/>
                                    </a:rPr>
                                    <m:t>2</m:t>
                                  </m:r>
                                </m:sub>
                              </m:sSub>
                              <m:r>
                                <m:rPr>
                                  <m:sty m:val="p"/>
                                </m:rPr>
                                <a:rPr lang="en-US" sz="1600">
                                  <a:solidFill>
                                    <a:srgbClr val="E47588"/>
                                  </a:solidFill>
                                  <a:latin typeface="Cambria Math" panose="02040503050406030204" pitchFamily="18" charset="0"/>
                                </a:rPr>
                                <m:t>O</m:t>
                              </m:r>
                              <m:r>
                                <a:rPr lang="en-US" sz="1600" i="1">
                                  <a:solidFill>
                                    <a:srgbClr val="E47588"/>
                                  </a:solidFill>
                                  <a:latin typeface="Cambria Math" panose="02040503050406030204" pitchFamily="18" charset="0"/>
                                </a:rPr>
                                <m:t> </m:t>
                              </m:r>
                              <m:r>
                                <m:rPr>
                                  <m:sty m:val="p"/>
                                </m:rPr>
                                <a:rPr lang="en-US" sz="1600">
                                  <a:solidFill>
                                    <a:srgbClr val="E47588"/>
                                  </a:solidFill>
                                  <a:latin typeface="Cambria Math" panose="02040503050406030204" pitchFamily="18" charset="0"/>
                                </a:rPr>
                                <m:t>molecule</m:t>
                              </m:r>
                            </m:den>
                          </m:f>
                        </m:e>
                      </m:d>
                    </m:oMath>
                  </m:oMathPara>
                </a14:m>
                <a:endParaRPr lang="en-US" sz="1600" dirty="0">
                  <a:solidFill>
                    <a:srgbClr val="E47588"/>
                  </a:solidFill>
                </a:endParaRPr>
              </a:p>
            </p:txBody>
          </p:sp>
        </mc:Choice>
        <mc:Fallback xmlns="">
          <p:sp>
            <p:nvSpPr>
              <p:cNvPr id="18" name="TextBox 17">
                <a:extLst>
                  <a:ext uri="{FF2B5EF4-FFF2-40B4-BE49-F238E27FC236}">
                    <a16:creationId xmlns:a16="http://schemas.microsoft.com/office/drawing/2014/main" id="{30275F8A-150C-448E-9F85-734C9AB13EAB}"/>
                  </a:ext>
                </a:extLst>
              </p:cNvPr>
              <p:cNvSpPr txBox="1">
                <a:spLocks noRot="1" noChangeAspect="1" noMove="1" noResize="1" noEditPoints="1" noAdjustHandles="1" noChangeArrowheads="1" noChangeShapeType="1" noTextEdit="1"/>
              </p:cNvSpPr>
              <p:nvPr/>
            </p:nvSpPr>
            <p:spPr>
              <a:xfrm>
                <a:off x="3698408" y="3017753"/>
                <a:ext cx="1651414" cy="55322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05128EC-7667-4D60-B26C-C3E5FAA10B0C}"/>
                  </a:ext>
                </a:extLst>
              </p:cNvPr>
              <p:cNvSpPr txBox="1"/>
              <p:nvPr/>
            </p:nvSpPr>
            <p:spPr>
              <a:xfrm>
                <a:off x="5325149" y="3188158"/>
                <a:ext cx="19905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E47588"/>
                          </a:solidFill>
                          <a:latin typeface="Cambria Math" panose="02040503050406030204" pitchFamily="18" charset="0"/>
                        </a:rPr>
                        <m:t>=2.18 </m:t>
                      </m:r>
                      <m:r>
                        <a:rPr lang="en-US" sz="1600" b="0" i="1" smtClean="0">
                          <a:solidFill>
                            <a:srgbClr val="E47588"/>
                          </a:solidFill>
                          <a:latin typeface="Cambria Math" panose="02040503050406030204" pitchFamily="18" charset="0"/>
                        </a:rPr>
                        <m:t>𝑥</m:t>
                      </m:r>
                      <m:r>
                        <a:rPr lang="en-US" sz="1600" b="0" i="1" smtClean="0">
                          <a:solidFill>
                            <a:srgbClr val="E47588"/>
                          </a:solidFill>
                          <a:latin typeface="Cambria Math" panose="02040503050406030204" pitchFamily="18" charset="0"/>
                        </a:rPr>
                        <m:t> </m:t>
                      </m:r>
                      <m:sSup>
                        <m:sSupPr>
                          <m:ctrlPr>
                            <a:rPr lang="en-US" sz="1600" b="0" i="1" smtClean="0">
                              <a:solidFill>
                                <a:srgbClr val="E47588"/>
                              </a:solidFill>
                              <a:latin typeface="Cambria Math" panose="02040503050406030204" pitchFamily="18" charset="0"/>
                            </a:rPr>
                          </m:ctrlPr>
                        </m:sSupPr>
                        <m:e>
                          <m:r>
                            <a:rPr lang="en-US" sz="1600" b="0" i="1" smtClean="0">
                              <a:solidFill>
                                <a:srgbClr val="E47588"/>
                              </a:solidFill>
                              <a:latin typeface="Cambria Math" panose="02040503050406030204" pitchFamily="18" charset="0"/>
                            </a:rPr>
                            <m:t>10</m:t>
                          </m:r>
                        </m:e>
                        <m:sup>
                          <m:r>
                            <a:rPr lang="en-US" sz="1600" b="0" i="1" smtClean="0">
                              <a:solidFill>
                                <a:srgbClr val="E47588"/>
                              </a:solidFill>
                              <a:latin typeface="Cambria Math" panose="02040503050406030204" pitchFamily="18" charset="0"/>
                            </a:rPr>
                            <m:t>23</m:t>
                          </m:r>
                        </m:sup>
                      </m:sSup>
                      <m:r>
                        <m:rPr>
                          <m:sty m:val="p"/>
                        </m:rPr>
                        <a:rPr lang="en-US" sz="1600" b="0" i="0" smtClean="0">
                          <a:solidFill>
                            <a:srgbClr val="E47588"/>
                          </a:solidFill>
                          <a:latin typeface="Cambria Math" panose="02040503050406030204" pitchFamily="18" charset="0"/>
                        </a:rPr>
                        <m:t>H</m:t>
                      </m:r>
                      <m:r>
                        <a:rPr lang="en-US" sz="1600" b="0" i="0" smtClean="0">
                          <a:solidFill>
                            <a:srgbClr val="E47588"/>
                          </a:solidFill>
                          <a:latin typeface="Cambria Math" panose="02040503050406030204" pitchFamily="18" charset="0"/>
                        </a:rPr>
                        <m:t> </m:t>
                      </m:r>
                      <m:r>
                        <m:rPr>
                          <m:sty m:val="p"/>
                        </m:rPr>
                        <a:rPr lang="en-US" sz="1600" b="0" i="0" smtClean="0">
                          <a:solidFill>
                            <a:srgbClr val="E47588"/>
                          </a:solidFill>
                          <a:latin typeface="Cambria Math" panose="02040503050406030204" pitchFamily="18" charset="0"/>
                        </a:rPr>
                        <m:t>atoms</m:t>
                      </m:r>
                    </m:oMath>
                  </m:oMathPara>
                </a14:m>
                <a:endParaRPr lang="en-US" sz="1600" dirty="0">
                  <a:solidFill>
                    <a:srgbClr val="E47588"/>
                  </a:solidFill>
                  <a:latin typeface="Gill Sans MT" panose="020B0502020104020203" pitchFamily="34" charset="0"/>
                </a:endParaRPr>
              </a:p>
            </p:txBody>
          </p:sp>
        </mc:Choice>
        <mc:Fallback xmlns="">
          <p:sp>
            <p:nvSpPr>
              <p:cNvPr id="19" name="TextBox 18">
                <a:extLst>
                  <a:ext uri="{FF2B5EF4-FFF2-40B4-BE49-F238E27FC236}">
                    <a16:creationId xmlns:a16="http://schemas.microsoft.com/office/drawing/2014/main" id="{805128EC-7667-4D60-B26C-C3E5FAA10B0C}"/>
                  </a:ext>
                </a:extLst>
              </p:cNvPr>
              <p:cNvSpPr txBox="1">
                <a:spLocks noRot="1" noChangeAspect="1" noMove="1" noResize="1" noEditPoints="1" noAdjustHandles="1" noChangeArrowheads="1" noChangeShapeType="1" noTextEdit="1"/>
              </p:cNvSpPr>
              <p:nvPr/>
            </p:nvSpPr>
            <p:spPr>
              <a:xfrm>
                <a:off x="5325149" y="3188158"/>
                <a:ext cx="1990545" cy="246221"/>
              </a:xfrm>
              <a:prstGeom prst="rect">
                <a:avLst/>
              </a:prstGeom>
              <a:blipFill>
                <a:blip r:embed="rId8"/>
                <a:stretch>
                  <a:fillRect l="-307" r="-920"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B266C5A-41E0-4AB1-9389-2711EAA049C4}"/>
                  </a:ext>
                </a:extLst>
              </p:cNvPr>
              <p:cNvSpPr txBox="1"/>
              <p:nvPr/>
            </p:nvSpPr>
            <p:spPr>
              <a:xfrm>
                <a:off x="1152447" y="3772595"/>
                <a:ext cx="2623154" cy="5582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600" i="1" smtClean="0">
                              <a:solidFill>
                                <a:srgbClr val="E47588"/>
                              </a:solidFill>
                              <a:latin typeface="Cambria Math" panose="02040503050406030204" pitchFamily="18" charset="0"/>
                            </a:rPr>
                          </m:ctrlPr>
                        </m:dPr>
                        <m:e>
                          <m:f>
                            <m:fPr>
                              <m:ctrlPr>
                                <a:rPr lang="en-US" sz="1600" i="1" smtClean="0">
                                  <a:solidFill>
                                    <a:srgbClr val="E47588"/>
                                  </a:solidFill>
                                  <a:latin typeface="Cambria Math" panose="02040503050406030204" pitchFamily="18" charset="0"/>
                                </a:rPr>
                              </m:ctrlPr>
                            </m:fPr>
                            <m:num>
                              <m:sSup>
                                <m:sSupPr>
                                  <m:ctrlPr>
                                    <a:rPr lang="en-US" sz="1600" i="1" smtClean="0">
                                      <a:solidFill>
                                        <a:srgbClr val="E47588"/>
                                      </a:solidFill>
                                      <a:latin typeface="Cambria Math" panose="02040503050406030204" pitchFamily="18" charset="0"/>
                                    </a:rPr>
                                  </m:ctrlPr>
                                </m:sSupPr>
                                <m:e>
                                  <m:r>
                                    <a:rPr lang="en-US" sz="1600" b="0" i="1" smtClean="0">
                                      <a:solidFill>
                                        <a:srgbClr val="E47588"/>
                                      </a:solidFill>
                                      <a:latin typeface="Cambria Math" panose="02040503050406030204" pitchFamily="18" charset="0"/>
                                    </a:rPr>
                                    <m:t>1.09 </m:t>
                                  </m:r>
                                  <m:r>
                                    <a:rPr lang="en-US" sz="1600" b="0" i="1" smtClean="0">
                                      <a:solidFill>
                                        <a:srgbClr val="E47588"/>
                                      </a:solidFill>
                                      <a:latin typeface="Cambria Math" panose="02040503050406030204" pitchFamily="18" charset="0"/>
                                    </a:rPr>
                                    <m:t>𝑥</m:t>
                                  </m:r>
                                  <m:r>
                                    <a:rPr lang="en-US" sz="1600" b="0" i="1" smtClean="0">
                                      <a:solidFill>
                                        <a:srgbClr val="E47588"/>
                                      </a:solidFill>
                                      <a:latin typeface="Cambria Math" panose="02040503050406030204" pitchFamily="18" charset="0"/>
                                    </a:rPr>
                                    <m:t> 10</m:t>
                                  </m:r>
                                </m:e>
                                <m:sup>
                                  <m:r>
                                    <a:rPr lang="en-US" sz="1600" b="0" i="1" smtClean="0">
                                      <a:solidFill>
                                        <a:srgbClr val="E47588"/>
                                      </a:solidFill>
                                      <a:latin typeface="Cambria Math" panose="02040503050406030204" pitchFamily="18" charset="0"/>
                                    </a:rPr>
                                    <m:t>23</m:t>
                                  </m:r>
                                </m:sup>
                              </m:sSup>
                              <m:sSub>
                                <m:sSubPr>
                                  <m:ctrlPr>
                                    <a:rPr lang="en-US" sz="1600" i="1">
                                      <a:solidFill>
                                        <a:srgbClr val="E47588"/>
                                      </a:solidFill>
                                      <a:latin typeface="Cambria Math" panose="02040503050406030204" pitchFamily="18" charset="0"/>
                                    </a:rPr>
                                  </m:ctrlPr>
                                </m:sSubPr>
                                <m:e>
                                  <m:r>
                                    <a:rPr lang="en-US" sz="1600">
                                      <a:solidFill>
                                        <a:srgbClr val="E47588"/>
                                      </a:solidFill>
                                      <a:latin typeface="Cambria Math" panose="02040503050406030204" pitchFamily="18" charset="0"/>
                                    </a:rPr>
                                    <m:t> </m:t>
                                  </m:r>
                                  <m:r>
                                    <m:rPr>
                                      <m:sty m:val="p"/>
                                    </m:rPr>
                                    <a:rPr lang="en-US" sz="1600">
                                      <a:solidFill>
                                        <a:srgbClr val="E47588"/>
                                      </a:solidFill>
                                      <a:latin typeface="Cambria Math" panose="02040503050406030204" pitchFamily="18" charset="0"/>
                                    </a:rPr>
                                    <m:t>H</m:t>
                                  </m:r>
                                </m:e>
                                <m:sub>
                                  <m:r>
                                    <a:rPr lang="en-US" sz="1600" i="1">
                                      <a:solidFill>
                                        <a:srgbClr val="E47588"/>
                                      </a:solidFill>
                                      <a:latin typeface="Cambria Math" panose="02040503050406030204" pitchFamily="18" charset="0"/>
                                    </a:rPr>
                                    <m:t>2</m:t>
                                  </m:r>
                                </m:sub>
                              </m:sSub>
                              <m:r>
                                <m:rPr>
                                  <m:sty m:val="p"/>
                                </m:rPr>
                                <a:rPr lang="en-US" sz="1600">
                                  <a:solidFill>
                                    <a:srgbClr val="E47588"/>
                                  </a:solidFill>
                                  <a:latin typeface="Cambria Math" panose="02040503050406030204" pitchFamily="18" charset="0"/>
                                </a:rPr>
                                <m:t>O</m:t>
                              </m:r>
                              <m:r>
                                <a:rPr lang="en-US" sz="1600" i="1">
                                  <a:solidFill>
                                    <a:srgbClr val="E47588"/>
                                  </a:solidFill>
                                  <a:latin typeface="Cambria Math" panose="02040503050406030204" pitchFamily="18" charset="0"/>
                                </a:rPr>
                                <m:t> </m:t>
                              </m:r>
                              <m:r>
                                <m:rPr>
                                  <m:sty m:val="p"/>
                                </m:rPr>
                                <a:rPr lang="en-US" sz="1600">
                                  <a:solidFill>
                                    <a:srgbClr val="E47588"/>
                                  </a:solidFill>
                                  <a:latin typeface="Cambria Math" panose="02040503050406030204" pitchFamily="18" charset="0"/>
                                </a:rPr>
                                <m:t>molecules</m:t>
                              </m:r>
                            </m:num>
                            <m:den/>
                          </m:f>
                        </m:e>
                      </m:d>
                    </m:oMath>
                  </m:oMathPara>
                </a14:m>
                <a:endParaRPr lang="en-US" sz="1600" dirty="0">
                  <a:solidFill>
                    <a:srgbClr val="E47588"/>
                  </a:solidFill>
                </a:endParaRPr>
              </a:p>
            </p:txBody>
          </p:sp>
        </mc:Choice>
        <mc:Fallback xmlns="">
          <p:sp>
            <p:nvSpPr>
              <p:cNvPr id="20" name="TextBox 19">
                <a:extLst>
                  <a:ext uri="{FF2B5EF4-FFF2-40B4-BE49-F238E27FC236}">
                    <a16:creationId xmlns:a16="http://schemas.microsoft.com/office/drawing/2014/main" id="{2B266C5A-41E0-4AB1-9389-2711EAA049C4}"/>
                  </a:ext>
                </a:extLst>
              </p:cNvPr>
              <p:cNvSpPr txBox="1">
                <a:spLocks noRot="1" noChangeAspect="1" noMove="1" noResize="1" noEditPoints="1" noAdjustHandles="1" noChangeArrowheads="1" noChangeShapeType="1" noTextEdit="1"/>
              </p:cNvSpPr>
              <p:nvPr/>
            </p:nvSpPr>
            <p:spPr>
              <a:xfrm>
                <a:off x="1152447" y="3772595"/>
                <a:ext cx="2623154" cy="558230"/>
              </a:xfrm>
              <a:prstGeom prst="rect">
                <a:avLst/>
              </a:prstGeom>
              <a:blipFill>
                <a:blip r:embed="rId9"/>
                <a:stretch>
                  <a:fillRect b="-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0EAE805-C6BC-4F90-BFF8-DD1EF438F896}"/>
                  </a:ext>
                </a:extLst>
              </p:cNvPr>
              <p:cNvSpPr txBox="1"/>
              <p:nvPr/>
            </p:nvSpPr>
            <p:spPr>
              <a:xfrm>
                <a:off x="3696674" y="3785857"/>
                <a:ext cx="1651414" cy="5532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600" i="1" smtClean="0">
                              <a:solidFill>
                                <a:srgbClr val="E47588"/>
                              </a:solidFill>
                              <a:latin typeface="Cambria Math" panose="02040503050406030204" pitchFamily="18" charset="0"/>
                            </a:rPr>
                          </m:ctrlPr>
                        </m:dPr>
                        <m:e>
                          <m:f>
                            <m:fPr>
                              <m:ctrlPr>
                                <a:rPr lang="en-US" sz="1600" i="1" smtClean="0">
                                  <a:solidFill>
                                    <a:srgbClr val="E47588"/>
                                  </a:solidFill>
                                  <a:latin typeface="Cambria Math" panose="02040503050406030204" pitchFamily="18" charset="0"/>
                                </a:rPr>
                              </m:ctrlPr>
                            </m:fPr>
                            <m:num>
                              <m:r>
                                <a:rPr lang="en-US" sz="1600" b="0" i="1" smtClean="0">
                                  <a:solidFill>
                                    <a:srgbClr val="E47588"/>
                                  </a:solidFill>
                                  <a:latin typeface="Cambria Math" panose="02040503050406030204" pitchFamily="18" charset="0"/>
                                </a:rPr>
                                <m:t>1 </m:t>
                              </m:r>
                              <m:r>
                                <m:rPr>
                                  <m:sty m:val="p"/>
                                </m:rPr>
                                <a:rPr lang="en-US" sz="1600" b="0" i="0" smtClean="0">
                                  <a:solidFill>
                                    <a:srgbClr val="E47588"/>
                                  </a:solidFill>
                                  <a:latin typeface="Cambria Math" panose="02040503050406030204" pitchFamily="18" charset="0"/>
                                </a:rPr>
                                <m:t>O</m:t>
                              </m:r>
                              <m:r>
                                <a:rPr lang="en-US" sz="1600" b="0" i="0" smtClean="0">
                                  <a:solidFill>
                                    <a:srgbClr val="E47588"/>
                                  </a:solidFill>
                                  <a:latin typeface="Cambria Math" panose="02040503050406030204" pitchFamily="18" charset="0"/>
                                </a:rPr>
                                <m:t> </m:t>
                              </m:r>
                              <m:r>
                                <m:rPr>
                                  <m:sty m:val="p"/>
                                </m:rPr>
                                <a:rPr lang="en-US" sz="1600" b="0" i="0" smtClean="0">
                                  <a:solidFill>
                                    <a:srgbClr val="E47588"/>
                                  </a:solidFill>
                                  <a:latin typeface="Cambria Math" panose="02040503050406030204" pitchFamily="18" charset="0"/>
                                </a:rPr>
                                <m:t>atoms</m:t>
                              </m:r>
                            </m:num>
                            <m:den>
                              <m:r>
                                <a:rPr lang="en-US" sz="1600" b="0" i="1" smtClean="0">
                                  <a:solidFill>
                                    <a:srgbClr val="E47588"/>
                                  </a:solidFill>
                                  <a:latin typeface="Cambria Math" panose="02040503050406030204" pitchFamily="18" charset="0"/>
                                </a:rPr>
                                <m:t>1</m:t>
                              </m:r>
                              <m:sSub>
                                <m:sSubPr>
                                  <m:ctrlPr>
                                    <a:rPr lang="en-US" sz="1600" i="1">
                                      <a:solidFill>
                                        <a:srgbClr val="E47588"/>
                                      </a:solidFill>
                                      <a:latin typeface="Cambria Math" panose="02040503050406030204" pitchFamily="18" charset="0"/>
                                    </a:rPr>
                                  </m:ctrlPr>
                                </m:sSubPr>
                                <m:e>
                                  <m:r>
                                    <a:rPr lang="en-US" sz="1600">
                                      <a:solidFill>
                                        <a:srgbClr val="E47588"/>
                                      </a:solidFill>
                                      <a:latin typeface="Cambria Math" panose="02040503050406030204" pitchFamily="18" charset="0"/>
                                    </a:rPr>
                                    <m:t> </m:t>
                                  </m:r>
                                  <m:r>
                                    <m:rPr>
                                      <m:sty m:val="p"/>
                                    </m:rPr>
                                    <a:rPr lang="en-US" sz="1600">
                                      <a:solidFill>
                                        <a:srgbClr val="E47588"/>
                                      </a:solidFill>
                                      <a:latin typeface="Cambria Math" panose="02040503050406030204" pitchFamily="18" charset="0"/>
                                    </a:rPr>
                                    <m:t>H</m:t>
                                  </m:r>
                                </m:e>
                                <m:sub>
                                  <m:r>
                                    <a:rPr lang="en-US" sz="1600" i="1">
                                      <a:solidFill>
                                        <a:srgbClr val="E47588"/>
                                      </a:solidFill>
                                      <a:latin typeface="Cambria Math" panose="02040503050406030204" pitchFamily="18" charset="0"/>
                                    </a:rPr>
                                    <m:t>2</m:t>
                                  </m:r>
                                </m:sub>
                              </m:sSub>
                              <m:r>
                                <m:rPr>
                                  <m:sty m:val="p"/>
                                </m:rPr>
                                <a:rPr lang="en-US" sz="1600">
                                  <a:solidFill>
                                    <a:srgbClr val="E47588"/>
                                  </a:solidFill>
                                  <a:latin typeface="Cambria Math" panose="02040503050406030204" pitchFamily="18" charset="0"/>
                                </a:rPr>
                                <m:t>O</m:t>
                              </m:r>
                              <m:r>
                                <a:rPr lang="en-US" sz="1600" i="1">
                                  <a:solidFill>
                                    <a:srgbClr val="E47588"/>
                                  </a:solidFill>
                                  <a:latin typeface="Cambria Math" panose="02040503050406030204" pitchFamily="18" charset="0"/>
                                </a:rPr>
                                <m:t> </m:t>
                              </m:r>
                              <m:r>
                                <m:rPr>
                                  <m:sty m:val="p"/>
                                </m:rPr>
                                <a:rPr lang="en-US" sz="1600">
                                  <a:solidFill>
                                    <a:srgbClr val="E47588"/>
                                  </a:solidFill>
                                  <a:latin typeface="Cambria Math" panose="02040503050406030204" pitchFamily="18" charset="0"/>
                                </a:rPr>
                                <m:t>molecule</m:t>
                              </m:r>
                            </m:den>
                          </m:f>
                        </m:e>
                      </m:d>
                    </m:oMath>
                  </m:oMathPara>
                </a14:m>
                <a:endParaRPr lang="en-US" sz="1600" dirty="0">
                  <a:solidFill>
                    <a:srgbClr val="E47588"/>
                  </a:solidFill>
                </a:endParaRPr>
              </a:p>
            </p:txBody>
          </p:sp>
        </mc:Choice>
        <mc:Fallback xmlns="">
          <p:sp>
            <p:nvSpPr>
              <p:cNvPr id="21" name="TextBox 20">
                <a:extLst>
                  <a:ext uri="{FF2B5EF4-FFF2-40B4-BE49-F238E27FC236}">
                    <a16:creationId xmlns:a16="http://schemas.microsoft.com/office/drawing/2014/main" id="{A0EAE805-C6BC-4F90-BFF8-DD1EF438F896}"/>
                  </a:ext>
                </a:extLst>
              </p:cNvPr>
              <p:cNvSpPr txBox="1">
                <a:spLocks noRot="1" noChangeAspect="1" noMove="1" noResize="1" noEditPoints="1" noAdjustHandles="1" noChangeArrowheads="1" noChangeShapeType="1" noTextEdit="1"/>
              </p:cNvSpPr>
              <p:nvPr/>
            </p:nvSpPr>
            <p:spPr>
              <a:xfrm>
                <a:off x="3696674" y="3785857"/>
                <a:ext cx="1651414" cy="55322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44315BA-98F7-4671-858E-81EBC68A657D}"/>
                  </a:ext>
                </a:extLst>
              </p:cNvPr>
              <p:cNvSpPr txBox="1"/>
              <p:nvPr/>
            </p:nvSpPr>
            <p:spPr>
              <a:xfrm>
                <a:off x="5325149" y="3956901"/>
                <a:ext cx="198413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E47588"/>
                          </a:solidFill>
                          <a:latin typeface="Cambria Math" panose="02040503050406030204" pitchFamily="18" charset="0"/>
                        </a:rPr>
                        <m:t>=1.09 </m:t>
                      </m:r>
                      <m:r>
                        <a:rPr lang="en-US" sz="1600" b="0" i="1" smtClean="0">
                          <a:solidFill>
                            <a:srgbClr val="E47588"/>
                          </a:solidFill>
                          <a:latin typeface="Cambria Math" panose="02040503050406030204" pitchFamily="18" charset="0"/>
                        </a:rPr>
                        <m:t>𝑥</m:t>
                      </m:r>
                      <m:r>
                        <a:rPr lang="en-US" sz="1600" b="0" i="1" smtClean="0">
                          <a:solidFill>
                            <a:srgbClr val="E47588"/>
                          </a:solidFill>
                          <a:latin typeface="Cambria Math" panose="02040503050406030204" pitchFamily="18" charset="0"/>
                        </a:rPr>
                        <m:t> </m:t>
                      </m:r>
                      <m:sSup>
                        <m:sSupPr>
                          <m:ctrlPr>
                            <a:rPr lang="en-US" sz="1600" b="0" i="1" smtClean="0">
                              <a:solidFill>
                                <a:srgbClr val="E47588"/>
                              </a:solidFill>
                              <a:latin typeface="Cambria Math" panose="02040503050406030204" pitchFamily="18" charset="0"/>
                            </a:rPr>
                          </m:ctrlPr>
                        </m:sSupPr>
                        <m:e>
                          <m:r>
                            <a:rPr lang="en-US" sz="1600" b="0" i="1" smtClean="0">
                              <a:solidFill>
                                <a:srgbClr val="E47588"/>
                              </a:solidFill>
                              <a:latin typeface="Cambria Math" panose="02040503050406030204" pitchFamily="18" charset="0"/>
                            </a:rPr>
                            <m:t>10</m:t>
                          </m:r>
                        </m:e>
                        <m:sup>
                          <m:r>
                            <a:rPr lang="en-US" sz="1600" b="0" i="1" smtClean="0">
                              <a:solidFill>
                                <a:srgbClr val="E47588"/>
                              </a:solidFill>
                              <a:latin typeface="Cambria Math" panose="02040503050406030204" pitchFamily="18" charset="0"/>
                            </a:rPr>
                            <m:t>23</m:t>
                          </m:r>
                        </m:sup>
                      </m:sSup>
                      <m:r>
                        <m:rPr>
                          <m:sty m:val="p"/>
                        </m:rPr>
                        <a:rPr lang="en-US" sz="1600" b="0" i="0" smtClean="0">
                          <a:solidFill>
                            <a:srgbClr val="E47588"/>
                          </a:solidFill>
                          <a:latin typeface="Cambria Math" panose="02040503050406030204" pitchFamily="18" charset="0"/>
                        </a:rPr>
                        <m:t>O</m:t>
                      </m:r>
                      <m:r>
                        <a:rPr lang="en-US" sz="1600" b="0" i="0" smtClean="0">
                          <a:solidFill>
                            <a:srgbClr val="E47588"/>
                          </a:solidFill>
                          <a:latin typeface="Cambria Math" panose="02040503050406030204" pitchFamily="18" charset="0"/>
                        </a:rPr>
                        <m:t> </m:t>
                      </m:r>
                      <m:r>
                        <m:rPr>
                          <m:sty m:val="p"/>
                        </m:rPr>
                        <a:rPr lang="en-US" sz="1600" b="0" i="0" smtClean="0">
                          <a:solidFill>
                            <a:srgbClr val="E47588"/>
                          </a:solidFill>
                          <a:latin typeface="Cambria Math" panose="02040503050406030204" pitchFamily="18" charset="0"/>
                        </a:rPr>
                        <m:t>atoms</m:t>
                      </m:r>
                    </m:oMath>
                  </m:oMathPara>
                </a14:m>
                <a:endParaRPr lang="en-US" sz="1600" dirty="0">
                  <a:solidFill>
                    <a:srgbClr val="E47588"/>
                  </a:solidFill>
                  <a:latin typeface="Gill Sans MT" panose="020B0502020104020203" pitchFamily="34" charset="0"/>
                </a:endParaRPr>
              </a:p>
            </p:txBody>
          </p:sp>
        </mc:Choice>
        <mc:Fallback xmlns="">
          <p:sp>
            <p:nvSpPr>
              <p:cNvPr id="22" name="TextBox 21">
                <a:extLst>
                  <a:ext uri="{FF2B5EF4-FFF2-40B4-BE49-F238E27FC236}">
                    <a16:creationId xmlns:a16="http://schemas.microsoft.com/office/drawing/2014/main" id="{344315BA-98F7-4671-858E-81EBC68A657D}"/>
                  </a:ext>
                </a:extLst>
              </p:cNvPr>
              <p:cNvSpPr txBox="1">
                <a:spLocks noRot="1" noChangeAspect="1" noMove="1" noResize="1" noEditPoints="1" noAdjustHandles="1" noChangeArrowheads="1" noChangeShapeType="1" noTextEdit="1"/>
              </p:cNvSpPr>
              <p:nvPr/>
            </p:nvSpPr>
            <p:spPr>
              <a:xfrm>
                <a:off x="5325149" y="3956901"/>
                <a:ext cx="1984133" cy="246221"/>
              </a:xfrm>
              <a:prstGeom prst="rect">
                <a:avLst/>
              </a:prstGeom>
              <a:blipFill>
                <a:blip r:embed="rId11"/>
                <a:stretch>
                  <a:fillRect l="-308" r="-923" b="-10000"/>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A0F2F88-CDCC-4AE9-B117-1FE3B6A9591B}"/>
              </a:ext>
            </a:extLst>
          </p:cNvPr>
          <p:cNvSpPr/>
          <p:nvPr/>
        </p:nvSpPr>
        <p:spPr>
          <a:xfrm>
            <a:off x="1" y="2497178"/>
            <a:ext cx="9143999" cy="646331"/>
          </a:xfrm>
          <a:prstGeom prst="rect">
            <a:avLst/>
          </a:prstGeom>
        </p:spPr>
        <p:txBody>
          <a:bodyPr wrap="square">
            <a:spAutoFit/>
          </a:bodyPr>
          <a:lstStyle/>
          <a:p>
            <a:pPr eaLnBrk="0" fontAlgn="base" hangingPunct="0">
              <a:spcBef>
                <a:spcPct val="0"/>
              </a:spcBef>
              <a:spcAft>
                <a:spcPct val="0"/>
              </a:spcAft>
              <a:buClr>
                <a:srgbClr val="000000"/>
              </a:buClr>
            </a:pPr>
            <a:r>
              <a:rPr lang="en-US" altLang="en-US" dirty="0">
                <a:solidFill>
                  <a:srgbClr val="E47588"/>
                </a:solidFill>
                <a:latin typeface="Gill Sans MT" panose="020B0502020104020203" pitchFamily="34" charset="0"/>
                <a:ea typeface="MS PGothic" pitchFamily="34" charset="-128"/>
                <a:cs typeface="Times New Roman" pitchFamily="18" charset="0"/>
              </a:rPr>
              <a:t>Using the molecular formula, we can determine the number of H and O atoms in 3.26 g of H</a:t>
            </a:r>
            <a:r>
              <a:rPr lang="en-US" altLang="en-US" baseline="-25000" dirty="0">
                <a:solidFill>
                  <a:srgbClr val="E47588"/>
                </a:solidFill>
                <a:latin typeface="Gill Sans MT" panose="020B0502020104020203" pitchFamily="34" charset="0"/>
                <a:ea typeface="MS PGothic" pitchFamily="34" charset="-128"/>
                <a:cs typeface="Times New Roman" pitchFamily="18" charset="0"/>
              </a:rPr>
              <a:t>2</a:t>
            </a:r>
            <a:r>
              <a:rPr lang="en-US" altLang="en-US" dirty="0">
                <a:solidFill>
                  <a:srgbClr val="E47588"/>
                </a:solidFill>
                <a:latin typeface="Gill Sans MT" panose="020B0502020104020203" pitchFamily="34" charset="0"/>
                <a:ea typeface="MS PGothic" pitchFamily="34" charset="-128"/>
                <a:cs typeface="Times New Roman" pitchFamily="18" charset="0"/>
              </a:rPr>
              <a:t>O as follows:</a:t>
            </a:r>
          </a:p>
        </p:txBody>
      </p:sp>
      <p:cxnSp>
        <p:nvCxnSpPr>
          <p:cNvPr id="24" name="Straight Connector 23">
            <a:extLst>
              <a:ext uri="{FF2B5EF4-FFF2-40B4-BE49-F238E27FC236}">
                <a16:creationId xmlns:a16="http://schemas.microsoft.com/office/drawing/2014/main" id="{B91D0397-FF7D-429A-AD42-22A066539CDD}"/>
              </a:ext>
            </a:extLst>
          </p:cNvPr>
          <p:cNvCxnSpPr>
            <a:cxnSpLocks noChangeShapeType="1"/>
          </p:cNvCxnSpPr>
          <p:nvPr/>
        </p:nvCxnSpPr>
        <p:spPr bwMode="auto">
          <a:xfrm flipV="1">
            <a:off x="895350" y="1878491"/>
            <a:ext cx="479425" cy="112234"/>
          </a:xfrm>
          <a:prstGeom prst="line">
            <a:avLst/>
          </a:prstGeom>
          <a:noFill/>
          <a:ln w="38100" algn="ctr">
            <a:solidFill>
              <a:srgbClr val="67AEB6"/>
            </a:solidFill>
            <a:round/>
            <a:headEnd/>
            <a:tailEnd/>
          </a:ln>
        </p:spPr>
      </p:cxnSp>
      <p:cxnSp>
        <p:nvCxnSpPr>
          <p:cNvPr id="25" name="Straight Connector 24">
            <a:extLst>
              <a:ext uri="{FF2B5EF4-FFF2-40B4-BE49-F238E27FC236}">
                <a16:creationId xmlns:a16="http://schemas.microsoft.com/office/drawing/2014/main" id="{BBA2E15D-D1E1-40E0-9FEF-D4C63AD88531}"/>
              </a:ext>
            </a:extLst>
          </p:cNvPr>
          <p:cNvCxnSpPr>
            <a:cxnSpLocks noChangeShapeType="1"/>
          </p:cNvCxnSpPr>
          <p:nvPr/>
        </p:nvCxnSpPr>
        <p:spPr bwMode="auto">
          <a:xfrm flipV="1">
            <a:off x="2248234" y="2192340"/>
            <a:ext cx="498141" cy="96920"/>
          </a:xfrm>
          <a:prstGeom prst="line">
            <a:avLst/>
          </a:prstGeom>
          <a:noFill/>
          <a:ln w="38100" algn="ctr">
            <a:solidFill>
              <a:srgbClr val="67AEB6"/>
            </a:solidFill>
            <a:round/>
            <a:headEnd/>
            <a:tailEnd/>
          </a:ln>
        </p:spPr>
      </p:cxnSp>
      <p:cxnSp>
        <p:nvCxnSpPr>
          <p:cNvPr id="26" name="Straight Connector 25">
            <a:extLst>
              <a:ext uri="{FF2B5EF4-FFF2-40B4-BE49-F238E27FC236}">
                <a16:creationId xmlns:a16="http://schemas.microsoft.com/office/drawing/2014/main" id="{A2AEDD50-7B1D-4A9D-9234-6FA689C8EB3B}"/>
              </a:ext>
            </a:extLst>
          </p:cNvPr>
          <p:cNvCxnSpPr>
            <a:cxnSpLocks noChangeShapeType="1"/>
          </p:cNvCxnSpPr>
          <p:nvPr/>
        </p:nvCxnSpPr>
        <p:spPr bwMode="auto">
          <a:xfrm flipV="1">
            <a:off x="1997075" y="1878492"/>
            <a:ext cx="650875" cy="112233"/>
          </a:xfrm>
          <a:prstGeom prst="line">
            <a:avLst/>
          </a:prstGeom>
          <a:noFill/>
          <a:ln w="38100" algn="ctr">
            <a:solidFill>
              <a:srgbClr val="67AEB6"/>
            </a:solidFill>
            <a:round/>
            <a:headEnd/>
            <a:tailEnd/>
          </a:ln>
        </p:spPr>
      </p:cxnSp>
      <p:cxnSp>
        <p:nvCxnSpPr>
          <p:cNvPr id="27" name="Straight Connector 26">
            <a:extLst>
              <a:ext uri="{FF2B5EF4-FFF2-40B4-BE49-F238E27FC236}">
                <a16:creationId xmlns:a16="http://schemas.microsoft.com/office/drawing/2014/main" id="{DFB492EA-49C4-4EC1-B0F0-2C275C7738E5}"/>
              </a:ext>
            </a:extLst>
          </p:cNvPr>
          <p:cNvCxnSpPr>
            <a:cxnSpLocks noChangeShapeType="1"/>
          </p:cNvCxnSpPr>
          <p:nvPr/>
        </p:nvCxnSpPr>
        <p:spPr bwMode="auto">
          <a:xfrm flipV="1">
            <a:off x="3938652" y="2163765"/>
            <a:ext cx="670167" cy="122555"/>
          </a:xfrm>
          <a:prstGeom prst="line">
            <a:avLst/>
          </a:prstGeom>
          <a:noFill/>
          <a:ln w="38100" algn="ctr">
            <a:solidFill>
              <a:srgbClr val="67AEB6"/>
            </a:solidFill>
            <a:round/>
            <a:headEnd/>
            <a:tailEnd/>
          </a:ln>
        </p:spPr>
      </p:cxnSp>
      <p:cxnSp>
        <p:nvCxnSpPr>
          <p:cNvPr id="28" name="Straight Connector 27">
            <a:extLst>
              <a:ext uri="{FF2B5EF4-FFF2-40B4-BE49-F238E27FC236}">
                <a16:creationId xmlns:a16="http://schemas.microsoft.com/office/drawing/2014/main" id="{453CE960-E1D1-4727-999C-225EFAA27786}"/>
              </a:ext>
            </a:extLst>
          </p:cNvPr>
          <p:cNvCxnSpPr>
            <a:cxnSpLocks noChangeShapeType="1"/>
          </p:cNvCxnSpPr>
          <p:nvPr/>
        </p:nvCxnSpPr>
        <p:spPr bwMode="auto">
          <a:xfrm flipV="1">
            <a:off x="2463792" y="3094530"/>
            <a:ext cx="1033052" cy="115931"/>
          </a:xfrm>
          <a:prstGeom prst="line">
            <a:avLst/>
          </a:prstGeom>
          <a:noFill/>
          <a:ln w="38100" algn="ctr">
            <a:solidFill>
              <a:srgbClr val="67AEB6"/>
            </a:solidFill>
            <a:round/>
            <a:headEnd/>
            <a:tailEnd/>
          </a:ln>
        </p:spPr>
      </p:cxnSp>
      <p:cxnSp>
        <p:nvCxnSpPr>
          <p:cNvPr id="29" name="Straight Connector 28">
            <a:extLst>
              <a:ext uri="{FF2B5EF4-FFF2-40B4-BE49-F238E27FC236}">
                <a16:creationId xmlns:a16="http://schemas.microsoft.com/office/drawing/2014/main" id="{0DB395E0-77E9-4A75-9BD1-1F7D3A40BDAA}"/>
              </a:ext>
            </a:extLst>
          </p:cNvPr>
          <p:cNvCxnSpPr>
            <a:cxnSpLocks noChangeShapeType="1"/>
          </p:cNvCxnSpPr>
          <p:nvPr/>
        </p:nvCxnSpPr>
        <p:spPr bwMode="auto">
          <a:xfrm flipV="1">
            <a:off x="4092636" y="3368615"/>
            <a:ext cx="1135658" cy="121202"/>
          </a:xfrm>
          <a:prstGeom prst="line">
            <a:avLst/>
          </a:prstGeom>
          <a:noFill/>
          <a:ln w="38100" algn="ctr">
            <a:solidFill>
              <a:srgbClr val="67AEB6"/>
            </a:solidFill>
            <a:round/>
            <a:headEnd/>
            <a:tailEnd/>
          </a:ln>
        </p:spPr>
      </p:cxnSp>
      <p:cxnSp>
        <p:nvCxnSpPr>
          <p:cNvPr id="32" name="Straight Connector 31">
            <a:extLst>
              <a:ext uri="{FF2B5EF4-FFF2-40B4-BE49-F238E27FC236}">
                <a16:creationId xmlns:a16="http://schemas.microsoft.com/office/drawing/2014/main" id="{10BA9D68-D9D3-4651-B560-EF1900EE34EA}"/>
              </a:ext>
            </a:extLst>
          </p:cNvPr>
          <p:cNvCxnSpPr>
            <a:cxnSpLocks noChangeShapeType="1"/>
          </p:cNvCxnSpPr>
          <p:nvPr/>
        </p:nvCxnSpPr>
        <p:spPr bwMode="auto">
          <a:xfrm flipV="1">
            <a:off x="2679160" y="3870603"/>
            <a:ext cx="1039400" cy="148536"/>
          </a:xfrm>
          <a:prstGeom prst="line">
            <a:avLst/>
          </a:prstGeom>
          <a:noFill/>
          <a:ln w="38100" algn="ctr">
            <a:solidFill>
              <a:srgbClr val="67AEB6"/>
            </a:solidFill>
            <a:round/>
            <a:headEnd/>
            <a:tailEnd/>
          </a:ln>
        </p:spPr>
      </p:cxnSp>
      <p:cxnSp>
        <p:nvCxnSpPr>
          <p:cNvPr id="33" name="Straight Connector 32">
            <a:extLst>
              <a:ext uri="{FF2B5EF4-FFF2-40B4-BE49-F238E27FC236}">
                <a16:creationId xmlns:a16="http://schemas.microsoft.com/office/drawing/2014/main" id="{11F27793-A957-490B-80F6-CF936753476A}"/>
              </a:ext>
            </a:extLst>
          </p:cNvPr>
          <p:cNvCxnSpPr>
            <a:cxnSpLocks noChangeShapeType="1"/>
          </p:cNvCxnSpPr>
          <p:nvPr/>
        </p:nvCxnSpPr>
        <p:spPr bwMode="auto">
          <a:xfrm flipV="1">
            <a:off x="4128477" y="4144780"/>
            <a:ext cx="960684" cy="144156"/>
          </a:xfrm>
          <a:prstGeom prst="line">
            <a:avLst/>
          </a:prstGeom>
          <a:noFill/>
          <a:ln w="38100" algn="ctr">
            <a:solidFill>
              <a:srgbClr val="67AEB6"/>
            </a:solidFill>
            <a:round/>
            <a:headEnd/>
            <a:tailEnd/>
          </a:ln>
        </p:spPr>
      </p:cxnSp>
      <p:sp>
        <p:nvSpPr>
          <p:cNvPr id="34" name="TextBox 33">
            <a:extLst>
              <a:ext uri="{FF2B5EF4-FFF2-40B4-BE49-F238E27FC236}">
                <a16:creationId xmlns:a16="http://schemas.microsoft.com/office/drawing/2014/main" id="{08CF969D-BEC1-4C61-B629-6F5CE203986D}"/>
              </a:ext>
            </a:extLst>
          </p:cNvPr>
          <p:cNvSpPr txBox="1"/>
          <p:nvPr/>
        </p:nvSpPr>
        <p:spPr>
          <a:xfrm>
            <a:off x="0" y="5021015"/>
            <a:ext cx="418704" cy="338554"/>
          </a:xfrm>
          <a:prstGeom prst="rect">
            <a:avLst/>
          </a:prstGeom>
          <a:noFill/>
        </p:spPr>
        <p:txBody>
          <a:bodyPr wrap="none" rtlCol="0">
            <a:spAutoFit/>
          </a:bodyPr>
          <a:lstStyle/>
          <a:p>
            <a:r>
              <a:rPr lang="en-US" sz="1600" dirty="0">
                <a:solidFill>
                  <a:srgbClr val="E47588"/>
                </a:solidFill>
                <a:latin typeface="Gill Sans MT" panose="020B0502020104020203" pitchFamily="34" charset="0"/>
              </a:rPr>
              <a:t>(b)</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7684D1E-48F9-4351-8688-33BC9E30161B}"/>
                  </a:ext>
                </a:extLst>
              </p:cNvPr>
              <p:cNvSpPr txBox="1"/>
              <p:nvPr/>
            </p:nvSpPr>
            <p:spPr>
              <a:xfrm>
                <a:off x="390893" y="5077347"/>
                <a:ext cx="2589940" cy="5582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600" i="1" smtClean="0">
                              <a:solidFill>
                                <a:srgbClr val="E47588"/>
                              </a:solidFill>
                              <a:latin typeface="Cambria Math" panose="02040503050406030204" pitchFamily="18" charset="0"/>
                            </a:rPr>
                          </m:ctrlPr>
                        </m:dPr>
                        <m:e>
                          <m:f>
                            <m:fPr>
                              <m:ctrlPr>
                                <a:rPr lang="en-US" sz="1600" i="1" smtClean="0">
                                  <a:solidFill>
                                    <a:srgbClr val="E47588"/>
                                  </a:solidFill>
                                  <a:latin typeface="Cambria Math" panose="02040503050406030204" pitchFamily="18" charset="0"/>
                                </a:rPr>
                              </m:ctrlPr>
                            </m:fPr>
                            <m:num>
                              <m:sSup>
                                <m:sSupPr>
                                  <m:ctrlPr>
                                    <a:rPr lang="en-US" sz="1600" i="1" smtClean="0">
                                      <a:solidFill>
                                        <a:srgbClr val="E47588"/>
                                      </a:solidFill>
                                      <a:latin typeface="Cambria Math" panose="02040503050406030204" pitchFamily="18" charset="0"/>
                                    </a:rPr>
                                  </m:ctrlPr>
                                </m:sSupPr>
                                <m:e>
                                  <m:r>
                                    <a:rPr lang="en-US" sz="1600" b="0" i="1" smtClean="0">
                                      <a:solidFill>
                                        <a:srgbClr val="E47588"/>
                                      </a:solidFill>
                                      <a:latin typeface="Cambria Math" panose="02040503050406030204" pitchFamily="18" charset="0"/>
                                    </a:rPr>
                                    <m:t>7.92 </m:t>
                                  </m:r>
                                  <m:r>
                                    <a:rPr lang="en-US" sz="1600" b="0" i="1" smtClean="0">
                                      <a:solidFill>
                                        <a:srgbClr val="E47588"/>
                                      </a:solidFill>
                                      <a:latin typeface="Cambria Math" panose="02040503050406030204" pitchFamily="18" charset="0"/>
                                    </a:rPr>
                                    <m:t>𝑥</m:t>
                                  </m:r>
                                  <m:r>
                                    <a:rPr lang="en-US" sz="1600" b="0" i="1" smtClean="0">
                                      <a:solidFill>
                                        <a:srgbClr val="E47588"/>
                                      </a:solidFill>
                                      <a:latin typeface="Cambria Math" panose="02040503050406030204" pitchFamily="18" charset="0"/>
                                    </a:rPr>
                                    <m:t> 10</m:t>
                                  </m:r>
                                </m:e>
                                <m:sup>
                                  <m:r>
                                    <a:rPr lang="en-US" sz="1600" b="0" i="1" smtClean="0">
                                      <a:solidFill>
                                        <a:srgbClr val="E47588"/>
                                      </a:solidFill>
                                      <a:latin typeface="Cambria Math" panose="02040503050406030204" pitchFamily="18" charset="0"/>
                                    </a:rPr>
                                    <m:t>19</m:t>
                                  </m:r>
                                </m:sup>
                              </m:sSup>
                              <m:sSub>
                                <m:sSubPr>
                                  <m:ctrlPr>
                                    <a:rPr lang="en-US" sz="1600" i="1">
                                      <a:solidFill>
                                        <a:srgbClr val="E47588"/>
                                      </a:solidFill>
                                      <a:latin typeface="Cambria Math" panose="02040503050406030204" pitchFamily="18" charset="0"/>
                                    </a:rPr>
                                  </m:ctrlPr>
                                </m:sSubPr>
                                <m:e>
                                  <m:r>
                                    <a:rPr lang="en-US" sz="1600">
                                      <a:solidFill>
                                        <a:srgbClr val="E47588"/>
                                      </a:solidFill>
                                      <a:latin typeface="Cambria Math" panose="02040503050406030204" pitchFamily="18" charset="0"/>
                                    </a:rPr>
                                    <m:t> </m:t>
                                  </m:r>
                                  <m:r>
                                    <m:rPr>
                                      <m:sty m:val="p"/>
                                    </m:rPr>
                                    <a:rPr lang="en-US" sz="1600" b="0" i="0" smtClean="0">
                                      <a:solidFill>
                                        <a:srgbClr val="E47588"/>
                                      </a:solidFill>
                                      <a:latin typeface="Cambria Math" panose="02040503050406030204" pitchFamily="18" charset="0"/>
                                    </a:rPr>
                                    <m:t>CO</m:t>
                                  </m:r>
                                </m:e>
                                <m:sub>
                                  <m:r>
                                    <a:rPr lang="en-US" sz="1600" i="1">
                                      <a:solidFill>
                                        <a:srgbClr val="E47588"/>
                                      </a:solidFill>
                                      <a:latin typeface="Cambria Math" panose="02040503050406030204" pitchFamily="18" charset="0"/>
                                    </a:rPr>
                                    <m:t>2</m:t>
                                  </m:r>
                                </m:sub>
                              </m:sSub>
                              <m:r>
                                <a:rPr lang="en-US" sz="1600" i="1">
                                  <a:solidFill>
                                    <a:srgbClr val="E47588"/>
                                  </a:solidFill>
                                  <a:latin typeface="Cambria Math" panose="02040503050406030204" pitchFamily="18" charset="0"/>
                                </a:rPr>
                                <m:t> </m:t>
                              </m:r>
                              <m:r>
                                <m:rPr>
                                  <m:sty m:val="p"/>
                                </m:rPr>
                                <a:rPr lang="en-US" sz="1600">
                                  <a:solidFill>
                                    <a:srgbClr val="E47588"/>
                                  </a:solidFill>
                                  <a:latin typeface="Cambria Math" panose="02040503050406030204" pitchFamily="18" charset="0"/>
                                </a:rPr>
                                <m:t>molecules</m:t>
                              </m:r>
                            </m:num>
                            <m:den/>
                          </m:f>
                        </m:e>
                      </m:d>
                    </m:oMath>
                  </m:oMathPara>
                </a14:m>
                <a:endParaRPr lang="en-US" sz="1600" dirty="0">
                  <a:solidFill>
                    <a:srgbClr val="E47588"/>
                  </a:solidFill>
                </a:endParaRPr>
              </a:p>
            </p:txBody>
          </p:sp>
        </mc:Choice>
        <mc:Fallback xmlns="">
          <p:sp>
            <p:nvSpPr>
              <p:cNvPr id="35" name="TextBox 34">
                <a:extLst>
                  <a:ext uri="{FF2B5EF4-FFF2-40B4-BE49-F238E27FC236}">
                    <a16:creationId xmlns:a16="http://schemas.microsoft.com/office/drawing/2014/main" id="{C7684D1E-48F9-4351-8688-33BC9E30161B}"/>
                  </a:ext>
                </a:extLst>
              </p:cNvPr>
              <p:cNvSpPr txBox="1">
                <a:spLocks noRot="1" noChangeAspect="1" noMove="1" noResize="1" noEditPoints="1" noAdjustHandles="1" noChangeArrowheads="1" noChangeShapeType="1" noTextEdit="1"/>
              </p:cNvSpPr>
              <p:nvPr/>
            </p:nvSpPr>
            <p:spPr>
              <a:xfrm>
                <a:off x="390893" y="5077347"/>
                <a:ext cx="2589940" cy="558230"/>
              </a:xfrm>
              <a:prstGeom prst="rect">
                <a:avLst/>
              </a:prstGeom>
              <a:blipFill>
                <a:blip r:embed="rId12"/>
                <a:stretch>
                  <a:fillRect b="-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2C4BF07-D9A0-4A67-81A0-D54B5828E074}"/>
                  </a:ext>
                </a:extLst>
              </p:cNvPr>
              <p:cNvSpPr txBox="1"/>
              <p:nvPr/>
            </p:nvSpPr>
            <p:spPr>
              <a:xfrm>
                <a:off x="2891563" y="5089466"/>
                <a:ext cx="2632772" cy="5532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600" i="1" smtClean="0">
                              <a:solidFill>
                                <a:srgbClr val="E47588"/>
                              </a:solidFill>
                              <a:latin typeface="Cambria Math" panose="02040503050406030204" pitchFamily="18" charset="0"/>
                            </a:rPr>
                          </m:ctrlPr>
                        </m:dPr>
                        <m:e>
                          <m:f>
                            <m:fPr>
                              <m:ctrlPr>
                                <a:rPr lang="en-US" sz="1600" i="1" smtClean="0">
                                  <a:solidFill>
                                    <a:srgbClr val="E47588"/>
                                  </a:solidFill>
                                  <a:latin typeface="Cambria Math" panose="02040503050406030204" pitchFamily="18" charset="0"/>
                                </a:rPr>
                              </m:ctrlPr>
                            </m:fPr>
                            <m:num>
                              <m:r>
                                <a:rPr lang="en-US" sz="1600" i="1" smtClean="0">
                                  <a:solidFill>
                                    <a:srgbClr val="E47588"/>
                                  </a:solidFill>
                                  <a:latin typeface="Cambria Math" panose="02040503050406030204" pitchFamily="18" charset="0"/>
                                </a:rPr>
                                <m:t>1</m:t>
                              </m:r>
                              <m:r>
                                <a:rPr lang="en-US" sz="1600" b="0" i="1" smtClean="0">
                                  <a:solidFill>
                                    <a:srgbClr val="E47588"/>
                                  </a:solidFill>
                                  <a:latin typeface="Cambria Math" panose="02040503050406030204" pitchFamily="18" charset="0"/>
                                </a:rPr>
                                <m:t> </m:t>
                              </m:r>
                              <m:r>
                                <m:rPr>
                                  <m:sty m:val="p"/>
                                </m:rPr>
                                <a:rPr lang="en-US" sz="1600" b="0" i="0" smtClean="0">
                                  <a:solidFill>
                                    <a:srgbClr val="E47588"/>
                                  </a:solidFill>
                                  <a:latin typeface="Cambria Math" panose="02040503050406030204" pitchFamily="18" charset="0"/>
                                </a:rPr>
                                <m:t>mol</m:t>
                              </m:r>
                              <m:r>
                                <a:rPr lang="en-US" sz="1600" b="0" i="0" smtClean="0">
                                  <a:solidFill>
                                    <a:srgbClr val="E47588"/>
                                  </a:solidFill>
                                  <a:latin typeface="Cambria Math" panose="02040503050406030204" pitchFamily="18" charset="0"/>
                                </a:rPr>
                                <m:t> </m:t>
                              </m:r>
                              <m:sSub>
                                <m:sSubPr>
                                  <m:ctrlPr>
                                    <a:rPr lang="en-US" sz="1600" b="0" i="1" smtClean="0">
                                      <a:solidFill>
                                        <a:srgbClr val="E47588"/>
                                      </a:solidFill>
                                      <a:latin typeface="Cambria Math" panose="02040503050406030204" pitchFamily="18" charset="0"/>
                                    </a:rPr>
                                  </m:ctrlPr>
                                </m:sSubPr>
                                <m:e>
                                  <m:r>
                                    <m:rPr>
                                      <m:sty m:val="p"/>
                                    </m:rPr>
                                    <a:rPr lang="en-US" sz="1600" b="0" i="0" smtClean="0">
                                      <a:solidFill>
                                        <a:srgbClr val="E47588"/>
                                      </a:solidFill>
                                      <a:latin typeface="Cambria Math" panose="02040503050406030204" pitchFamily="18" charset="0"/>
                                    </a:rPr>
                                    <m:t>CO</m:t>
                                  </m:r>
                                </m:e>
                                <m:sub>
                                  <m:r>
                                    <a:rPr lang="en-US" sz="1600" b="0" i="1" smtClean="0">
                                      <a:solidFill>
                                        <a:srgbClr val="E47588"/>
                                      </a:solidFill>
                                      <a:latin typeface="Cambria Math" panose="02040503050406030204" pitchFamily="18" charset="0"/>
                                    </a:rPr>
                                    <m:t>2</m:t>
                                  </m:r>
                                </m:sub>
                              </m:sSub>
                            </m:num>
                            <m:den>
                              <m:sSup>
                                <m:sSupPr>
                                  <m:ctrlPr>
                                    <a:rPr lang="en-US" sz="1600" i="1">
                                      <a:solidFill>
                                        <a:srgbClr val="E47588"/>
                                      </a:solidFill>
                                      <a:latin typeface="Cambria Math" panose="02040503050406030204" pitchFamily="18" charset="0"/>
                                    </a:rPr>
                                  </m:ctrlPr>
                                </m:sSupPr>
                                <m:e>
                                  <m:r>
                                    <a:rPr lang="en-US" sz="1600" i="1">
                                      <a:solidFill>
                                        <a:srgbClr val="E47588"/>
                                      </a:solidFill>
                                      <a:latin typeface="Cambria Math" panose="02040503050406030204" pitchFamily="18" charset="0"/>
                                    </a:rPr>
                                    <m:t>6.022 </m:t>
                                  </m:r>
                                  <m:r>
                                    <a:rPr lang="en-US" sz="1600" i="1">
                                      <a:solidFill>
                                        <a:srgbClr val="E47588"/>
                                      </a:solidFill>
                                      <a:latin typeface="Cambria Math" panose="02040503050406030204" pitchFamily="18" charset="0"/>
                                    </a:rPr>
                                    <m:t>𝑥</m:t>
                                  </m:r>
                                  <m:r>
                                    <a:rPr lang="en-US" sz="1600" i="1">
                                      <a:solidFill>
                                        <a:srgbClr val="E47588"/>
                                      </a:solidFill>
                                      <a:latin typeface="Cambria Math" panose="02040503050406030204" pitchFamily="18" charset="0"/>
                                    </a:rPr>
                                    <m:t> 10</m:t>
                                  </m:r>
                                </m:e>
                                <m:sup>
                                  <m:r>
                                    <a:rPr lang="en-US" sz="1600" i="1">
                                      <a:solidFill>
                                        <a:srgbClr val="E47588"/>
                                      </a:solidFill>
                                      <a:latin typeface="Cambria Math" panose="02040503050406030204" pitchFamily="18" charset="0"/>
                                    </a:rPr>
                                    <m:t>23</m:t>
                                  </m:r>
                                </m:sup>
                              </m:sSup>
                              <m:sSub>
                                <m:sSubPr>
                                  <m:ctrlPr>
                                    <a:rPr lang="en-US" sz="1600" i="1">
                                      <a:solidFill>
                                        <a:srgbClr val="E47588"/>
                                      </a:solidFill>
                                      <a:latin typeface="Cambria Math" panose="02040503050406030204" pitchFamily="18" charset="0"/>
                                    </a:rPr>
                                  </m:ctrlPr>
                                </m:sSubPr>
                                <m:e>
                                  <m:r>
                                    <m:rPr>
                                      <m:sty m:val="p"/>
                                    </m:rPr>
                                    <a:rPr lang="en-US" sz="1600">
                                      <a:solidFill>
                                        <a:srgbClr val="E47588"/>
                                      </a:solidFill>
                                      <a:latin typeface="Cambria Math" panose="02040503050406030204" pitchFamily="18" charset="0"/>
                                    </a:rPr>
                                    <m:t>CO</m:t>
                                  </m:r>
                                </m:e>
                                <m:sub>
                                  <m:r>
                                    <a:rPr lang="en-US" sz="1600" i="1">
                                      <a:solidFill>
                                        <a:srgbClr val="E47588"/>
                                      </a:solidFill>
                                      <a:latin typeface="Cambria Math" panose="02040503050406030204" pitchFamily="18" charset="0"/>
                                    </a:rPr>
                                    <m:t>2</m:t>
                                  </m:r>
                                </m:sub>
                              </m:sSub>
                              <m:r>
                                <m:rPr>
                                  <m:sty m:val="p"/>
                                </m:rPr>
                                <a:rPr lang="en-US" sz="1600">
                                  <a:solidFill>
                                    <a:srgbClr val="E47588"/>
                                  </a:solidFill>
                                  <a:latin typeface="Cambria Math" panose="02040503050406030204" pitchFamily="18" charset="0"/>
                                </a:rPr>
                                <m:t>molecules</m:t>
                              </m:r>
                            </m:den>
                          </m:f>
                        </m:e>
                      </m:d>
                    </m:oMath>
                  </m:oMathPara>
                </a14:m>
                <a:endParaRPr lang="en-US" sz="1600" dirty="0">
                  <a:solidFill>
                    <a:srgbClr val="E47588"/>
                  </a:solidFill>
                  <a:latin typeface="Gill Sans MT" panose="020B0502020104020203" pitchFamily="34" charset="0"/>
                </a:endParaRPr>
              </a:p>
            </p:txBody>
          </p:sp>
        </mc:Choice>
        <mc:Fallback xmlns="">
          <p:sp>
            <p:nvSpPr>
              <p:cNvPr id="36" name="TextBox 35">
                <a:extLst>
                  <a:ext uri="{FF2B5EF4-FFF2-40B4-BE49-F238E27FC236}">
                    <a16:creationId xmlns:a16="http://schemas.microsoft.com/office/drawing/2014/main" id="{B2C4BF07-D9A0-4A67-81A0-D54B5828E074}"/>
                  </a:ext>
                </a:extLst>
              </p:cNvPr>
              <p:cNvSpPr txBox="1">
                <a:spLocks noRot="1" noChangeAspect="1" noMove="1" noResize="1" noEditPoints="1" noAdjustHandles="1" noChangeArrowheads="1" noChangeShapeType="1" noTextEdit="1"/>
              </p:cNvSpPr>
              <p:nvPr/>
            </p:nvSpPr>
            <p:spPr>
              <a:xfrm>
                <a:off x="2891563" y="5089466"/>
                <a:ext cx="2632772" cy="55322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24F59BFB-E16C-450B-A8EF-C14DC0959611}"/>
                  </a:ext>
                </a:extLst>
              </p:cNvPr>
              <p:cNvSpPr/>
              <p:nvPr/>
            </p:nvSpPr>
            <p:spPr>
              <a:xfrm>
                <a:off x="5340336" y="5043299"/>
                <a:ext cx="1510670"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600" i="1" smtClean="0">
                              <a:solidFill>
                                <a:srgbClr val="E47588"/>
                              </a:solidFill>
                              <a:latin typeface="Cambria Math" panose="02040503050406030204" pitchFamily="18" charset="0"/>
                            </a:rPr>
                          </m:ctrlPr>
                        </m:dPr>
                        <m:e>
                          <m:f>
                            <m:fPr>
                              <m:ctrlPr>
                                <a:rPr lang="en-US" sz="1600" i="1">
                                  <a:solidFill>
                                    <a:srgbClr val="E47588"/>
                                  </a:solidFill>
                                  <a:latin typeface="Cambria Math" panose="02040503050406030204" pitchFamily="18" charset="0"/>
                                </a:rPr>
                              </m:ctrlPr>
                            </m:fPr>
                            <m:num>
                              <m:r>
                                <a:rPr lang="en-US" sz="1600" b="0" i="1" smtClean="0">
                                  <a:solidFill>
                                    <a:srgbClr val="E47588"/>
                                  </a:solidFill>
                                  <a:latin typeface="Cambria Math" panose="02040503050406030204" pitchFamily="18" charset="0"/>
                                </a:rPr>
                                <m:t>44.01 </m:t>
                              </m:r>
                              <m:r>
                                <m:rPr>
                                  <m:sty m:val="p"/>
                                </m:rPr>
                                <a:rPr lang="en-US" sz="1600" b="0" i="0" smtClean="0">
                                  <a:solidFill>
                                    <a:srgbClr val="E47588"/>
                                  </a:solidFill>
                                  <a:latin typeface="Cambria Math" panose="02040503050406030204" pitchFamily="18" charset="0"/>
                                </a:rPr>
                                <m:t>g</m:t>
                              </m:r>
                              <m:r>
                                <a:rPr lang="en-US" sz="1600" b="0" i="0" smtClean="0">
                                  <a:solidFill>
                                    <a:srgbClr val="E47588"/>
                                  </a:solidFill>
                                  <a:latin typeface="Cambria Math" panose="02040503050406030204" pitchFamily="18" charset="0"/>
                                </a:rPr>
                                <m:t> </m:t>
                              </m:r>
                              <m:sSub>
                                <m:sSubPr>
                                  <m:ctrlPr>
                                    <a:rPr lang="en-US" sz="1600" i="1">
                                      <a:solidFill>
                                        <a:srgbClr val="E47588"/>
                                      </a:solidFill>
                                      <a:latin typeface="Cambria Math" panose="02040503050406030204" pitchFamily="18" charset="0"/>
                                    </a:rPr>
                                  </m:ctrlPr>
                                </m:sSubPr>
                                <m:e>
                                  <m:r>
                                    <m:rPr>
                                      <m:sty m:val="p"/>
                                    </m:rPr>
                                    <a:rPr lang="en-US" sz="1600">
                                      <a:solidFill>
                                        <a:srgbClr val="E47588"/>
                                      </a:solidFill>
                                      <a:latin typeface="Cambria Math" panose="02040503050406030204" pitchFamily="18" charset="0"/>
                                    </a:rPr>
                                    <m:t>CO</m:t>
                                  </m:r>
                                </m:e>
                                <m:sub>
                                  <m:r>
                                    <a:rPr lang="en-US" sz="1600" i="1">
                                      <a:solidFill>
                                        <a:srgbClr val="E47588"/>
                                      </a:solidFill>
                                      <a:latin typeface="Cambria Math" panose="02040503050406030204" pitchFamily="18" charset="0"/>
                                    </a:rPr>
                                    <m:t>2</m:t>
                                  </m:r>
                                </m:sub>
                              </m:sSub>
                            </m:num>
                            <m:den>
                              <m:r>
                                <a:rPr lang="en-US" sz="1600" i="1">
                                  <a:solidFill>
                                    <a:srgbClr val="E47588"/>
                                  </a:solidFill>
                                  <a:latin typeface="Cambria Math" panose="02040503050406030204" pitchFamily="18" charset="0"/>
                                </a:rPr>
                                <m:t>1 </m:t>
                              </m:r>
                              <m:r>
                                <m:rPr>
                                  <m:sty m:val="p"/>
                                </m:rPr>
                                <a:rPr lang="en-US" sz="1600">
                                  <a:solidFill>
                                    <a:srgbClr val="E47588"/>
                                  </a:solidFill>
                                  <a:latin typeface="Cambria Math" panose="02040503050406030204" pitchFamily="18" charset="0"/>
                                </a:rPr>
                                <m:t>mol</m:t>
                              </m:r>
                              <m:r>
                                <a:rPr lang="en-US" sz="1600">
                                  <a:solidFill>
                                    <a:srgbClr val="E47588"/>
                                  </a:solidFill>
                                  <a:latin typeface="Cambria Math" panose="02040503050406030204" pitchFamily="18" charset="0"/>
                                </a:rPr>
                                <m:t> </m:t>
                              </m:r>
                              <m:sSub>
                                <m:sSubPr>
                                  <m:ctrlPr>
                                    <a:rPr lang="en-US" sz="1600" i="1">
                                      <a:solidFill>
                                        <a:srgbClr val="E47588"/>
                                      </a:solidFill>
                                      <a:latin typeface="Cambria Math" panose="02040503050406030204" pitchFamily="18" charset="0"/>
                                    </a:rPr>
                                  </m:ctrlPr>
                                </m:sSubPr>
                                <m:e>
                                  <m:r>
                                    <m:rPr>
                                      <m:sty m:val="p"/>
                                    </m:rPr>
                                    <a:rPr lang="en-US" sz="1600">
                                      <a:solidFill>
                                        <a:srgbClr val="E47588"/>
                                      </a:solidFill>
                                      <a:latin typeface="Cambria Math" panose="02040503050406030204" pitchFamily="18" charset="0"/>
                                    </a:rPr>
                                    <m:t>CO</m:t>
                                  </m:r>
                                </m:e>
                                <m:sub>
                                  <m:r>
                                    <a:rPr lang="en-US" sz="1600" i="1">
                                      <a:solidFill>
                                        <a:srgbClr val="E47588"/>
                                      </a:solidFill>
                                      <a:latin typeface="Cambria Math" panose="02040503050406030204" pitchFamily="18" charset="0"/>
                                    </a:rPr>
                                    <m:t>2</m:t>
                                  </m:r>
                                </m:sub>
                              </m:sSub>
                            </m:den>
                          </m:f>
                        </m:e>
                      </m:d>
                    </m:oMath>
                  </m:oMathPara>
                </a14:m>
                <a:endParaRPr lang="en-US" sz="1600" dirty="0">
                  <a:solidFill>
                    <a:srgbClr val="E47588"/>
                  </a:solidFill>
                  <a:latin typeface="Gill Sans MT" panose="020B0502020104020203" pitchFamily="34" charset="0"/>
                </a:endParaRPr>
              </a:p>
            </p:txBody>
          </p:sp>
        </mc:Choice>
        <mc:Fallback xmlns="">
          <p:sp>
            <p:nvSpPr>
              <p:cNvPr id="37" name="Rectangle 36">
                <a:extLst>
                  <a:ext uri="{FF2B5EF4-FFF2-40B4-BE49-F238E27FC236}">
                    <a16:creationId xmlns:a16="http://schemas.microsoft.com/office/drawing/2014/main" id="{24F59BFB-E16C-450B-A8EF-C14DC0959611}"/>
                  </a:ext>
                </a:extLst>
              </p:cNvPr>
              <p:cNvSpPr>
                <a:spLocks noRot="1" noChangeAspect="1" noMove="1" noResize="1" noEditPoints="1" noAdjustHandles="1" noChangeArrowheads="1" noChangeShapeType="1" noTextEdit="1"/>
              </p:cNvSpPr>
              <p:nvPr/>
            </p:nvSpPr>
            <p:spPr>
              <a:xfrm>
                <a:off x="5340336" y="5043299"/>
                <a:ext cx="1510670" cy="64556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8E9202D-2206-4A1F-BAB9-C647F49F628B}"/>
                  </a:ext>
                </a:extLst>
              </p:cNvPr>
              <p:cNvSpPr txBox="1"/>
              <p:nvPr/>
            </p:nvSpPr>
            <p:spPr>
              <a:xfrm>
                <a:off x="6692119" y="5240798"/>
                <a:ext cx="173457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E47588"/>
                          </a:solidFill>
                          <a:latin typeface="Cambria Math" panose="02040503050406030204" pitchFamily="18" charset="0"/>
                        </a:rPr>
                        <m:t>=5.79</m:t>
                      </m:r>
                      <m:r>
                        <a:rPr lang="en-US" sz="1600" b="0" i="1" smtClean="0">
                          <a:solidFill>
                            <a:srgbClr val="E47588"/>
                          </a:solidFill>
                          <a:latin typeface="Cambria Math" panose="02040503050406030204" pitchFamily="18" charset="0"/>
                        </a:rPr>
                        <m:t>𝑥</m:t>
                      </m:r>
                      <m:r>
                        <a:rPr lang="en-US" sz="1600" b="0" i="1" smtClean="0">
                          <a:solidFill>
                            <a:srgbClr val="E47588"/>
                          </a:solidFill>
                          <a:latin typeface="Cambria Math" panose="02040503050406030204" pitchFamily="18" charset="0"/>
                        </a:rPr>
                        <m:t> </m:t>
                      </m:r>
                      <m:sSup>
                        <m:sSupPr>
                          <m:ctrlPr>
                            <a:rPr lang="en-US" sz="1600" b="0" i="1" smtClean="0">
                              <a:solidFill>
                                <a:srgbClr val="E47588"/>
                              </a:solidFill>
                              <a:latin typeface="Cambria Math" panose="02040503050406030204" pitchFamily="18" charset="0"/>
                            </a:rPr>
                          </m:ctrlPr>
                        </m:sSupPr>
                        <m:e>
                          <m:r>
                            <a:rPr lang="en-US" sz="1600" b="0" i="1" smtClean="0">
                              <a:solidFill>
                                <a:srgbClr val="E47588"/>
                              </a:solidFill>
                              <a:latin typeface="Cambria Math" panose="02040503050406030204" pitchFamily="18" charset="0"/>
                            </a:rPr>
                            <m:t>10</m:t>
                          </m:r>
                        </m:e>
                        <m:sup>
                          <m:r>
                            <a:rPr lang="en-US" sz="1600" b="0" i="1" smtClean="0">
                              <a:solidFill>
                                <a:srgbClr val="E47588"/>
                              </a:solidFill>
                              <a:latin typeface="Cambria Math" panose="02040503050406030204" pitchFamily="18" charset="0"/>
                            </a:rPr>
                            <m:t>−3</m:t>
                          </m:r>
                        </m:sup>
                      </m:sSup>
                      <m:r>
                        <m:rPr>
                          <m:sty m:val="p"/>
                        </m:rPr>
                        <a:rPr lang="en-US" sz="1600" b="0" i="0" smtClean="0">
                          <a:solidFill>
                            <a:srgbClr val="E47588"/>
                          </a:solidFill>
                          <a:latin typeface="Cambria Math" panose="02040503050406030204" pitchFamily="18" charset="0"/>
                        </a:rPr>
                        <m:t>g</m:t>
                      </m:r>
                      <m:sSub>
                        <m:sSubPr>
                          <m:ctrlPr>
                            <a:rPr lang="en-US" sz="1600" i="1">
                              <a:solidFill>
                                <a:srgbClr val="E47588"/>
                              </a:solidFill>
                              <a:latin typeface="Cambria Math" panose="02040503050406030204" pitchFamily="18" charset="0"/>
                            </a:rPr>
                          </m:ctrlPr>
                        </m:sSubPr>
                        <m:e>
                          <m:r>
                            <a:rPr lang="en-US" sz="1600" b="0" i="0" smtClean="0">
                              <a:solidFill>
                                <a:srgbClr val="E47588"/>
                              </a:solidFill>
                              <a:latin typeface="Cambria Math" panose="02040503050406030204" pitchFamily="18" charset="0"/>
                            </a:rPr>
                            <m:t> </m:t>
                          </m:r>
                          <m:r>
                            <m:rPr>
                              <m:sty m:val="p"/>
                            </m:rPr>
                            <a:rPr lang="en-US" sz="1600">
                              <a:solidFill>
                                <a:srgbClr val="E47588"/>
                              </a:solidFill>
                              <a:latin typeface="Cambria Math" panose="02040503050406030204" pitchFamily="18" charset="0"/>
                            </a:rPr>
                            <m:t>CO</m:t>
                          </m:r>
                        </m:e>
                        <m:sub>
                          <m:r>
                            <a:rPr lang="en-US" sz="1600" i="1">
                              <a:solidFill>
                                <a:srgbClr val="E47588"/>
                              </a:solidFill>
                              <a:latin typeface="Cambria Math" panose="02040503050406030204" pitchFamily="18" charset="0"/>
                            </a:rPr>
                            <m:t>2</m:t>
                          </m:r>
                        </m:sub>
                      </m:sSub>
                    </m:oMath>
                  </m:oMathPara>
                </a14:m>
                <a:endParaRPr lang="en-US" sz="1600" dirty="0">
                  <a:solidFill>
                    <a:srgbClr val="E47588"/>
                  </a:solidFill>
                  <a:latin typeface="Gill Sans MT" panose="020B0502020104020203" pitchFamily="34" charset="0"/>
                </a:endParaRPr>
              </a:p>
            </p:txBody>
          </p:sp>
        </mc:Choice>
        <mc:Fallback xmlns="">
          <p:sp>
            <p:nvSpPr>
              <p:cNvPr id="38" name="TextBox 37">
                <a:extLst>
                  <a:ext uri="{FF2B5EF4-FFF2-40B4-BE49-F238E27FC236}">
                    <a16:creationId xmlns:a16="http://schemas.microsoft.com/office/drawing/2014/main" id="{E8E9202D-2206-4A1F-BAB9-C647F49F628B}"/>
                  </a:ext>
                </a:extLst>
              </p:cNvPr>
              <p:cNvSpPr txBox="1">
                <a:spLocks noRot="1" noChangeAspect="1" noMove="1" noResize="1" noEditPoints="1" noAdjustHandles="1" noChangeArrowheads="1" noChangeShapeType="1" noTextEdit="1"/>
              </p:cNvSpPr>
              <p:nvPr/>
            </p:nvSpPr>
            <p:spPr>
              <a:xfrm>
                <a:off x="6692119" y="5240798"/>
                <a:ext cx="1734577" cy="246221"/>
              </a:xfrm>
              <a:prstGeom prst="rect">
                <a:avLst/>
              </a:prstGeom>
              <a:blipFill>
                <a:blip r:embed="rId15"/>
                <a:stretch>
                  <a:fillRect l="-352" r="-352" b="-27500"/>
                </a:stretch>
              </a:blipFill>
            </p:spPr>
            <p:txBody>
              <a:bodyPr/>
              <a:lstStyle/>
              <a:p>
                <a:r>
                  <a:rPr lang="en-US">
                    <a:noFill/>
                  </a:rPr>
                  <a:t> </a:t>
                </a:r>
              </a:p>
            </p:txBody>
          </p:sp>
        </mc:Fallback>
      </mc:AlternateContent>
      <p:cxnSp>
        <p:nvCxnSpPr>
          <p:cNvPr id="45" name="Straight Connector 44">
            <a:extLst>
              <a:ext uri="{FF2B5EF4-FFF2-40B4-BE49-F238E27FC236}">
                <a16:creationId xmlns:a16="http://schemas.microsoft.com/office/drawing/2014/main" id="{796EC6FD-4FE5-45D1-A798-3DC788CA396A}"/>
              </a:ext>
            </a:extLst>
          </p:cNvPr>
          <p:cNvCxnSpPr>
            <a:cxnSpLocks noChangeShapeType="1"/>
          </p:cNvCxnSpPr>
          <p:nvPr/>
        </p:nvCxnSpPr>
        <p:spPr bwMode="auto">
          <a:xfrm flipV="1">
            <a:off x="1666121" y="5140764"/>
            <a:ext cx="1039400" cy="148536"/>
          </a:xfrm>
          <a:prstGeom prst="line">
            <a:avLst/>
          </a:prstGeom>
          <a:noFill/>
          <a:ln w="38100" algn="ctr">
            <a:solidFill>
              <a:srgbClr val="67AEB6"/>
            </a:solidFill>
            <a:round/>
            <a:headEnd/>
            <a:tailEnd/>
          </a:ln>
        </p:spPr>
      </p:cxnSp>
      <p:cxnSp>
        <p:nvCxnSpPr>
          <p:cNvPr id="46" name="Straight Connector 45">
            <a:extLst>
              <a:ext uri="{FF2B5EF4-FFF2-40B4-BE49-F238E27FC236}">
                <a16:creationId xmlns:a16="http://schemas.microsoft.com/office/drawing/2014/main" id="{B8146127-CFDA-4187-90DA-7E3E4B160C76}"/>
              </a:ext>
            </a:extLst>
          </p:cNvPr>
          <p:cNvCxnSpPr>
            <a:cxnSpLocks noChangeShapeType="1"/>
          </p:cNvCxnSpPr>
          <p:nvPr/>
        </p:nvCxnSpPr>
        <p:spPr bwMode="auto">
          <a:xfrm flipV="1">
            <a:off x="4233463" y="5467565"/>
            <a:ext cx="960684" cy="144156"/>
          </a:xfrm>
          <a:prstGeom prst="line">
            <a:avLst/>
          </a:prstGeom>
          <a:noFill/>
          <a:ln w="38100" algn="ctr">
            <a:solidFill>
              <a:srgbClr val="67AEB6"/>
            </a:solidFill>
            <a:round/>
            <a:headEnd/>
            <a:tailEnd/>
          </a:ln>
        </p:spPr>
      </p:cxnSp>
      <p:cxnSp>
        <p:nvCxnSpPr>
          <p:cNvPr id="47" name="Straight Connector 46">
            <a:extLst>
              <a:ext uri="{FF2B5EF4-FFF2-40B4-BE49-F238E27FC236}">
                <a16:creationId xmlns:a16="http://schemas.microsoft.com/office/drawing/2014/main" id="{A07AE903-0657-40E2-9DE5-E7B664BD27E8}"/>
              </a:ext>
            </a:extLst>
          </p:cNvPr>
          <p:cNvCxnSpPr>
            <a:cxnSpLocks noChangeShapeType="1"/>
          </p:cNvCxnSpPr>
          <p:nvPr/>
        </p:nvCxnSpPr>
        <p:spPr bwMode="auto">
          <a:xfrm flipV="1">
            <a:off x="3708550" y="5153247"/>
            <a:ext cx="1039400" cy="148536"/>
          </a:xfrm>
          <a:prstGeom prst="line">
            <a:avLst/>
          </a:prstGeom>
          <a:noFill/>
          <a:ln w="38100" algn="ctr">
            <a:solidFill>
              <a:srgbClr val="67AEB6"/>
            </a:solidFill>
            <a:round/>
            <a:headEnd/>
            <a:tailEnd/>
          </a:ln>
        </p:spPr>
      </p:cxnSp>
      <p:cxnSp>
        <p:nvCxnSpPr>
          <p:cNvPr id="48" name="Straight Connector 47">
            <a:extLst>
              <a:ext uri="{FF2B5EF4-FFF2-40B4-BE49-F238E27FC236}">
                <a16:creationId xmlns:a16="http://schemas.microsoft.com/office/drawing/2014/main" id="{8B017B8F-A645-40C7-8833-AE9A224321EB}"/>
              </a:ext>
            </a:extLst>
          </p:cNvPr>
          <p:cNvCxnSpPr>
            <a:cxnSpLocks noChangeShapeType="1"/>
          </p:cNvCxnSpPr>
          <p:nvPr/>
        </p:nvCxnSpPr>
        <p:spPr bwMode="auto">
          <a:xfrm flipV="1">
            <a:off x="5636379" y="5436153"/>
            <a:ext cx="960684" cy="144156"/>
          </a:xfrm>
          <a:prstGeom prst="line">
            <a:avLst/>
          </a:prstGeom>
          <a:noFill/>
          <a:ln w="38100" algn="ctr">
            <a:solidFill>
              <a:srgbClr val="67AEB6"/>
            </a:solidFill>
            <a:round/>
            <a:headEnd/>
            <a:tailEnd/>
          </a:ln>
        </p:spPr>
      </p:cxnSp>
    </p:spTree>
    <p:extLst>
      <p:ext uri="{BB962C8B-B14F-4D97-AF65-F5344CB8AC3E}">
        <p14:creationId xmlns:p14="http://schemas.microsoft.com/office/powerpoint/2010/main" val="186727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17" grpId="0"/>
      <p:bldP spid="18" grpId="0"/>
      <p:bldP spid="19" grpId="0"/>
      <p:bldP spid="20" grpId="0"/>
      <p:bldP spid="21" grpId="0"/>
      <p:bldP spid="22" grpId="0"/>
      <p:bldP spid="23" grpId="0"/>
      <p:bldP spid="34" grpId="0"/>
      <p:bldP spid="35" grpId="0"/>
      <p:bldP spid="36" grpId="0"/>
      <p:bldP spid="37" grpId="0"/>
      <p:bldP spid="3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36</a:t>
            </a:fld>
            <a:endParaRPr lang="en-US" dirty="0">
              <a:solidFill>
                <a:schemeClr val="bg1"/>
              </a:solidFill>
            </a:endParaRPr>
          </a:p>
        </p:txBody>
      </p:sp>
      <p:sp>
        <p:nvSpPr>
          <p:cNvPr id="8" name="Title 3">
            <a:extLst>
              <a:ext uri="{FF2B5EF4-FFF2-40B4-BE49-F238E27FC236}">
                <a16:creationId xmlns:a16="http://schemas.microsoft.com/office/drawing/2014/main" id="{36277E6C-D770-4DFB-A53A-C61C74CFF7DB}"/>
              </a:ext>
            </a:extLst>
          </p:cNvPr>
          <p:cNvSpPr txBox="1">
            <a:spLocks/>
          </p:cNvSpPr>
          <p:nvPr/>
        </p:nvSpPr>
        <p:spPr bwMode="auto">
          <a:xfrm>
            <a:off x="-1459" y="852024"/>
            <a:ext cx="9144000" cy="922407"/>
          </a:xfrm>
          <a:prstGeom prst="rect">
            <a:avLst/>
          </a:prstGeom>
          <a:noFill/>
          <a:ln w="9525">
            <a:noFill/>
            <a:miter lim="800000"/>
            <a:headEnd/>
            <a:tailEnd/>
          </a:ln>
        </p:spPr>
        <p:txBody>
          <a:bodyPr/>
          <a:lstStyle/>
          <a:p>
            <a:pPr defTabSz="457200" fontAlgn="base">
              <a:spcBef>
                <a:spcPct val="0"/>
              </a:spcBef>
              <a:spcAft>
                <a:spcPct val="0"/>
              </a:spcAft>
            </a:pPr>
            <a:r>
              <a:rPr lang="en-US" altLang="en-US" dirty="0">
                <a:solidFill>
                  <a:schemeClr val="tx1">
                    <a:lumMod val="75000"/>
                    <a:lumOff val="25000"/>
                  </a:schemeClr>
                </a:solidFill>
                <a:latin typeface="Gill Sans MT" panose="020B0502020104020203" pitchFamily="34" charset="0"/>
                <a:cs typeface="Times New Roman" pitchFamily="18" charset="0"/>
              </a:rPr>
              <a:t>The </a:t>
            </a:r>
            <a:r>
              <a:rPr lang="en-US" altLang="en-US" b="1" dirty="0">
                <a:solidFill>
                  <a:srgbClr val="67AEB6"/>
                </a:solidFill>
                <a:latin typeface="Gill Sans MT" panose="020B0502020104020203" pitchFamily="34" charset="0"/>
                <a:cs typeface="Times New Roman" pitchFamily="18" charset="0"/>
              </a:rPr>
              <a:t>molar mass (</a:t>
            </a:r>
            <a:r>
              <a:rPr lang="en-US" altLang="en-US" b="1" dirty="0">
                <a:solidFill>
                  <a:srgbClr val="67AEB6"/>
                </a:solidFill>
                <a:latin typeface="Gill Sans MT" panose="020B0502020104020203" pitchFamily="34" charset="0"/>
                <a:cs typeface="Arial" pitchFamily="34" charset="0"/>
              </a:rPr>
              <a:t>M</a:t>
            </a:r>
            <a:r>
              <a:rPr lang="en-US" altLang="en-US" b="1" dirty="0">
                <a:solidFill>
                  <a:srgbClr val="67AEB6"/>
                </a:solidFill>
                <a:latin typeface="Gill Sans MT" panose="020B0502020104020203" pitchFamily="34" charset="0"/>
                <a:cs typeface="Times New Roman" pitchFamily="18" charset="0"/>
              </a:rPr>
              <a:t>)</a:t>
            </a:r>
            <a:r>
              <a:rPr lang="en-US" altLang="en-US" dirty="0">
                <a:solidFill>
                  <a:srgbClr val="67AEB6"/>
                </a:solidFill>
                <a:latin typeface="Gill Sans MT" panose="020B0502020104020203" pitchFamily="34" charset="0"/>
                <a:cs typeface="Times New Roman" pitchFamily="18" charset="0"/>
              </a:rPr>
              <a:t> </a:t>
            </a:r>
            <a:r>
              <a:rPr lang="en-US" altLang="en-US" dirty="0">
                <a:solidFill>
                  <a:schemeClr val="tx1">
                    <a:lumMod val="75000"/>
                    <a:lumOff val="25000"/>
                  </a:schemeClr>
                </a:solidFill>
                <a:latin typeface="Gill Sans MT" panose="020B0502020104020203" pitchFamily="34" charset="0"/>
                <a:cs typeface="Times New Roman" pitchFamily="18" charset="0"/>
              </a:rPr>
              <a:t>of a substance is the mass in grams of one mole of the substance. The molar mass of a compound is the sum of molar masses of the elements it contains.</a:t>
            </a:r>
          </a:p>
          <a:p>
            <a:pPr algn="ctr" defTabSz="457200" fontAlgn="base">
              <a:spcBef>
                <a:spcPct val="0"/>
              </a:spcBef>
              <a:spcAft>
                <a:spcPct val="0"/>
              </a:spcAft>
            </a:pPr>
            <a:r>
              <a:rPr lang="en-US" altLang="en-US" dirty="0">
                <a:solidFill>
                  <a:schemeClr val="tx1">
                    <a:lumMod val="75000"/>
                    <a:lumOff val="25000"/>
                  </a:schemeClr>
                </a:solidFill>
                <a:latin typeface="Gill Sans MT" panose="020B0502020104020203" pitchFamily="34" charset="0"/>
                <a:cs typeface="Times New Roman" pitchFamily="18" charset="0"/>
              </a:rPr>
              <a:t>1 mol H</a:t>
            </a:r>
            <a:r>
              <a:rPr lang="en-US" altLang="en-US" baseline="-25000" dirty="0">
                <a:solidFill>
                  <a:schemeClr val="tx1">
                    <a:lumMod val="75000"/>
                    <a:lumOff val="25000"/>
                  </a:schemeClr>
                </a:solidFill>
                <a:latin typeface="Gill Sans MT" panose="020B0502020104020203" pitchFamily="34" charset="0"/>
                <a:cs typeface="Times New Roman" pitchFamily="18" charset="0"/>
              </a:rPr>
              <a:t>2</a:t>
            </a:r>
            <a:r>
              <a:rPr lang="en-US" altLang="en-US" dirty="0">
                <a:solidFill>
                  <a:schemeClr val="tx1">
                    <a:lumMod val="75000"/>
                    <a:lumOff val="25000"/>
                  </a:schemeClr>
                </a:solidFill>
                <a:latin typeface="Gill Sans MT" panose="020B0502020104020203" pitchFamily="34" charset="0"/>
                <a:cs typeface="Times New Roman" pitchFamily="18" charset="0"/>
              </a:rPr>
              <a:t>O = 2 </a:t>
            </a:r>
            <a:r>
              <a:rPr lang="en-US" altLang="en-US" dirty="0">
                <a:solidFill>
                  <a:schemeClr val="tx1">
                    <a:lumMod val="75000"/>
                    <a:lumOff val="25000"/>
                  </a:schemeClr>
                </a:solidFill>
                <a:latin typeface="Gill Sans MT" panose="020B0502020104020203" pitchFamily="34" charset="0"/>
                <a:ea typeface="MS Gothic" pitchFamily="49" charset="-128"/>
                <a:cs typeface="Times New Roman" pitchFamily="18" charset="0"/>
              </a:rPr>
              <a:t>×1.008</a:t>
            </a:r>
            <a:r>
              <a:rPr lang="en-US" altLang="en-US" dirty="0">
                <a:solidFill>
                  <a:schemeClr val="tx1">
                    <a:lumMod val="75000"/>
                    <a:lumOff val="25000"/>
                  </a:schemeClr>
                </a:solidFill>
                <a:latin typeface="Gill Sans MT" panose="020B0502020104020203" pitchFamily="34" charset="0"/>
                <a:cs typeface="Times New Roman" pitchFamily="18" charset="0"/>
              </a:rPr>
              <a:t> g  + 16.00 g = 18.02 g</a:t>
            </a:r>
          </a:p>
        </p:txBody>
      </p:sp>
      <p:sp>
        <p:nvSpPr>
          <p:cNvPr id="9" name="Rectangle 2">
            <a:extLst>
              <a:ext uri="{FF2B5EF4-FFF2-40B4-BE49-F238E27FC236}">
                <a16:creationId xmlns:a16="http://schemas.microsoft.com/office/drawing/2014/main" id="{505A9784-5509-4EEA-BB03-927EE6B482A1}"/>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Molar Mass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cxnSp>
        <p:nvCxnSpPr>
          <p:cNvPr id="11" name="Straight Connector 10">
            <a:extLst>
              <a:ext uri="{FF2B5EF4-FFF2-40B4-BE49-F238E27FC236}">
                <a16:creationId xmlns:a16="http://schemas.microsoft.com/office/drawing/2014/main" id="{E667B5BF-9311-431C-9E04-159331D3788F}"/>
              </a:ext>
            </a:extLst>
          </p:cNvPr>
          <p:cNvCxnSpPr/>
          <p:nvPr/>
        </p:nvCxnSpPr>
        <p:spPr>
          <a:xfrm>
            <a:off x="0" y="1775507"/>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D1D49619-EE0E-4A96-BC0A-227204CA3B43}"/>
                  </a:ext>
                </a:extLst>
              </p:cNvPr>
              <p:cNvSpPr/>
              <p:nvPr/>
            </p:nvSpPr>
            <p:spPr>
              <a:xfrm>
                <a:off x="276499" y="5745832"/>
                <a:ext cx="2529026" cy="369332"/>
              </a:xfrm>
              <a:prstGeom prst="rect">
                <a:avLst/>
              </a:prstGeom>
            </p:spPr>
            <p:txBody>
              <a:bodyPr wrap="none">
                <a:spAutoFit/>
              </a:bodyPr>
              <a:lstStyle/>
              <a:p>
                <a14:m>
                  <m:oMath xmlns:m="http://schemas.openxmlformats.org/officeDocument/2006/math">
                    <m:r>
                      <a:rPr lang="en-US" i="0">
                        <a:solidFill>
                          <a:srgbClr val="E47588"/>
                        </a:solidFill>
                        <a:latin typeface="Cambria Math" panose="02040503050406030204" pitchFamily="18" charset="0"/>
                      </a:rPr>
                      <m:t>=5.81 </m:t>
                    </m:r>
                    <m:r>
                      <m:rPr>
                        <m:sty m:val="p"/>
                      </m:rPr>
                      <a:rPr lang="en-US" i="0">
                        <a:solidFill>
                          <a:srgbClr val="E47588"/>
                        </a:solidFill>
                        <a:latin typeface="Cambria Math" panose="02040503050406030204" pitchFamily="18" charset="0"/>
                      </a:rPr>
                      <m:t>x</m:t>
                    </m:r>
                    <m:r>
                      <a:rPr lang="en-US" i="0">
                        <a:solidFill>
                          <a:srgbClr val="E47588"/>
                        </a:solidFill>
                        <a:latin typeface="Cambria Math" panose="02040503050406030204" pitchFamily="18" charset="0"/>
                      </a:rPr>
                      <m:t> </m:t>
                    </m:r>
                    <m:sSup>
                      <m:sSupPr>
                        <m:ctrlPr>
                          <a:rPr lang="en-US" i="1">
                            <a:solidFill>
                              <a:srgbClr val="E47588"/>
                            </a:solidFill>
                            <a:latin typeface="Cambria Math" panose="02040503050406030204" pitchFamily="18" charset="0"/>
                          </a:rPr>
                        </m:ctrlPr>
                      </m:sSupPr>
                      <m:e>
                        <m:r>
                          <a:rPr lang="en-US" i="0">
                            <a:solidFill>
                              <a:srgbClr val="E47588"/>
                            </a:solidFill>
                            <a:latin typeface="Cambria Math" panose="02040503050406030204" pitchFamily="18" charset="0"/>
                          </a:rPr>
                          <m:t>10</m:t>
                        </m:r>
                      </m:e>
                      <m:sup>
                        <m:r>
                          <a:rPr lang="en-US" i="0">
                            <a:solidFill>
                              <a:srgbClr val="E47588"/>
                            </a:solidFill>
                            <a:latin typeface="Cambria Math" panose="02040503050406030204" pitchFamily="18" charset="0"/>
                          </a:rPr>
                          <m:t>24</m:t>
                        </m:r>
                      </m:sup>
                    </m:sSup>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atoms</m:t>
                    </m:r>
                    <m:r>
                      <a:rPr lang="en-US" i="0">
                        <a:solidFill>
                          <a:srgbClr val="E47588"/>
                        </a:solidFill>
                        <a:latin typeface="Cambria Math" panose="02040503050406030204" pitchFamily="18" charset="0"/>
                      </a:rPr>
                      <m:t> </m:t>
                    </m:r>
                    <m:r>
                      <m:rPr>
                        <m:sty m:val="p"/>
                      </m:rPr>
                      <a:rPr lang="en-US" i="0">
                        <a:solidFill>
                          <a:srgbClr val="E47588"/>
                        </a:solidFill>
                        <a:latin typeface="Cambria Math" panose="02040503050406030204" pitchFamily="18" charset="0"/>
                      </a:rPr>
                      <m:t>H</m:t>
                    </m:r>
                  </m:oMath>
                </a14:m>
                <a:r>
                  <a:rPr lang="en-US" dirty="0">
                    <a:solidFill>
                      <a:srgbClr val="E47588"/>
                    </a:solidFill>
                  </a:rPr>
                  <a:t> </a:t>
                </a:r>
                <a:endParaRPr lang="en-US" dirty="0"/>
              </a:p>
            </p:txBody>
          </p:sp>
        </mc:Choice>
        <mc:Fallback xmlns="">
          <p:sp>
            <p:nvSpPr>
              <p:cNvPr id="15" name="Rectangle 14">
                <a:extLst>
                  <a:ext uri="{FF2B5EF4-FFF2-40B4-BE49-F238E27FC236}">
                    <a16:creationId xmlns:a16="http://schemas.microsoft.com/office/drawing/2014/main" id="{D1D49619-EE0E-4A96-BC0A-227204CA3B43}"/>
                  </a:ext>
                </a:extLst>
              </p:cNvPr>
              <p:cNvSpPr>
                <a:spLocks noRot="1" noChangeAspect="1" noMove="1" noResize="1" noEditPoints="1" noAdjustHandles="1" noChangeArrowheads="1" noChangeShapeType="1" noTextEdit="1"/>
              </p:cNvSpPr>
              <p:nvPr/>
            </p:nvSpPr>
            <p:spPr>
              <a:xfrm>
                <a:off x="276499" y="5745832"/>
                <a:ext cx="252902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70C8A62-2CD4-44CE-97E9-BE25F10800BD}"/>
                  </a:ext>
                </a:extLst>
              </p:cNvPr>
              <p:cNvSpPr/>
              <p:nvPr/>
            </p:nvSpPr>
            <p:spPr>
              <a:xfrm>
                <a:off x="121579" y="2203655"/>
                <a:ext cx="1727076" cy="511807"/>
              </a:xfrm>
              <a:prstGeom prst="rect">
                <a:avLst/>
              </a:prstGeom>
            </p:spPr>
            <p:txBody>
              <a:bodyPr wrap="none">
                <a:spAutoFit/>
              </a:bodyPr>
              <a:lstStyle/>
              <a:p>
                <a14:m>
                  <m:oMath xmlns:m="http://schemas.openxmlformats.org/officeDocument/2006/math">
                    <m:d>
                      <m:dPr>
                        <m:ctrlPr>
                          <a:rPr lang="en-US" i="1">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a:solidFill>
                                  <a:srgbClr val="E47588"/>
                                </a:solidFill>
                                <a:latin typeface="Cambria Math" panose="02040503050406030204" pitchFamily="18" charset="0"/>
                              </a:rPr>
                              <m:t>73.7 </m:t>
                            </m:r>
                            <m:r>
                              <m:rPr>
                                <m:sty m:val="p"/>
                              </m:rPr>
                              <a:rPr lang="en-US">
                                <a:solidFill>
                                  <a:srgbClr val="E47588"/>
                                </a:solidFill>
                                <a:latin typeface="Cambria Math" panose="02040503050406030204" pitchFamily="18" charset="0"/>
                              </a:rPr>
                              <m:t>g</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Ca</m:t>
                                </m:r>
                                <m:d>
                                  <m:dPr>
                                    <m:ctrlPr>
                                      <a:rPr lang="en-US" i="1">
                                        <a:solidFill>
                                          <a:srgbClr val="E47588"/>
                                        </a:solidFill>
                                        <a:latin typeface="Cambria Math" panose="02040503050406030204" pitchFamily="18" charset="0"/>
                                      </a:rPr>
                                    </m:ctrlPr>
                                  </m:dPr>
                                  <m:e>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NO</m:t>
                                        </m:r>
                                      </m:e>
                                      <m:sub>
                                        <m:r>
                                          <a:rPr lang="en-US">
                                            <a:solidFill>
                                              <a:srgbClr val="E47588"/>
                                            </a:solidFill>
                                            <a:latin typeface="Cambria Math" panose="02040503050406030204" pitchFamily="18" charset="0"/>
                                          </a:rPr>
                                          <m:t>2</m:t>
                                        </m:r>
                                      </m:sub>
                                    </m:sSub>
                                  </m:e>
                                </m:d>
                              </m:e>
                              <m:sub>
                                <m:r>
                                  <a:rPr lang="en-US">
                                    <a:solidFill>
                                      <a:srgbClr val="E47588"/>
                                    </a:solidFill>
                                    <a:latin typeface="Cambria Math" panose="02040503050406030204" pitchFamily="18" charset="0"/>
                                  </a:rPr>
                                  <m:t>2</m:t>
                                </m:r>
                              </m:sub>
                            </m:sSub>
                          </m:num>
                          <m:den/>
                        </m:f>
                      </m:e>
                    </m:d>
                  </m:oMath>
                </a14:m>
                <a:r>
                  <a:rPr lang="en-US" dirty="0"/>
                  <a:t> </a:t>
                </a:r>
              </a:p>
            </p:txBody>
          </p:sp>
        </mc:Choice>
        <mc:Fallback xmlns="">
          <p:sp>
            <p:nvSpPr>
              <p:cNvPr id="16" name="Rectangle 15">
                <a:extLst>
                  <a:ext uri="{FF2B5EF4-FFF2-40B4-BE49-F238E27FC236}">
                    <a16:creationId xmlns:a16="http://schemas.microsoft.com/office/drawing/2014/main" id="{B70C8A62-2CD4-44CE-97E9-BE25F10800BD}"/>
                  </a:ext>
                </a:extLst>
              </p:cNvPr>
              <p:cNvSpPr>
                <a:spLocks noRot="1" noChangeAspect="1" noMove="1" noResize="1" noEditPoints="1" noAdjustHandles="1" noChangeArrowheads="1" noChangeShapeType="1" noTextEdit="1"/>
              </p:cNvSpPr>
              <p:nvPr/>
            </p:nvSpPr>
            <p:spPr>
              <a:xfrm>
                <a:off x="121579" y="2203655"/>
                <a:ext cx="1727076" cy="5118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DD994898-951F-49D0-ADAA-354C45E344A4}"/>
                  </a:ext>
                </a:extLst>
              </p:cNvPr>
              <p:cNvSpPr/>
              <p:nvPr/>
            </p:nvSpPr>
            <p:spPr>
              <a:xfrm>
                <a:off x="1635106" y="2209789"/>
                <a:ext cx="2015616" cy="540148"/>
              </a:xfrm>
              <a:prstGeom prst="rect">
                <a:avLst/>
              </a:prstGeom>
            </p:spPr>
            <p:txBody>
              <a:bodyPr wrap="none">
                <a:spAutoFit/>
              </a:bodyPr>
              <a:lstStyle/>
              <a:p>
                <a14:m>
                  <m:oMath xmlns:m="http://schemas.openxmlformats.org/officeDocument/2006/math">
                    <m:d>
                      <m:dPr>
                        <m:ctrlPr>
                          <a:rPr lang="en-US" i="1">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Ca</m:t>
                                </m:r>
                                <m:d>
                                  <m:dPr>
                                    <m:ctrlPr>
                                      <a:rPr lang="en-US" i="1">
                                        <a:solidFill>
                                          <a:srgbClr val="E47588"/>
                                        </a:solidFill>
                                        <a:latin typeface="Cambria Math" panose="02040503050406030204" pitchFamily="18" charset="0"/>
                                      </a:rPr>
                                    </m:ctrlPr>
                                  </m:dPr>
                                  <m:e>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NO</m:t>
                                        </m:r>
                                      </m:e>
                                      <m:sub>
                                        <m:r>
                                          <a:rPr lang="en-US">
                                            <a:solidFill>
                                              <a:srgbClr val="E47588"/>
                                            </a:solidFill>
                                            <a:latin typeface="Cambria Math" panose="02040503050406030204" pitchFamily="18" charset="0"/>
                                          </a:rPr>
                                          <m:t>2</m:t>
                                        </m:r>
                                      </m:sub>
                                    </m:sSub>
                                  </m:e>
                                </m:d>
                              </m:e>
                              <m:sub>
                                <m:r>
                                  <a:rPr lang="en-US">
                                    <a:solidFill>
                                      <a:srgbClr val="E47588"/>
                                    </a:solidFill>
                                    <a:latin typeface="Cambria Math" panose="02040503050406030204" pitchFamily="18" charset="0"/>
                                  </a:rPr>
                                  <m:t>2</m:t>
                                </m:r>
                              </m:sub>
                            </m:sSub>
                          </m:num>
                          <m:den>
                            <m:r>
                              <a:rPr lang="en-US">
                                <a:solidFill>
                                  <a:srgbClr val="E47588"/>
                                </a:solidFill>
                                <a:latin typeface="Cambria Math" panose="02040503050406030204" pitchFamily="18" charset="0"/>
                              </a:rPr>
                              <m:t>132.089 </m:t>
                            </m:r>
                            <m:r>
                              <m:rPr>
                                <m:sty m:val="p"/>
                              </m:rPr>
                              <a:rPr lang="en-US">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Ca</m:t>
                                </m:r>
                                <m:d>
                                  <m:dPr>
                                    <m:ctrlPr>
                                      <a:rPr lang="en-US" i="1">
                                        <a:solidFill>
                                          <a:srgbClr val="E47588"/>
                                        </a:solidFill>
                                        <a:latin typeface="Cambria Math" panose="02040503050406030204" pitchFamily="18" charset="0"/>
                                      </a:rPr>
                                    </m:ctrlPr>
                                  </m:dPr>
                                  <m:e>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NO</m:t>
                                        </m:r>
                                      </m:e>
                                      <m:sub>
                                        <m:r>
                                          <a:rPr lang="en-US">
                                            <a:solidFill>
                                              <a:srgbClr val="E47588"/>
                                            </a:solidFill>
                                            <a:latin typeface="Cambria Math" panose="02040503050406030204" pitchFamily="18" charset="0"/>
                                          </a:rPr>
                                          <m:t>2</m:t>
                                        </m:r>
                                      </m:sub>
                                    </m:sSub>
                                  </m:e>
                                </m:d>
                              </m:e>
                              <m:sub>
                                <m:r>
                                  <a:rPr lang="en-US">
                                    <a:solidFill>
                                      <a:srgbClr val="E47588"/>
                                    </a:solidFill>
                                    <a:latin typeface="Cambria Math" panose="02040503050406030204" pitchFamily="18" charset="0"/>
                                  </a:rPr>
                                  <m:t>2</m:t>
                                </m:r>
                              </m:sub>
                            </m:sSub>
                          </m:den>
                        </m:f>
                      </m:e>
                    </m:d>
                  </m:oMath>
                </a14:m>
                <a:r>
                  <a:rPr lang="en-US" dirty="0"/>
                  <a:t> </a:t>
                </a:r>
              </a:p>
            </p:txBody>
          </p:sp>
        </mc:Choice>
        <mc:Fallback xmlns="">
          <p:sp>
            <p:nvSpPr>
              <p:cNvPr id="17" name="Rectangle 16">
                <a:extLst>
                  <a:ext uri="{FF2B5EF4-FFF2-40B4-BE49-F238E27FC236}">
                    <a16:creationId xmlns:a16="http://schemas.microsoft.com/office/drawing/2014/main" id="{DD994898-951F-49D0-ADAA-354C45E344A4}"/>
                  </a:ext>
                </a:extLst>
              </p:cNvPr>
              <p:cNvSpPr>
                <a:spLocks noRot="1" noChangeAspect="1" noMove="1" noResize="1" noEditPoints="1" noAdjustHandles="1" noChangeArrowheads="1" noChangeShapeType="1" noTextEdit="1"/>
              </p:cNvSpPr>
              <p:nvPr/>
            </p:nvSpPr>
            <p:spPr>
              <a:xfrm>
                <a:off x="1635106" y="2209789"/>
                <a:ext cx="2015616" cy="540148"/>
              </a:xfrm>
              <a:prstGeom prst="rect">
                <a:avLst/>
              </a:prstGeom>
              <a:blipFill>
                <a:blip r:embed="rId4"/>
                <a:stretch>
                  <a:fillRect b="-22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9FDEAD3C-81FD-4748-A823-D37DBA59F04D}"/>
                  </a:ext>
                </a:extLst>
              </p:cNvPr>
              <p:cNvSpPr/>
              <p:nvPr/>
            </p:nvSpPr>
            <p:spPr>
              <a:xfrm>
                <a:off x="3460265" y="2286068"/>
                <a:ext cx="2471254" cy="369332"/>
              </a:xfrm>
              <a:prstGeom prst="rect">
                <a:avLst/>
              </a:prstGeom>
            </p:spPr>
            <p:txBody>
              <a:bodyPr wrap="none">
                <a:spAutoFit/>
              </a:bodyPr>
              <a:lstStyle/>
              <a:p>
                <a14:m>
                  <m:oMath xmlns:m="http://schemas.openxmlformats.org/officeDocument/2006/math">
                    <m:r>
                      <a:rPr lang="en-US">
                        <a:solidFill>
                          <a:srgbClr val="E47588"/>
                        </a:solidFill>
                        <a:latin typeface="Cambria Math" panose="02040503050406030204" pitchFamily="18" charset="0"/>
                      </a:rPr>
                      <m:t>=0.558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Ca</m:t>
                        </m:r>
                        <m:d>
                          <m:dPr>
                            <m:ctrlPr>
                              <a:rPr lang="en-US" i="1">
                                <a:solidFill>
                                  <a:srgbClr val="E47588"/>
                                </a:solidFill>
                                <a:latin typeface="Cambria Math" panose="02040503050406030204" pitchFamily="18" charset="0"/>
                              </a:rPr>
                            </m:ctrlPr>
                          </m:dPr>
                          <m:e>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NO</m:t>
                                </m:r>
                              </m:e>
                              <m:sub>
                                <m:r>
                                  <a:rPr lang="en-US">
                                    <a:solidFill>
                                      <a:srgbClr val="E47588"/>
                                    </a:solidFill>
                                    <a:latin typeface="Cambria Math" panose="02040503050406030204" pitchFamily="18" charset="0"/>
                                  </a:rPr>
                                  <m:t>2</m:t>
                                </m:r>
                              </m:sub>
                            </m:sSub>
                          </m:e>
                        </m:d>
                      </m:e>
                      <m:sub>
                        <m:r>
                          <a:rPr lang="en-US">
                            <a:solidFill>
                              <a:srgbClr val="E47588"/>
                            </a:solidFill>
                            <a:latin typeface="Cambria Math" panose="02040503050406030204" pitchFamily="18" charset="0"/>
                          </a:rPr>
                          <m:t>2</m:t>
                        </m:r>
                      </m:sub>
                    </m:sSub>
                  </m:oMath>
                </a14:m>
                <a:r>
                  <a:rPr lang="en-US" dirty="0">
                    <a:solidFill>
                      <a:srgbClr val="E47588"/>
                    </a:solidFill>
                  </a:rPr>
                  <a:t> </a:t>
                </a:r>
                <a:endParaRPr lang="en-US" dirty="0"/>
              </a:p>
            </p:txBody>
          </p:sp>
        </mc:Choice>
        <mc:Fallback xmlns="">
          <p:sp>
            <p:nvSpPr>
              <p:cNvPr id="24" name="Rectangle 23">
                <a:extLst>
                  <a:ext uri="{FF2B5EF4-FFF2-40B4-BE49-F238E27FC236}">
                    <a16:creationId xmlns:a16="http://schemas.microsoft.com/office/drawing/2014/main" id="{9FDEAD3C-81FD-4748-A823-D37DBA59F04D}"/>
                  </a:ext>
                </a:extLst>
              </p:cNvPr>
              <p:cNvSpPr>
                <a:spLocks noRot="1" noChangeAspect="1" noMove="1" noResize="1" noEditPoints="1" noAdjustHandles="1" noChangeArrowheads="1" noChangeShapeType="1" noTextEdit="1"/>
              </p:cNvSpPr>
              <p:nvPr/>
            </p:nvSpPr>
            <p:spPr>
              <a:xfrm>
                <a:off x="3460265" y="2286068"/>
                <a:ext cx="2471254"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77CED43B-7CDB-4F73-A801-DA5159E5DD46}"/>
                  </a:ext>
                </a:extLst>
              </p:cNvPr>
              <p:cNvSpPr/>
              <p:nvPr/>
            </p:nvSpPr>
            <p:spPr>
              <a:xfrm>
                <a:off x="121579" y="3103912"/>
                <a:ext cx="1177245" cy="506870"/>
              </a:xfrm>
              <a:prstGeom prst="rect">
                <a:avLst/>
              </a:prstGeom>
            </p:spPr>
            <p:txBody>
              <a:bodyPr wrap="none">
                <a:spAutoFit/>
              </a:bodyPr>
              <a:lstStyle/>
              <a:p>
                <a14:m>
                  <m:oMath xmlns:m="http://schemas.openxmlformats.org/officeDocument/2006/math">
                    <m:d>
                      <m:dPr>
                        <m:ctrlPr>
                          <a:rPr lang="en-US" i="1">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a:solidFill>
                                  <a:srgbClr val="E47588"/>
                                </a:solidFill>
                                <a:latin typeface="Cambria Math" panose="02040503050406030204" pitchFamily="18" charset="0"/>
                              </a:rPr>
                              <m:t>0.551 </m:t>
                            </m:r>
                            <m:r>
                              <m:rPr>
                                <m:sty m:val="p"/>
                              </m:rPr>
                              <a:rPr lang="en-US">
                                <a:solidFill>
                                  <a:srgbClr val="E47588"/>
                                </a:solidFill>
                                <a:latin typeface="Cambria Math" panose="02040503050406030204" pitchFamily="18" charset="0"/>
                              </a:rPr>
                              <m:t>g</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K</m:t>
                            </m:r>
                          </m:num>
                          <m:den/>
                        </m:f>
                      </m:e>
                    </m:d>
                  </m:oMath>
                </a14:m>
                <a:r>
                  <a:rPr lang="en-US" dirty="0"/>
                  <a:t> </a:t>
                </a:r>
              </a:p>
            </p:txBody>
          </p:sp>
        </mc:Choice>
        <mc:Fallback xmlns="">
          <p:sp>
            <p:nvSpPr>
              <p:cNvPr id="25" name="Rectangle 24">
                <a:extLst>
                  <a:ext uri="{FF2B5EF4-FFF2-40B4-BE49-F238E27FC236}">
                    <a16:creationId xmlns:a16="http://schemas.microsoft.com/office/drawing/2014/main" id="{77CED43B-7CDB-4F73-A801-DA5159E5DD46}"/>
                  </a:ext>
                </a:extLst>
              </p:cNvPr>
              <p:cNvSpPr>
                <a:spLocks noRot="1" noChangeAspect="1" noMove="1" noResize="1" noEditPoints="1" noAdjustHandles="1" noChangeArrowheads="1" noChangeShapeType="1" noTextEdit="1"/>
              </p:cNvSpPr>
              <p:nvPr/>
            </p:nvSpPr>
            <p:spPr>
              <a:xfrm>
                <a:off x="121579" y="3103912"/>
                <a:ext cx="1177245" cy="50687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549C77BA-67DF-4E07-9D6C-F7FC69B93926}"/>
                  </a:ext>
                </a:extLst>
              </p:cNvPr>
              <p:cNvSpPr/>
              <p:nvPr/>
            </p:nvSpPr>
            <p:spPr>
              <a:xfrm>
                <a:off x="1097979" y="3099033"/>
                <a:ext cx="1172437" cy="535211"/>
              </a:xfrm>
              <a:prstGeom prst="rect">
                <a:avLst/>
              </a:prstGeom>
            </p:spPr>
            <p:txBody>
              <a:bodyPr wrap="none">
                <a:spAutoFit/>
              </a:bodyPr>
              <a:lstStyle/>
              <a:p>
                <a14:m>
                  <m:oMath xmlns:m="http://schemas.openxmlformats.org/officeDocument/2006/math">
                    <m:d>
                      <m:dPr>
                        <m:ctrlPr>
                          <a:rPr lang="en-US" i="1">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K</m:t>
                            </m:r>
                          </m:num>
                          <m:den>
                            <m:r>
                              <a:rPr lang="en-US">
                                <a:solidFill>
                                  <a:srgbClr val="E47588"/>
                                </a:solidFill>
                                <a:latin typeface="Cambria Math" panose="02040503050406030204" pitchFamily="18" charset="0"/>
                              </a:rPr>
                              <m:t>39.10 </m:t>
                            </m:r>
                            <m:r>
                              <m:rPr>
                                <m:sty m:val="p"/>
                              </m:rPr>
                              <a:rPr lang="en-US">
                                <a:solidFill>
                                  <a:srgbClr val="E47588"/>
                                </a:solidFill>
                                <a:latin typeface="Cambria Math" panose="02040503050406030204" pitchFamily="18" charset="0"/>
                              </a:rPr>
                              <m:t>g</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K</m:t>
                            </m:r>
                          </m:den>
                        </m:f>
                      </m:e>
                    </m:d>
                  </m:oMath>
                </a14:m>
                <a:r>
                  <a:rPr lang="en-US" dirty="0"/>
                  <a:t> </a:t>
                </a:r>
              </a:p>
            </p:txBody>
          </p:sp>
        </mc:Choice>
        <mc:Fallback xmlns="">
          <p:sp>
            <p:nvSpPr>
              <p:cNvPr id="26" name="Rectangle 25">
                <a:extLst>
                  <a:ext uri="{FF2B5EF4-FFF2-40B4-BE49-F238E27FC236}">
                    <a16:creationId xmlns:a16="http://schemas.microsoft.com/office/drawing/2014/main" id="{549C77BA-67DF-4E07-9D6C-F7FC69B93926}"/>
                  </a:ext>
                </a:extLst>
              </p:cNvPr>
              <p:cNvSpPr>
                <a:spLocks noRot="1" noChangeAspect="1" noMove="1" noResize="1" noEditPoints="1" noAdjustHandles="1" noChangeArrowheads="1" noChangeShapeType="1" noTextEdit="1"/>
              </p:cNvSpPr>
              <p:nvPr/>
            </p:nvSpPr>
            <p:spPr>
              <a:xfrm>
                <a:off x="1097979" y="3099033"/>
                <a:ext cx="1172437" cy="535211"/>
              </a:xfrm>
              <a:prstGeom prst="rect">
                <a:avLst/>
              </a:prstGeom>
              <a:blipFill>
                <a:blip r:embed="rId7"/>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3C2BC0DA-201A-407E-8564-C22E4D6B8DBD}"/>
                  </a:ext>
                </a:extLst>
              </p:cNvPr>
              <p:cNvSpPr/>
              <p:nvPr/>
            </p:nvSpPr>
            <p:spPr>
              <a:xfrm>
                <a:off x="2063513" y="3066059"/>
                <a:ext cx="2112373" cy="531043"/>
              </a:xfrm>
              <a:prstGeom prst="rect">
                <a:avLst/>
              </a:prstGeom>
            </p:spPr>
            <p:txBody>
              <a:bodyPr wrap="none">
                <a:spAutoFit/>
              </a:bodyPr>
              <a:lstStyle/>
              <a:p>
                <a14:m>
                  <m:oMath xmlns:m="http://schemas.openxmlformats.org/officeDocument/2006/math">
                    <m:d>
                      <m:dPr>
                        <m:ctrlPr>
                          <a:rPr lang="en-US" i="1">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a:solidFill>
                                  <a:srgbClr val="E47588"/>
                                </a:solidFill>
                                <a:latin typeface="Cambria Math" panose="02040503050406030204" pitchFamily="18" charset="0"/>
                              </a:rPr>
                              <m:t>6.022 </m:t>
                            </m:r>
                            <m:r>
                              <m:rPr>
                                <m:sty m:val="p"/>
                              </m:rPr>
                              <a:rPr lang="en-US">
                                <a:solidFill>
                                  <a:srgbClr val="E47588"/>
                                </a:solidFill>
                                <a:latin typeface="Cambria Math" panose="02040503050406030204" pitchFamily="18" charset="0"/>
                              </a:rPr>
                              <m:t>x</m:t>
                            </m:r>
                            <m:r>
                              <a:rPr lang="en-US">
                                <a:solidFill>
                                  <a:srgbClr val="E47588"/>
                                </a:solidFill>
                                <a:latin typeface="Cambria Math" panose="02040503050406030204" pitchFamily="18" charset="0"/>
                              </a:rPr>
                              <m:t> </m:t>
                            </m:r>
                            <m:sSup>
                              <m:sSupPr>
                                <m:ctrlPr>
                                  <a:rPr lang="en-US" i="1">
                                    <a:solidFill>
                                      <a:srgbClr val="E47588"/>
                                    </a:solidFill>
                                    <a:latin typeface="Cambria Math" panose="02040503050406030204" pitchFamily="18" charset="0"/>
                                  </a:rPr>
                                </m:ctrlPr>
                              </m:sSupPr>
                              <m:e>
                                <m:r>
                                  <a:rPr lang="en-US">
                                    <a:solidFill>
                                      <a:srgbClr val="E47588"/>
                                    </a:solidFill>
                                    <a:latin typeface="Cambria Math" panose="02040503050406030204" pitchFamily="18" charset="0"/>
                                  </a:rPr>
                                  <m:t>10</m:t>
                                </m:r>
                              </m:e>
                              <m:sup>
                                <m:r>
                                  <a:rPr lang="en-US">
                                    <a:solidFill>
                                      <a:srgbClr val="E47588"/>
                                    </a:solidFill>
                                    <a:latin typeface="Cambria Math" panose="02040503050406030204" pitchFamily="18" charset="0"/>
                                  </a:rPr>
                                  <m:t>23</m:t>
                                </m:r>
                              </m:sup>
                            </m:sSup>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atoms</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K</m:t>
                            </m:r>
                          </m:num>
                          <m:den>
                            <m:r>
                              <a:rPr lang="en-US">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K</m:t>
                            </m:r>
                            <m:r>
                              <a:rPr lang="en-US">
                                <a:solidFill>
                                  <a:srgbClr val="E47588"/>
                                </a:solidFill>
                                <a:latin typeface="Cambria Math" panose="02040503050406030204" pitchFamily="18" charset="0"/>
                              </a:rPr>
                              <m:t> </m:t>
                            </m:r>
                          </m:den>
                        </m:f>
                      </m:e>
                    </m:d>
                  </m:oMath>
                </a14:m>
                <a:r>
                  <a:rPr lang="en-US" dirty="0"/>
                  <a:t> </a:t>
                </a:r>
              </a:p>
            </p:txBody>
          </p:sp>
        </mc:Choice>
        <mc:Fallback xmlns="">
          <p:sp>
            <p:nvSpPr>
              <p:cNvPr id="27" name="Rectangle 26">
                <a:extLst>
                  <a:ext uri="{FF2B5EF4-FFF2-40B4-BE49-F238E27FC236}">
                    <a16:creationId xmlns:a16="http://schemas.microsoft.com/office/drawing/2014/main" id="{3C2BC0DA-201A-407E-8564-C22E4D6B8DBD}"/>
                  </a:ext>
                </a:extLst>
              </p:cNvPr>
              <p:cNvSpPr>
                <a:spLocks noRot="1" noChangeAspect="1" noMove="1" noResize="1" noEditPoints="1" noAdjustHandles="1" noChangeArrowheads="1" noChangeShapeType="1" noTextEdit="1"/>
              </p:cNvSpPr>
              <p:nvPr/>
            </p:nvSpPr>
            <p:spPr>
              <a:xfrm>
                <a:off x="2063513" y="3066059"/>
                <a:ext cx="2112373" cy="53104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B1C01394-249F-4470-A66F-E2EDB20151FB}"/>
                  </a:ext>
                </a:extLst>
              </p:cNvPr>
              <p:cNvSpPr/>
              <p:nvPr/>
            </p:nvSpPr>
            <p:spPr>
              <a:xfrm>
                <a:off x="3979108" y="3166062"/>
                <a:ext cx="2436821" cy="369332"/>
              </a:xfrm>
              <a:prstGeom prst="rect">
                <a:avLst/>
              </a:prstGeom>
            </p:spPr>
            <p:txBody>
              <a:bodyPr wrap="none">
                <a:spAutoFit/>
              </a:bodyPr>
              <a:lstStyle/>
              <a:p>
                <a14:m>
                  <m:oMath xmlns:m="http://schemas.openxmlformats.org/officeDocument/2006/math">
                    <m:r>
                      <a:rPr lang="en-US">
                        <a:solidFill>
                          <a:srgbClr val="E47588"/>
                        </a:solidFill>
                        <a:latin typeface="Cambria Math" panose="02040503050406030204" pitchFamily="18" charset="0"/>
                      </a:rPr>
                      <m:t>=8.49 </m:t>
                    </m:r>
                    <m:r>
                      <m:rPr>
                        <m:sty m:val="p"/>
                      </m:rPr>
                      <a:rPr lang="en-US">
                        <a:solidFill>
                          <a:srgbClr val="E47588"/>
                        </a:solidFill>
                        <a:latin typeface="Cambria Math" panose="02040503050406030204" pitchFamily="18" charset="0"/>
                      </a:rPr>
                      <m:t>x</m:t>
                    </m:r>
                    <m:r>
                      <a:rPr lang="en-US">
                        <a:solidFill>
                          <a:srgbClr val="E47588"/>
                        </a:solidFill>
                        <a:latin typeface="Cambria Math" panose="02040503050406030204" pitchFamily="18" charset="0"/>
                      </a:rPr>
                      <m:t> </m:t>
                    </m:r>
                    <m:sSup>
                      <m:sSupPr>
                        <m:ctrlPr>
                          <a:rPr lang="en-US" i="1">
                            <a:solidFill>
                              <a:srgbClr val="E47588"/>
                            </a:solidFill>
                            <a:latin typeface="Cambria Math" panose="02040503050406030204" pitchFamily="18" charset="0"/>
                          </a:rPr>
                        </m:ctrlPr>
                      </m:sSupPr>
                      <m:e>
                        <m:r>
                          <a:rPr lang="en-US">
                            <a:solidFill>
                              <a:srgbClr val="E47588"/>
                            </a:solidFill>
                            <a:latin typeface="Cambria Math" panose="02040503050406030204" pitchFamily="18" charset="0"/>
                          </a:rPr>
                          <m:t>10</m:t>
                        </m:r>
                      </m:e>
                      <m:sup>
                        <m:r>
                          <a:rPr lang="en-US">
                            <a:solidFill>
                              <a:srgbClr val="E47588"/>
                            </a:solidFill>
                            <a:latin typeface="Cambria Math" panose="02040503050406030204" pitchFamily="18" charset="0"/>
                          </a:rPr>
                          <m:t>21</m:t>
                        </m:r>
                      </m:sup>
                    </m:sSup>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atoms</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K</m:t>
                    </m:r>
                  </m:oMath>
                </a14:m>
                <a:r>
                  <a:rPr lang="en-US" dirty="0">
                    <a:solidFill>
                      <a:srgbClr val="E47588"/>
                    </a:solidFill>
                  </a:rPr>
                  <a:t> </a:t>
                </a:r>
                <a:endParaRPr lang="en-US" dirty="0"/>
              </a:p>
            </p:txBody>
          </p:sp>
        </mc:Choice>
        <mc:Fallback xmlns="">
          <p:sp>
            <p:nvSpPr>
              <p:cNvPr id="28" name="Rectangle 27">
                <a:extLst>
                  <a:ext uri="{FF2B5EF4-FFF2-40B4-BE49-F238E27FC236}">
                    <a16:creationId xmlns:a16="http://schemas.microsoft.com/office/drawing/2014/main" id="{B1C01394-249F-4470-A66F-E2EDB20151FB}"/>
                  </a:ext>
                </a:extLst>
              </p:cNvPr>
              <p:cNvSpPr>
                <a:spLocks noRot="1" noChangeAspect="1" noMove="1" noResize="1" noEditPoints="1" noAdjustHandles="1" noChangeArrowheads="1" noChangeShapeType="1" noTextEdit="1"/>
              </p:cNvSpPr>
              <p:nvPr/>
            </p:nvSpPr>
            <p:spPr>
              <a:xfrm>
                <a:off x="3979108" y="3166062"/>
                <a:ext cx="2436821"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6883DFDB-75E1-494B-9186-C350A6426465}"/>
                  </a:ext>
                </a:extLst>
              </p:cNvPr>
              <p:cNvSpPr/>
              <p:nvPr/>
            </p:nvSpPr>
            <p:spPr>
              <a:xfrm>
                <a:off x="121579" y="4078296"/>
                <a:ext cx="1376595" cy="506870"/>
              </a:xfrm>
              <a:prstGeom prst="rect">
                <a:avLst/>
              </a:prstGeom>
            </p:spPr>
            <p:txBody>
              <a:bodyPr wrap="none">
                <a:spAutoFit/>
              </a:bodyPr>
              <a:lstStyle/>
              <a:p>
                <a14:m>
                  <m:oMath xmlns:m="http://schemas.openxmlformats.org/officeDocument/2006/math">
                    <m:d>
                      <m:dPr>
                        <m:ctrlPr>
                          <a:rPr lang="en-US" i="1">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a:solidFill>
                                  <a:srgbClr val="E47588"/>
                                </a:solidFill>
                                <a:latin typeface="Cambria Math" panose="02040503050406030204" pitchFamily="18" charset="0"/>
                              </a:rPr>
                              <m:t>10.00 </m:t>
                            </m:r>
                            <m:r>
                              <m:rPr>
                                <m:sty m:val="p"/>
                              </m:rPr>
                              <a:rPr lang="en-US">
                                <a:solidFill>
                                  <a:srgbClr val="E47588"/>
                                </a:solidFill>
                                <a:latin typeface="Cambria Math" panose="02040503050406030204" pitchFamily="18" charset="0"/>
                              </a:rPr>
                              <m:t>g</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CO</m:t>
                                </m:r>
                              </m:e>
                              <m:sub>
                                <m:r>
                                  <a:rPr lang="en-US">
                                    <a:solidFill>
                                      <a:srgbClr val="E47588"/>
                                    </a:solidFill>
                                    <a:latin typeface="Cambria Math" panose="02040503050406030204" pitchFamily="18" charset="0"/>
                                  </a:rPr>
                                  <m:t>2</m:t>
                                </m:r>
                              </m:sub>
                            </m:sSub>
                          </m:num>
                          <m:den/>
                        </m:f>
                      </m:e>
                    </m:d>
                  </m:oMath>
                </a14:m>
                <a:r>
                  <a:rPr lang="en-US" dirty="0"/>
                  <a:t> </a:t>
                </a:r>
              </a:p>
            </p:txBody>
          </p:sp>
        </mc:Choice>
        <mc:Fallback xmlns="">
          <p:sp>
            <p:nvSpPr>
              <p:cNvPr id="29" name="Rectangle 28">
                <a:extLst>
                  <a:ext uri="{FF2B5EF4-FFF2-40B4-BE49-F238E27FC236}">
                    <a16:creationId xmlns:a16="http://schemas.microsoft.com/office/drawing/2014/main" id="{6883DFDB-75E1-494B-9186-C350A6426465}"/>
                  </a:ext>
                </a:extLst>
              </p:cNvPr>
              <p:cNvSpPr>
                <a:spLocks noRot="1" noChangeAspect="1" noMove="1" noResize="1" noEditPoints="1" noAdjustHandles="1" noChangeArrowheads="1" noChangeShapeType="1" noTextEdit="1"/>
              </p:cNvSpPr>
              <p:nvPr/>
            </p:nvSpPr>
            <p:spPr>
              <a:xfrm>
                <a:off x="121579" y="4078296"/>
                <a:ext cx="1376595" cy="50687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B3E92848-D8AD-4564-A34B-A2B9800491DC}"/>
                  </a:ext>
                </a:extLst>
              </p:cNvPr>
              <p:cNvSpPr/>
              <p:nvPr/>
            </p:nvSpPr>
            <p:spPr>
              <a:xfrm>
                <a:off x="1289510" y="4079709"/>
                <a:ext cx="1376595" cy="535211"/>
              </a:xfrm>
              <a:prstGeom prst="rect">
                <a:avLst/>
              </a:prstGeom>
            </p:spPr>
            <p:txBody>
              <a:bodyPr wrap="none">
                <a:spAutoFit/>
              </a:bodyPr>
              <a:lstStyle/>
              <a:p>
                <a14:m>
                  <m:oMath xmlns:m="http://schemas.openxmlformats.org/officeDocument/2006/math">
                    <m:d>
                      <m:dPr>
                        <m:ctrlPr>
                          <a:rPr lang="en-US" i="1">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CO</m:t>
                                </m:r>
                              </m:e>
                              <m:sub>
                                <m:r>
                                  <a:rPr lang="en-US">
                                    <a:solidFill>
                                      <a:srgbClr val="E47588"/>
                                    </a:solidFill>
                                    <a:latin typeface="Cambria Math" panose="02040503050406030204" pitchFamily="18" charset="0"/>
                                  </a:rPr>
                                  <m:t>2</m:t>
                                </m:r>
                              </m:sub>
                            </m:sSub>
                          </m:num>
                          <m:den>
                            <m:r>
                              <a:rPr lang="en-US">
                                <a:solidFill>
                                  <a:srgbClr val="E47588"/>
                                </a:solidFill>
                                <a:latin typeface="Cambria Math" panose="02040503050406030204" pitchFamily="18" charset="0"/>
                              </a:rPr>
                              <m:t>44.01 </m:t>
                            </m:r>
                            <m:r>
                              <m:rPr>
                                <m:sty m:val="p"/>
                              </m:rPr>
                              <a:rPr lang="en-US">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CO</m:t>
                                </m:r>
                              </m:e>
                              <m:sub>
                                <m:r>
                                  <a:rPr lang="en-US">
                                    <a:solidFill>
                                      <a:srgbClr val="E47588"/>
                                    </a:solidFill>
                                    <a:latin typeface="Cambria Math" panose="02040503050406030204" pitchFamily="18" charset="0"/>
                                  </a:rPr>
                                  <m:t>2</m:t>
                                </m:r>
                              </m:sub>
                            </m:sSub>
                          </m:den>
                        </m:f>
                      </m:e>
                    </m:d>
                  </m:oMath>
                </a14:m>
                <a:r>
                  <a:rPr lang="en-US" dirty="0"/>
                  <a:t> </a:t>
                </a:r>
              </a:p>
            </p:txBody>
          </p:sp>
        </mc:Choice>
        <mc:Fallback xmlns="">
          <p:sp>
            <p:nvSpPr>
              <p:cNvPr id="30" name="Rectangle 29">
                <a:extLst>
                  <a:ext uri="{FF2B5EF4-FFF2-40B4-BE49-F238E27FC236}">
                    <a16:creationId xmlns:a16="http://schemas.microsoft.com/office/drawing/2014/main" id="{B3E92848-D8AD-4564-A34B-A2B9800491DC}"/>
                  </a:ext>
                </a:extLst>
              </p:cNvPr>
              <p:cNvSpPr>
                <a:spLocks noRot="1" noChangeAspect="1" noMove="1" noResize="1" noEditPoints="1" noAdjustHandles="1" noChangeArrowheads="1" noChangeShapeType="1" noTextEdit="1"/>
              </p:cNvSpPr>
              <p:nvPr/>
            </p:nvSpPr>
            <p:spPr>
              <a:xfrm>
                <a:off x="1289510" y="4079709"/>
                <a:ext cx="1376595" cy="535211"/>
              </a:xfrm>
              <a:prstGeom prst="rect">
                <a:avLst/>
              </a:prstGeom>
              <a:blipFill>
                <a:blip r:embed="rId11"/>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5ED50DC2-558D-4441-86C8-AF91F4016658}"/>
                  </a:ext>
                </a:extLst>
              </p:cNvPr>
              <p:cNvSpPr/>
              <p:nvPr/>
            </p:nvSpPr>
            <p:spPr>
              <a:xfrm>
                <a:off x="2479303" y="4151230"/>
                <a:ext cx="1903021" cy="369332"/>
              </a:xfrm>
              <a:prstGeom prst="rect">
                <a:avLst/>
              </a:prstGeom>
            </p:spPr>
            <p:txBody>
              <a:bodyPr wrap="none">
                <a:spAutoFit/>
              </a:bodyPr>
              <a:lstStyle/>
              <a:p>
                <a14:m>
                  <m:oMath xmlns:m="http://schemas.openxmlformats.org/officeDocument/2006/math">
                    <m:r>
                      <a:rPr lang="en-US">
                        <a:solidFill>
                          <a:srgbClr val="E47588"/>
                        </a:solidFill>
                        <a:latin typeface="Cambria Math" panose="02040503050406030204" pitchFamily="18" charset="0"/>
                      </a:rPr>
                      <m:t>=0.227 </m:t>
                    </m:r>
                    <m:r>
                      <m:rPr>
                        <m:sty m:val="p"/>
                      </m:rPr>
                      <a:rPr lang="en-US">
                        <a:solidFill>
                          <a:srgbClr val="E47588"/>
                        </a:solidFill>
                        <a:latin typeface="Cambria Math" panose="02040503050406030204" pitchFamily="18" charset="0"/>
                      </a:rPr>
                      <m:t>mol</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CO</m:t>
                        </m:r>
                      </m:e>
                      <m:sub>
                        <m:r>
                          <a:rPr lang="en-US">
                            <a:solidFill>
                              <a:srgbClr val="E47588"/>
                            </a:solidFill>
                            <a:latin typeface="Cambria Math" panose="02040503050406030204" pitchFamily="18" charset="0"/>
                          </a:rPr>
                          <m:t>2</m:t>
                        </m:r>
                      </m:sub>
                    </m:sSub>
                  </m:oMath>
                </a14:m>
                <a:r>
                  <a:rPr lang="en-US" dirty="0">
                    <a:solidFill>
                      <a:srgbClr val="E47588"/>
                    </a:solidFill>
                  </a:rPr>
                  <a:t> </a:t>
                </a:r>
                <a:endParaRPr lang="en-US" dirty="0"/>
              </a:p>
            </p:txBody>
          </p:sp>
        </mc:Choice>
        <mc:Fallback xmlns="">
          <p:sp>
            <p:nvSpPr>
              <p:cNvPr id="31" name="Rectangle 30">
                <a:extLst>
                  <a:ext uri="{FF2B5EF4-FFF2-40B4-BE49-F238E27FC236}">
                    <a16:creationId xmlns:a16="http://schemas.microsoft.com/office/drawing/2014/main" id="{5ED50DC2-558D-4441-86C8-AF91F4016658}"/>
                  </a:ext>
                </a:extLst>
              </p:cNvPr>
              <p:cNvSpPr>
                <a:spLocks noRot="1" noChangeAspect="1" noMove="1" noResize="1" noEditPoints="1" noAdjustHandles="1" noChangeArrowheads="1" noChangeShapeType="1" noTextEdit="1"/>
              </p:cNvSpPr>
              <p:nvPr/>
            </p:nvSpPr>
            <p:spPr>
              <a:xfrm>
                <a:off x="2479303" y="4151230"/>
                <a:ext cx="1903021"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96C83A56-386D-46F3-AAA0-4CE8A9BA0E25}"/>
                  </a:ext>
                </a:extLst>
              </p:cNvPr>
              <p:cNvSpPr/>
              <p:nvPr/>
            </p:nvSpPr>
            <p:spPr>
              <a:xfrm>
                <a:off x="117833" y="5098368"/>
                <a:ext cx="1495794" cy="506870"/>
              </a:xfrm>
              <a:prstGeom prst="rect">
                <a:avLst/>
              </a:prstGeom>
            </p:spPr>
            <p:txBody>
              <a:bodyPr wrap="none">
                <a:spAutoFit/>
              </a:bodyPr>
              <a:lstStyle/>
              <a:p>
                <a14:m>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b="0" i="0" smtClean="0">
                                <a:solidFill>
                                  <a:srgbClr val="E47588"/>
                                </a:solidFill>
                                <a:latin typeface="Cambria Math" panose="02040503050406030204" pitchFamily="18" charset="0"/>
                              </a:rPr>
                              <m:t>72.5</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g</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C</m:t>
                                </m:r>
                              </m:e>
                              <m:sub>
                                <m:r>
                                  <a:rPr lang="en-US">
                                    <a:solidFill>
                                      <a:srgbClr val="E47588"/>
                                    </a:solidFill>
                                    <a:latin typeface="Cambria Math" panose="02040503050406030204" pitchFamily="18" charset="0"/>
                                  </a:rPr>
                                  <m:t>3</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H</m:t>
                                </m:r>
                              </m:e>
                              <m:sub>
                                <m:r>
                                  <a:rPr lang="en-US">
                                    <a:solidFill>
                                      <a:srgbClr val="E47588"/>
                                    </a:solidFill>
                                    <a:latin typeface="Cambria Math" panose="02040503050406030204" pitchFamily="18" charset="0"/>
                                  </a:rPr>
                                  <m:t>8</m:t>
                                </m:r>
                              </m:sub>
                            </m:sSub>
                            <m:r>
                              <m:rPr>
                                <m:sty m:val="p"/>
                              </m:rPr>
                              <a:rPr lang="en-US">
                                <a:solidFill>
                                  <a:srgbClr val="E47588"/>
                                </a:solidFill>
                                <a:latin typeface="Cambria Math" panose="02040503050406030204" pitchFamily="18" charset="0"/>
                              </a:rPr>
                              <m:t>O</m:t>
                            </m:r>
                          </m:num>
                          <m:den/>
                        </m:f>
                      </m:e>
                    </m:d>
                  </m:oMath>
                </a14:m>
                <a:r>
                  <a:rPr lang="en-US" dirty="0"/>
                  <a:t> </a:t>
                </a:r>
              </a:p>
            </p:txBody>
          </p:sp>
        </mc:Choice>
        <mc:Fallback xmlns="">
          <p:sp>
            <p:nvSpPr>
              <p:cNvPr id="32" name="Rectangle 31">
                <a:extLst>
                  <a:ext uri="{FF2B5EF4-FFF2-40B4-BE49-F238E27FC236}">
                    <a16:creationId xmlns:a16="http://schemas.microsoft.com/office/drawing/2014/main" id="{96C83A56-386D-46F3-AAA0-4CE8A9BA0E25}"/>
                  </a:ext>
                </a:extLst>
              </p:cNvPr>
              <p:cNvSpPr>
                <a:spLocks noRot="1" noChangeAspect="1" noMove="1" noResize="1" noEditPoints="1" noAdjustHandles="1" noChangeArrowheads="1" noChangeShapeType="1" noTextEdit="1"/>
              </p:cNvSpPr>
              <p:nvPr/>
            </p:nvSpPr>
            <p:spPr>
              <a:xfrm>
                <a:off x="117833" y="5098368"/>
                <a:ext cx="1495794" cy="50687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D676ECE1-5036-49AF-8288-3923E746B66E}"/>
                  </a:ext>
                </a:extLst>
              </p:cNvPr>
              <p:cNvSpPr/>
              <p:nvPr/>
            </p:nvSpPr>
            <p:spPr>
              <a:xfrm>
                <a:off x="1373526" y="5097087"/>
                <a:ext cx="1593578" cy="535211"/>
              </a:xfrm>
              <a:prstGeom prst="rect">
                <a:avLst/>
              </a:prstGeom>
            </p:spPr>
            <p:txBody>
              <a:bodyPr wrap="none">
                <a:spAutoFit/>
              </a:bodyPr>
              <a:lstStyle/>
              <a:p>
                <a14:m>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C</m:t>
                                </m:r>
                              </m:e>
                              <m:sub>
                                <m:r>
                                  <a:rPr lang="en-US">
                                    <a:solidFill>
                                      <a:srgbClr val="E47588"/>
                                    </a:solidFill>
                                    <a:latin typeface="Cambria Math" panose="02040503050406030204" pitchFamily="18" charset="0"/>
                                  </a:rPr>
                                  <m:t>3</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H</m:t>
                                </m:r>
                              </m:e>
                              <m:sub>
                                <m:r>
                                  <a:rPr lang="en-US">
                                    <a:solidFill>
                                      <a:srgbClr val="E47588"/>
                                    </a:solidFill>
                                    <a:latin typeface="Cambria Math" panose="02040503050406030204" pitchFamily="18" charset="0"/>
                                  </a:rPr>
                                  <m:t>8</m:t>
                                </m:r>
                              </m:sub>
                            </m:sSub>
                            <m:r>
                              <m:rPr>
                                <m:sty m:val="p"/>
                              </m:rPr>
                              <a:rPr lang="en-US">
                                <a:solidFill>
                                  <a:srgbClr val="E47588"/>
                                </a:solidFill>
                                <a:latin typeface="Cambria Math" panose="02040503050406030204" pitchFamily="18" charset="0"/>
                              </a:rPr>
                              <m:t>O</m:t>
                            </m:r>
                          </m:num>
                          <m:den>
                            <m:r>
                              <a:rPr lang="en-US" b="0" i="0" smtClean="0">
                                <a:solidFill>
                                  <a:srgbClr val="E47588"/>
                                </a:solidFill>
                                <a:latin typeface="Cambria Math" panose="02040503050406030204" pitchFamily="18" charset="0"/>
                              </a:rPr>
                              <m:t>60.11</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g</m:t>
                            </m:r>
                            <m:sSub>
                              <m:sSubPr>
                                <m:ctrlPr>
                                  <a:rPr lang="en-US" i="1">
                                    <a:solidFill>
                                      <a:srgbClr val="E47588"/>
                                    </a:solidFill>
                                    <a:latin typeface="Cambria Math" panose="02040503050406030204" pitchFamily="18" charset="0"/>
                                  </a:rPr>
                                </m:ctrlPr>
                              </m:sSubPr>
                              <m:e>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m:t>
                                </m:r>
                              </m:e>
                              <m:sub>
                                <m:r>
                                  <a:rPr lang="en-US">
                                    <a:solidFill>
                                      <a:srgbClr val="E47588"/>
                                    </a:solidFill>
                                    <a:latin typeface="Cambria Math" panose="02040503050406030204" pitchFamily="18" charset="0"/>
                                  </a:rPr>
                                  <m:t>3</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H</m:t>
                                </m:r>
                              </m:e>
                              <m:sub>
                                <m:r>
                                  <a:rPr lang="en-US">
                                    <a:solidFill>
                                      <a:srgbClr val="E47588"/>
                                    </a:solidFill>
                                    <a:latin typeface="Cambria Math" panose="02040503050406030204" pitchFamily="18" charset="0"/>
                                  </a:rPr>
                                  <m:t>8</m:t>
                                </m:r>
                              </m:sub>
                            </m:sSub>
                            <m:r>
                              <m:rPr>
                                <m:sty m:val="p"/>
                              </m:rPr>
                              <a:rPr lang="en-US">
                                <a:solidFill>
                                  <a:srgbClr val="E47588"/>
                                </a:solidFill>
                                <a:latin typeface="Cambria Math" panose="02040503050406030204" pitchFamily="18" charset="0"/>
                              </a:rPr>
                              <m:t>O</m:t>
                            </m:r>
                          </m:den>
                        </m:f>
                      </m:e>
                    </m:d>
                  </m:oMath>
                </a14:m>
                <a:r>
                  <a:rPr lang="en-US" dirty="0"/>
                  <a:t> </a:t>
                </a:r>
              </a:p>
            </p:txBody>
          </p:sp>
        </mc:Choice>
        <mc:Fallback xmlns="">
          <p:sp>
            <p:nvSpPr>
              <p:cNvPr id="33" name="Rectangle 32">
                <a:extLst>
                  <a:ext uri="{FF2B5EF4-FFF2-40B4-BE49-F238E27FC236}">
                    <a16:creationId xmlns:a16="http://schemas.microsoft.com/office/drawing/2014/main" id="{D676ECE1-5036-49AF-8288-3923E746B66E}"/>
                  </a:ext>
                </a:extLst>
              </p:cNvPr>
              <p:cNvSpPr>
                <a:spLocks noRot="1" noChangeAspect="1" noMove="1" noResize="1" noEditPoints="1" noAdjustHandles="1" noChangeArrowheads="1" noChangeShapeType="1" noTextEdit="1"/>
              </p:cNvSpPr>
              <p:nvPr/>
            </p:nvSpPr>
            <p:spPr>
              <a:xfrm>
                <a:off x="1373526" y="5097087"/>
                <a:ext cx="1593578" cy="535211"/>
              </a:xfrm>
              <a:prstGeom prst="rect">
                <a:avLst/>
              </a:prstGeom>
              <a:blipFill>
                <a:blip r:embed="rId14"/>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88ECDA52-4A30-4341-BCBC-10E5276C9797}"/>
                  </a:ext>
                </a:extLst>
              </p:cNvPr>
              <p:cNvSpPr/>
              <p:nvPr/>
            </p:nvSpPr>
            <p:spPr>
              <a:xfrm>
                <a:off x="2750378" y="5072160"/>
                <a:ext cx="2850909" cy="558807"/>
              </a:xfrm>
              <a:prstGeom prst="rect">
                <a:avLst/>
              </a:prstGeom>
            </p:spPr>
            <p:txBody>
              <a:bodyPr wrap="none">
                <a:spAutoFit/>
              </a:bodyPr>
              <a:lstStyle/>
              <a:p>
                <a14:m>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a:solidFill>
                                  <a:srgbClr val="E47588"/>
                                </a:solidFill>
                                <a:latin typeface="Cambria Math" panose="02040503050406030204" pitchFamily="18" charset="0"/>
                              </a:rPr>
                              <m:t>6.022 </m:t>
                            </m:r>
                            <m:r>
                              <m:rPr>
                                <m:sty m:val="p"/>
                              </m:rPr>
                              <a:rPr lang="en-US">
                                <a:solidFill>
                                  <a:srgbClr val="E47588"/>
                                </a:solidFill>
                                <a:latin typeface="Cambria Math" panose="02040503050406030204" pitchFamily="18" charset="0"/>
                              </a:rPr>
                              <m:t>x</m:t>
                            </m:r>
                            <m:r>
                              <a:rPr lang="en-US">
                                <a:solidFill>
                                  <a:srgbClr val="E47588"/>
                                </a:solidFill>
                                <a:latin typeface="Cambria Math" panose="02040503050406030204" pitchFamily="18" charset="0"/>
                              </a:rPr>
                              <m:t> </m:t>
                            </m:r>
                            <m:sSup>
                              <m:sSupPr>
                                <m:ctrlPr>
                                  <a:rPr lang="en-US" i="1">
                                    <a:solidFill>
                                      <a:srgbClr val="E47588"/>
                                    </a:solidFill>
                                    <a:latin typeface="Cambria Math" panose="02040503050406030204" pitchFamily="18" charset="0"/>
                                  </a:rPr>
                                </m:ctrlPr>
                              </m:sSupPr>
                              <m:e>
                                <m:r>
                                  <a:rPr lang="en-US">
                                    <a:solidFill>
                                      <a:srgbClr val="E47588"/>
                                    </a:solidFill>
                                    <a:latin typeface="Cambria Math" panose="02040503050406030204" pitchFamily="18" charset="0"/>
                                  </a:rPr>
                                  <m:t>10</m:t>
                                </m:r>
                              </m:e>
                              <m:sup>
                                <m:r>
                                  <a:rPr lang="en-US">
                                    <a:solidFill>
                                      <a:srgbClr val="E47588"/>
                                    </a:solidFill>
                                    <a:latin typeface="Cambria Math" panose="02040503050406030204" pitchFamily="18" charset="0"/>
                                  </a:rPr>
                                  <m:t>23</m:t>
                                </m:r>
                              </m:sup>
                            </m:sSup>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molecules</m:t>
                            </m:r>
                            <m:r>
                              <a:rPr lang="en-US" b="0" i="0" smtClean="0">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C</m:t>
                                </m:r>
                              </m:e>
                              <m:sub>
                                <m:r>
                                  <a:rPr lang="en-US">
                                    <a:solidFill>
                                      <a:srgbClr val="E47588"/>
                                    </a:solidFill>
                                    <a:latin typeface="Cambria Math" panose="02040503050406030204" pitchFamily="18" charset="0"/>
                                  </a:rPr>
                                  <m:t>3</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H</m:t>
                                </m:r>
                              </m:e>
                              <m:sub>
                                <m:r>
                                  <a:rPr lang="en-US">
                                    <a:solidFill>
                                      <a:srgbClr val="E47588"/>
                                    </a:solidFill>
                                    <a:latin typeface="Cambria Math" panose="02040503050406030204" pitchFamily="18" charset="0"/>
                                  </a:rPr>
                                  <m:t>8</m:t>
                                </m:r>
                              </m:sub>
                            </m:sSub>
                            <m:r>
                              <m:rPr>
                                <m:sty m:val="p"/>
                              </m:rPr>
                              <a:rPr lang="en-US">
                                <a:solidFill>
                                  <a:srgbClr val="E47588"/>
                                </a:solidFill>
                                <a:latin typeface="Cambria Math" panose="02040503050406030204" pitchFamily="18" charset="0"/>
                              </a:rPr>
                              <m:t>O</m:t>
                            </m:r>
                          </m:num>
                          <m:den>
                            <m:r>
                              <a:rPr lang="en-US">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m:t>
                            </m:r>
                            <m:r>
                              <a:rPr lang="en-US">
                                <a:solidFill>
                                  <a:srgbClr val="E47588"/>
                                </a:solidFill>
                                <a:latin typeface="Cambria Math" panose="02040503050406030204" pitchFamily="18" charset="0"/>
                              </a:rPr>
                              <m:t> </m:t>
                            </m:r>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C</m:t>
                                </m:r>
                              </m:e>
                              <m:sub>
                                <m:r>
                                  <a:rPr lang="en-US">
                                    <a:solidFill>
                                      <a:srgbClr val="E47588"/>
                                    </a:solidFill>
                                    <a:latin typeface="Cambria Math" panose="02040503050406030204" pitchFamily="18" charset="0"/>
                                  </a:rPr>
                                  <m:t>3</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H</m:t>
                                </m:r>
                              </m:e>
                              <m:sub>
                                <m:r>
                                  <a:rPr lang="en-US">
                                    <a:solidFill>
                                      <a:srgbClr val="E47588"/>
                                    </a:solidFill>
                                    <a:latin typeface="Cambria Math" panose="02040503050406030204" pitchFamily="18" charset="0"/>
                                  </a:rPr>
                                  <m:t>8</m:t>
                                </m:r>
                              </m:sub>
                            </m:sSub>
                            <m:r>
                              <m:rPr>
                                <m:sty m:val="p"/>
                              </m:rPr>
                              <a:rPr lang="en-US">
                                <a:solidFill>
                                  <a:srgbClr val="E47588"/>
                                </a:solidFill>
                                <a:latin typeface="Cambria Math" panose="02040503050406030204" pitchFamily="18" charset="0"/>
                              </a:rPr>
                              <m:t>O</m:t>
                            </m:r>
                          </m:den>
                        </m:f>
                      </m:e>
                    </m:d>
                  </m:oMath>
                </a14:m>
                <a:r>
                  <a:rPr lang="en-US" dirty="0"/>
                  <a:t> </a:t>
                </a:r>
              </a:p>
            </p:txBody>
          </p:sp>
        </mc:Choice>
        <mc:Fallback xmlns="">
          <p:sp>
            <p:nvSpPr>
              <p:cNvPr id="34" name="Rectangle 33">
                <a:extLst>
                  <a:ext uri="{FF2B5EF4-FFF2-40B4-BE49-F238E27FC236}">
                    <a16:creationId xmlns:a16="http://schemas.microsoft.com/office/drawing/2014/main" id="{88ECDA52-4A30-4341-BCBC-10E5276C9797}"/>
                  </a:ext>
                </a:extLst>
              </p:cNvPr>
              <p:cNvSpPr>
                <a:spLocks noRot="1" noChangeAspect="1" noMove="1" noResize="1" noEditPoints="1" noAdjustHandles="1" noChangeArrowheads="1" noChangeShapeType="1" noTextEdit="1"/>
              </p:cNvSpPr>
              <p:nvPr/>
            </p:nvSpPr>
            <p:spPr>
              <a:xfrm>
                <a:off x="2750378" y="5072160"/>
                <a:ext cx="2850909" cy="55880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91CE0163-F28E-47C9-8FD1-5C59E18F028D}"/>
                  </a:ext>
                </a:extLst>
              </p:cNvPr>
              <p:cNvSpPr/>
              <p:nvPr/>
            </p:nvSpPr>
            <p:spPr>
              <a:xfrm>
                <a:off x="5354345" y="5098432"/>
                <a:ext cx="2226763" cy="534634"/>
              </a:xfrm>
              <a:prstGeom prst="rect">
                <a:avLst/>
              </a:prstGeom>
            </p:spPr>
            <p:txBody>
              <a:bodyPr wrap="none">
                <a:spAutoFit/>
              </a:bodyPr>
              <a:lstStyle/>
              <a:p>
                <a14:m>
                  <m:oMath xmlns:m="http://schemas.openxmlformats.org/officeDocument/2006/math">
                    <m:d>
                      <m:dPr>
                        <m:ctrlPr>
                          <a:rPr lang="en-US" i="1" smtClean="0">
                            <a:solidFill>
                              <a:srgbClr val="E47588"/>
                            </a:solidFill>
                            <a:latin typeface="Cambria Math" panose="02040503050406030204" pitchFamily="18" charset="0"/>
                          </a:rPr>
                        </m:ctrlPr>
                      </m:dPr>
                      <m:e>
                        <m:f>
                          <m:fPr>
                            <m:ctrlPr>
                              <a:rPr lang="en-US" i="1">
                                <a:solidFill>
                                  <a:srgbClr val="E47588"/>
                                </a:solidFill>
                                <a:latin typeface="Cambria Math" panose="02040503050406030204" pitchFamily="18" charset="0"/>
                              </a:rPr>
                            </m:ctrlPr>
                          </m:fPr>
                          <m:num>
                            <m:r>
                              <a:rPr lang="en-US">
                                <a:solidFill>
                                  <a:srgbClr val="E47588"/>
                                </a:solidFill>
                                <a:latin typeface="Cambria Math" panose="02040503050406030204" pitchFamily="18" charset="0"/>
                              </a:rPr>
                              <m:t>8 </m:t>
                            </m:r>
                            <m:r>
                              <m:rPr>
                                <m:sty m:val="p"/>
                              </m:rPr>
                              <a:rPr lang="en-US">
                                <a:solidFill>
                                  <a:srgbClr val="E47588"/>
                                </a:solidFill>
                                <a:latin typeface="Cambria Math" panose="02040503050406030204" pitchFamily="18" charset="0"/>
                              </a:rPr>
                              <m:t>atoms</m:t>
                            </m:r>
                            <m:r>
                              <a:rPr lang="en-US">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H</m:t>
                            </m:r>
                            <m:r>
                              <a:rPr lang="en-US">
                                <a:solidFill>
                                  <a:srgbClr val="E47588"/>
                                </a:solidFill>
                                <a:latin typeface="Cambria Math" panose="02040503050406030204" pitchFamily="18" charset="0"/>
                              </a:rPr>
                              <m:t> </m:t>
                            </m:r>
                          </m:num>
                          <m:den>
                            <m:r>
                              <a:rPr lang="en-US">
                                <a:solidFill>
                                  <a:srgbClr val="E47588"/>
                                </a:solidFill>
                                <a:latin typeface="Cambria Math" panose="02040503050406030204" pitchFamily="18" charset="0"/>
                              </a:rPr>
                              <m:t>1 </m:t>
                            </m:r>
                            <m:r>
                              <m:rPr>
                                <m:sty m:val="p"/>
                              </m:rPr>
                              <a:rPr lang="en-US">
                                <a:solidFill>
                                  <a:srgbClr val="E47588"/>
                                </a:solidFill>
                                <a:latin typeface="Cambria Math" panose="02040503050406030204" pitchFamily="18" charset="0"/>
                              </a:rPr>
                              <m:t>molecules</m:t>
                            </m:r>
                            <m:sSub>
                              <m:sSubPr>
                                <m:ctrlPr>
                                  <a:rPr lang="en-US" i="1">
                                    <a:solidFill>
                                      <a:srgbClr val="E47588"/>
                                    </a:solidFill>
                                    <a:latin typeface="Cambria Math" panose="02040503050406030204" pitchFamily="18" charset="0"/>
                                  </a:rPr>
                                </m:ctrlPr>
                              </m:sSubPr>
                              <m:e>
                                <m:r>
                                  <a:rPr lang="en-US" b="0" i="0" smtClean="0">
                                    <a:solidFill>
                                      <a:srgbClr val="E47588"/>
                                    </a:solidFill>
                                    <a:latin typeface="Cambria Math" panose="02040503050406030204" pitchFamily="18" charset="0"/>
                                  </a:rPr>
                                  <m:t> </m:t>
                                </m:r>
                                <m:r>
                                  <m:rPr>
                                    <m:sty m:val="p"/>
                                  </m:rPr>
                                  <a:rPr lang="en-US">
                                    <a:solidFill>
                                      <a:srgbClr val="E47588"/>
                                    </a:solidFill>
                                    <a:latin typeface="Cambria Math" panose="02040503050406030204" pitchFamily="18" charset="0"/>
                                  </a:rPr>
                                  <m:t>C</m:t>
                                </m:r>
                              </m:e>
                              <m:sub>
                                <m:r>
                                  <a:rPr lang="en-US">
                                    <a:solidFill>
                                      <a:srgbClr val="E47588"/>
                                    </a:solidFill>
                                    <a:latin typeface="Cambria Math" panose="02040503050406030204" pitchFamily="18" charset="0"/>
                                  </a:rPr>
                                  <m:t>3</m:t>
                                </m:r>
                              </m:sub>
                            </m:sSub>
                            <m:sSub>
                              <m:sSubPr>
                                <m:ctrlPr>
                                  <a:rPr lang="en-US" i="1">
                                    <a:solidFill>
                                      <a:srgbClr val="E47588"/>
                                    </a:solidFill>
                                    <a:latin typeface="Cambria Math" panose="02040503050406030204" pitchFamily="18" charset="0"/>
                                  </a:rPr>
                                </m:ctrlPr>
                              </m:sSubPr>
                              <m:e>
                                <m:r>
                                  <m:rPr>
                                    <m:sty m:val="p"/>
                                  </m:rPr>
                                  <a:rPr lang="en-US">
                                    <a:solidFill>
                                      <a:srgbClr val="E47588"/>
                                    </a:solidFill>
                                    <a:latin typeface="Cambria Math" panose="02040503050406030204" pitchFamily="18" charset="0"/>
                                  </a:rPr>
                                  <m:t>H</m:t>
                                </m:r>
                              </m:e>
                              <m:sub>
                                <m:r>
                                  <a:rPr lang="en-US">
                                    <a:solidFill>
                                      <a:srgbClr val="E47588"/>
                                    </a:solidFill>
                                    <a:latin typeface="Cambria Math" panose="02040503050406030204" pitchFamily="18" charset="0"/>
                                  </a:rPr>
                                  <m:t>8</m:t>
                                </m:r>
                              </m:sub>
                            </m:sSub>
                            <m:r>
                              <m:rPr>
                                <m:sty m:val="p"/>
                              </m:rPr>
                              <a:rPr lang="en-US">
                                <a:solidFill>
                                  <a:srgbClr val="E47588"/>
                                </a:solidFill>
                                <a:latin typeface="Cambria Math" panose="02040503050406030204" pitchFamily="18" charset="0"/>
                              </a:rPr>
                              <m:t>O</m:t>
                            </m:r>
                          </m:den>
                        </m:f>
                      </m:e>
                    </m:d>
                    <m:r>
                      <a:rPr lang="en-US">
                        <a:solidFill>
                          <a:srgbClr val="E47588"/>
                        </a:solidFill>
                        <a:latin typeface="Cambria Math" panose="02040503050406030204" pitchFamily="18" charset="0"/>
                      </a:rPr>
                      <m:t>=</m:t>
                    </m:r>
                  </m:oMath>
                </a14:m>
                <a:r>
                  <a:rPr lang="en-US" dirty="0"/>
                  <a:t> </a:t>
                </a:r>
              </a:p>
            </p:txBody>
          </p:sp>
        </mc:Choice>
        <mc:Fallback xmlns="">
          <p:sp>
            <p:nvSpPr>
              <p:cNvPr id="35" name="Rectangle 34">
                <a:extLst>
                  <a:ext uri="{FF2B5EF4-FFF2-40B4-BE49-F238E27FC236}">
                    <a16:creationId xmlns:a16="http://schemas.microsoft.com/office/drawing/2014/main" id="{91CE0163-F28E-47C9-8FD1-5C59E18F028D}"/>
                  </a:ext>
                </a:extLst>
              </p:cNvPr>
              <p:cNvSpPr>
                <a:spLocks noRot="1" noChangeAspect="1" noMove="1" noResize="1" noEditPoints="1" noAdjustHandles="1" noChangeArrowheads="1" noChangeShapeType="1" noTextEdit="1"/>
              </p:cNvSpPr>
              <p:nvPr/>
            </p:nvSpPr>
            <p:spPr>
              <a:xfrm>
                <a:off x="5354345" y="5098432"/>
                <a:ext cx="2226763" cy="534634"/>
              </a:xfrm>
              <a:prstGeom prst="rect">
                <a:avLst/>
              </a:prstGeom>
              <a:blipFill>
                <a:blip r:embed="rId16"/>
                <a:stretch>
                  <a:fillRect/>
                </a:stretch>
              </a:blipFill>
            </p:spPr>
            <p:txBody>
              <a:bodyPr/>
              <a:lstStyle/>
              <a:p>
                <a:r>
                  <a:rPr lang="en-US">
                    <a:noFill/>
                  </a:rPr>
                  <a:t> </a:t>
                </a:r>
              </a:p>
            </p:txBody>
          </p:sp>
        </mc:Fallback>
      </mc:AlternateContent>
      <p:sp>
        <p:nvSpPr>
          <p:cNvPr id="36" name="Rectangle 35">
            <a:extLst>
              <a:ext uri="{FF2B5EF4-FFF2-40B4-BE49-F238E27FC236}">
                <a16:creationId xmlns:a16="http://schemas.microsoft.com/office/drawing/2014/main" id="{82C02495-298B-4F23-8AA9-544E382FCB79}"/>
              </a:ext>
            </a:extLst>
          </p:cNvPr>
          <p:cNvSpPr/>
          <p:nvPr/>
        </p:nvSpPr>
        <p:spPr>
          <a:xfrm>
            <a:off x="3836" y="1790145"/>
            <a:ext cx="5455016" cy="386324"/>
          </a:xfrm>
          <a:prstGeom prst="rect">
            <a:avLst/>
          </a:prstGeom>
        </p:spPr>
        <p:txBody>
          <a:bodyPr wrap="square">
            <a:spAutoFit/>
          </a:bodyPr>
          <a:lstStyle/>
          <a:p>
            <a:pPr marL="342900" indent="-342900" eaLnBrk="0" fontAlgn="base" hangingPunct="0">
              <a:lnSpc>
                <a:spcPct val="115000"/>
              </a:lnSpc>
              <a:spcBef>
                <a:spcPct val="0"/>
              </a:spcBef>
              <a:spcAft>
                <a:spcPct val="0"/>
              </a:spcAft>
              <a:buClr>
                <a:srgbClr val="000000"/>
              </a:buClr>
              <a:buAutoNum type="alphaLcParenBoth"/>
            </a:pPr>
            <a:r>
              <a:rPr lang="en-US" dirty="0">
                <a:solidFill>
                  <a:schemeClr val="tx1">
                    <a:lumMod val="75000"/>
                    <a:lumOff val="25000"/>
                  </a:schemeClr>
                </a:solidFill>
                <a:latin typeface="Gill Sans MT" panose="020B0502020104020203" pitchFamily="34" charset="0"/>
                <a:sym typeface="Arial" charset="0"/>
              </a:rPr>
              <a:t>How many moles are in 73.7 g of calcium nitrite? </a:t>
            </a:r>
          </a:p>
        </p:txBody>
      </p:sp>
      <p:sp>
        <p:nvSpPr>
          <p:cNvPr id="37" name="Rectangle 36">
            <a:extLst>
              <a:ext uri="{FF2B5EF4-FFF2-40B4-BE49-F238E27FC236}">
                <a16:creationId xmlns:a16="http://schemas.microsoft.com/office/drawing/2014/main" id="{C44EAB59-ED8C-45FA-ACFC-5E20543BF73F}"/>
              </a:ext>
            </a:extLst>
          </p:cNvPr>
          <p:cNvSpPr/>
          <p:nvPr/>
        </p:nvSpPr>
        <p:spPr>
          <a:xfrm>
            <a:off x="0" y="2732962"/>
            <a:ext cx="5686344" cy="386324"/>
          </a:xfrm>
          <a:prstGeom prst="rect">
            <a:avLst/>
          </a:prstGeom>
        </p:spPr>
        <p:txBody>
          <a:bodyPr wrap="square">
            <a:spAutoFit/>
          </a:bodyPr>
          <a:lstStyle/>
          <a:p>
            <a:pPr eaLnBrk="0" fontAlgn="base" hangingPunct="0">
              <a:lnSpc>
                <a:spcPct val="115000"/>
              </a:lnSpc>
              <a:spcBef>
                <a:spcPct val="0"/>
              </a:spcBef>
              <a:spcAft>
                <a:spcPct val="0"/>
              </a:spcAft>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(b)</a:t>
            </a:r>
            <a:r>
              <a:rPr lang="en-US" altLang="en-US" dirty="0">
                <a:solidFill>
                  <a:schemeClr val="tx1">
                    <a:lumMod val="75000"/>
                    <a:lumOff val="25000"/>
                  </a:schemeClr>
                </a:solidFill>
                <a:latin typeface="Gill Sans MT" panose="020B0502020104020203" pitchFamily="34" charset="0"/>
                <a:cs typeface="Arial" charset="0"/>
              </a:rPr>
              <a:t> How many atoms are in 0.551 g of potassium (K) ?</a:t>
            </a:r>
          </a:p>
        </p:txBody>
      </p:sp>
      <p:sp>
        <p:nvSpPr>
          <p:cNvPr id="38" name="Rectangle 37">
            <a:extLst>
              <a:ext uri="{FF2B5EF4-FFF2-40B4-BE49-F238E27FC236}">
                <a16:creationId xmlns:a16="http://schemas.microsoft.com/office/drawing/2014/main" id="{42C0566F-3A16-475D-8DAF-2FFBBF3311CD}"/>
              </a:ext>
            </a:extLst>
          </p:cNvPr>
          <p:cNvSpPr/>
          <p:nvPr/>
        </p:nvSpPr>
        <p:spPr>
          <a:xfrm>
            <a:off x="0" y="3676258"/>
            <a:ext cx="7035044" cy="386324"/>
          </a:xfrm>
          <a:prstGeom prst="rect">
            <a:avLst/>
          </a:prstGeom>
        </p:spPr>
        <p:txBody>
          <a:bodyPr wrap="square">
            <a:spAutoFit/>
          </a:bodyPr>
          <a:lstStyle/>
          <a:p>
            <a:pPr eaLnBrk="0" fontAlgn="base" hangingPunct="0">
              <a:lnSpc>
                <a:spcPct val="115000"/>
              </a:lnSpc>
              <a:spcBef>
                <a:spcPct val="0"/>
              </a:spcBef>
              <a:spcAft>
                <a:spcPct val="0"/>
              </a:spcAft>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(c)</a:t>
            </a:r>
            <a:r>
              <a:rPr lang="en-US" altLang="en-US" dirty="0">
                <a:solidFill>
                  <a:schemeClr val="tx1">
                    <a:lumMod val="75000"/>
                    <a:lumOff val="25000"/>
                  </a:schemeClr>
                </a:solidFill>
                <a:latin typeface="Gill Sans MT" panose="020B0502020104020203" pitchFamily="34" charset="0"/>
                <a:cs typeface="Arial" charset="0"/>
              </a:rPr>
              <a:t>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What is the number of moles of CO</a:t>
            </a:r>
            <a:r>
              <a:rPr lang="en-US" altLang="en-US" baseline="-25000"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2</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 in 10.00 g of carbon dioxide? </a:t>
            </a:r>
          </a:p>
        </p:txBody>
      </p:sp>
      <p:sp>
        <p:nvSpPr>
          <p:cNvPr id="39" name="Rectangle 38">
            <a:extLst>
              <a:ext uri="{FF2B5EF4-FFF2-40B4-BE49-F238E27FC236}">
                <a16:creationId xmlns:a16="http://schemas.microsoft.com/office/drawing/2014/main" id="{C58196DD-052B-4164-9A75-E0356E99015B}"/>
              </a:ext>
            </a:extLst>
          </p:cNvPr>
          <p:cNvSpPr/>
          <p:nvPr/>
        </p:nvSpPr>
        <p:spPr>
          <a:xfrm>
            <a:off x="-3667" y="4627964"/>
            <a:ext cx="5232892" cy="386324"/>
          </a:xfrm>
          <a:prstGeom prst="rect">
            <a:avLst/>
          </a:prstGeom>
        </p:spPr>
        <p:txBody>
          <a:bodyPr wrap="square">
            <a:spAutoFit/>
          </a:bodyPr>
          <a:lstStyle/>
          <a:p>
            <a:pPr eaLnBrk="0" fontAlgn="base" hangingPunct="0">
              <a:lnSpc>
                <a:spcPct val="115000"/>
              </a:lnSpc>
              <a:spcBef>
                <a:spcPct val="0"/>
              </a:spcBef>
              <a:spcAft>
                <a:spcPct val="0"/>
              </a:spcAft>
              <a:buClr>
                <a:srgbClr val="000000"/>
              </a:buClr>
            </a:pPr>
            <a:r>
              <a:rPr lang="en-US" altLang="en-US" dirty="0">
                <a:solidFill>
                  <a:schemeClr val="tx1">
                    <a:lumMod val="75000"/>
                    <a:lumOff val="25000"/>
                  </a:schemeClr>
                </a:solidFill>
                <a:latin typeface="Gill Sans MT" panose="020B0502020104020203" pitchFamily="34" charset="0"/>
                <a:ea typeface="MS PGothic" pitchFamily="34" charset="-128"/>
                <a:cs typeface="Times New Roman" pitchFamily="18" charset="0"/>
              </a:rPr>
              <a:t>(d)</a:t>
            </a:r>
            <a:r>
              <a:rPr lang="en-US" altLang="en-US" dirty="0">
                <a:solidFill>
                  <a:schemeClr val="tx1">
                    <a:lumMod val="75000"/>
                    <a:lumOff val="25000"/>
                  </a:schemeClr>
                </a:solidFill>
                <a:latin typeface="Gill Sans MT" panose="020B0502020104020203" pitchFamily="34" charset="0"/>
                <a:cs typeface="Arial" charset="0"/>
              </a:rPr>
              <a:t> </a:t>
            </a:r>
            <a:r>
              <a:rPr lang="en-US" altLang="en-US" dirty="0">
                <a:solidFill>
                  <a:schemeClr val="tx1">
                    <a:lumMod val="75000"/>
                    <a:lumOff val="25000"/>
                  </a:schemeClr>
                </a:solidFill>
                <a:latin typeface="Gill Sans MT" panose="020B0502020104020203" pitchFamily="34" charset="0"/>
                <a:ea typeface="MS PGothic" pitchFamily="34" charset="-128"/>
                <a:cs typeface="Arial" panose="020B0604020202020204" pitchFamily="34" charset="0"/>
              </a:rPr>
              <a:t>How</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 many H atoms are in 72.5 g of C</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H</a:t>
            </a:r>
            <a:r>
              <a:rPr lang="en-US" altLang="en-US" baseline="-25000" dirty="0">
                <a:solidFill>
                  <a:schemeClr val="tx1">
                    <a:lumMod val="75000"/>
                    <a:lumOff val="25000"/>
                  </a:schemeClr>
                </a:solidFill>
                <a:latin typeface="Gill Sans MT" panose="020B0502020104020203" pitchFamily="34" charset="0"/>
                <a:cs typeface="Arial" panose="020B0604020202020204" pitchFamily="34" charset="0"/>
              </a:rPr>
              <a:t>8</a:t>
            </a:r>
            <a:r>
              <a:rPr lang="en-US" altLang="en-US" dirty="0">
                <a:solidFill>
                  <a:schemeClr val="tx1">
                    <a:lumMod val="75000"/>
                    <a:lumOff val="25000"/>
                  </a:schemeClr>
                </a:solidFill>
                <a:latin typeface="Gill Sans MT" panose="020B0502020104020203" pitchFamily="34" charset="0"/>
                <a:cs typeface="Arial" panose="020B0604020202020204" pitchFamily="34" charset="0"/>
              </a:rPr>
              <a:t>O ?</a:t>
            </a:r>
          </a:p>
        </p:txBody>
      </p:sp>
    </p:spTree>
    <p:extLst>
      <p:ext uri="{BB962C8B-B14F-4D97-AF65-F5344CB8AC3E}">
        <p14:creationId xmlns:p14="http://schemas.microsoft.com/office/powerpoint/2010/main" val="325750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9EF446D7-6BD8-7A0C-28FD-778244B5AF8F}"/>
              </a:ext>
            </a:extLst>
          </p:cNvPr>
          <p:cNvSpPr>
            <a:spLocks noChangeArrowheads="1"/>
          </p:cNvSpPr>
          <p:nvPr/>
        </p:nvSpPr>
        <p:spPr bwMode="auto">
          <a:xfrm>
            <a:off x="0" y="2921169"/>
            <a:ext cx="9144001" cy="1015663"/>
          </a:xfrm>
          <a:prstGeom prst="rect">
            <a:avLst/>
          </a:prstGeom>
          <a:noFill/>
        </p:spPr>
        <p:txBody>
          <a:bodyPr wrap="square" rtlCol="0">
            <a:spAutoFit/>
          </a:bodyPr>
          <a:lstStyle/>
          <a:p>
            <a:r>
              <a:rPr lang="en-US" altLang="en-US" sz="3000" b="1" dirty="0">
                <a:solidFill>
                  <a:srgbClr val="353945"/>
                </a:solidFill>
                <a:latin typeface="Inter"/>
              </a:rPr>
              <a:t>(Ch 2.-slide 38) How many H atoms are found in 888 grams of   C</a:t>
            </a:r>
            <a:r>
              <a:rPr lang="en-US" altLang="en-US" sz="3000" b="1" baseline="-25000" dirty="0">
                <a:solidFill>
                  <a:srgbClr val="353945"/>
                </a:solidFill>
                <a:latin typeface="Inter"/>
              </a:rPr>
              <a:t>6</a:t>
            </a:r>
            <a:r>
              <a:rPr lang="en-US" altLang="en-US" sz="3000" b="1" dirty="0">
                <a:solidFill>
                  <a:srgbClr val="353945"/>
                </a:solidFill>
                <a:latin typeface="Inter"/>
              </a:rPr>
              <a:t>H</a:t>
            </a:r>
            <a:r>
              <a:rPr lang="en-US" altLang="en-US" sz="3000" b="1" baseline="-25000" dirty="0">
                <a:solidFill>
                  <a:srgbClr val="353945"/>
                </a:solidFill>
                <a:latin typeface="Inter"/>
              </a:rPr>
              <a:t>12</a:t>
            </a:r>
            <a:r>
              <a:rPr lang="en-US" altLang="en-US" sz="3000" b="1" dirty="0">
                <a:solidFill>
                  <a:srgbClr val="353945"/>
                </a:solidFill>
                <a:latin typeface="Inter"/>
              </a:rPr>
              <a:t>O</a:t>
            </a:r>
            <a:r>
              <a:rPr lang="en-US" altLang="en-US" sz="3000" b="1" baseline="-25000" dirty="0">
                <a:solidFill>
                  <a:srgbClr val="353945"/>
                </a:solidFill>
                <a:latin typeface="Inter"/>
              </a:rPr>
              <a:t>6</a:t>
            </a:r>
            <a:r>
              <a:rPr lang="en-US" altLang="en-US" sz="3000" b="1" dirty="0">
                <a:solidFill>
                  <a:srgbClr val="353945"/>
                </a:solidFill>
                <a:latin typeface="Inter"/>
              </a:rPr>
              <a:t> (MM=180.18 g mol</a:t>
            </a:r>
            <a:r>
              <a:rPr lang="en-US" altLang="en-US" sz="3000" b="1" baseline="30000" dirty="0">
                <a:solidFill>
                  <a:srgbClr val="353945"/>
                </a:solidFill>
                <a:latin typeface="Inter"/>
              </a:rPr>
              <a:t>–1</a:t>
            </a:r>
            <a:r>
              <a:rPr lang="en-US" altLang="en-US" sz="3000" b="1" dirty="0">
                <a:solidFill>
                  <a:srgbClr val="353945"/>
                </a:solidFill>
                <a:latin typeface="Inter"/>
              </a:rPr>
              <a:t>)?      </a:t>
            </a:r>
          </a:p>
        </p:txBody>
      </p:sp>
      <p:sp>
        <p:nvSpPr>
          <p:cNvPr id="11" name="AutoShape 8">
            <a:extLst>
              <a:ext uri="{FF2B5EF4-FFF2-40B4-BE49-F238E27FC236}">
                <a16:creationId xmlns:a16="http://schemas.microsoft.com/office/drawing/2014/main" id="{B376FFF2-F5DC-8474-7EDC-2DA03501BF3C}"/>
              </a:ext>
            </a:extLst>
          </p:cNvPr>
          <p:cNvSpPr>
            <a:spLocks noChangeAspect="1" noChangeArrowheads="1"/>
          </p:cNvSpPr>
          <p:nvPr/>
        </p:nvSpPr>
        <p:spPr bwMode="auto">
          <a:xfrm>
            <a:off x="41370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2">
            <a:extLst>
              <a:ext uri="{FF2B5EF4-FFF2-40B4-BE49-F238E27FC236}">
                <a16:creationId xmlns:a16="http://schemas.microsoft.com/office/drawing/2014/main" id="{154E6BFB-8BE0-4C3F-D829-0BA79DDE4671}"/>
              </a:ext>
            </a:extLst>
          </p:cNvPr>
          <p:cNvSpPr txBox="1">
            <a:spLocks noChangeArrowheads="1"/>
          </p:cNvSpPr>
          <p:nvPr/>
        </p:nvSpPr>
        <p:spPr>
          <a:xfrm>
            <a:off x="0" y="272473"/>
            <a:ext cx="8252670" cy="547842"/>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Poll Question: </a:t>
            </a:r>
            <a:r>
              <a:rPr lang="en-US" sz="3300" b="1" dirty="0" err="1">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Campusknot</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
        <p:nvSpPr>
          <p:cNvPr id="2" name="Oval 1">
            <a:extLst>
              <a:ext uri="{FF2B5EF4-FFF2-40B4-BE49-F238E27FC236}">
                <a16:creationId xmlns:a16="http://schemas.microsoft.com/office/drawing/2014/main" id="{80823860-59DE-D744-D0EC-78A2022F5AA1}"/>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9E12C49-EA97-BBF1-244B-7EC588AEEEFC}"/>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08CB524-7267-9205-8544-AC374EC2A8D4}"/>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4FB65F6-B673-D7CF-BE26-E5BFC594815F}"/>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7">
            <a:extLst>
              <a:ext uri="{FF2B5EF4-FFF2-40B4-BE49-F238E27FC236}">
                <a16:creationId xmlns:a16="http://schemas.microsoft.com/office/drawing/2014/main" id="{649AF660-ECB6-9430-A701-442D68AFB124}"/>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386B1E7-05F6-7074-B4D6-D7DFC6B7EA37}"/>
              </a:ext>
            </a:extLst>
          </p:cNvPr>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37</a:t>
            </a:fld>
            <a:endParaRPr lang="en-US" dirty="0">
              <a:solidFill>
                <a:schemeClr val="bg1"/>
              </a:solidFill>
            </a:endParaRPr>
          </a:p>
        </p:txBody>
      </p:sp>
    </p:spTree>
    <p:extLst>
      <p:ext uri="{BB962C8B-B14F-4D97-AF65-F5344CB8AC3E}">
        <p14:creationId xmlns:p14="http://schemas.microsoft.com/office/powerpoint/2010/main" val="385104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47224" y="6086319"/>
            <a:ext cx="345947" cy="365125"/>
          </a:xfrm>
        </p:spPr>
        <p:txBody>
          <a:bodyPr/>
          <a:lstStyle/>
          <a:p>
            <a:pPr algn="ctr"/>
            <a:fld id="{94E8F789-7D3F-49F2-90F5-45EDE2FD9A0F}" type="slidenum">
              <a:rPr lang="en-US" smtClean="0">
                <a:solidFill>
                  <a:schemeClr val="bg1"/>
                </a:solidFill>
              </a:rPr>
              <a:pPr algn="ctr"/>
              <a:t>38</a:t>
            </a:fld>
            <a:endParaRPr lang="en-US" dirty="0">
              <a:solidFill>
                <a:schemeClr val="bg1"/>
              </a:solidFill>
            </a:endParaRPr>
          </a:p>
        </p:txBody>
      </p:sp>
      <p:sp>
        <p:nvSpPr>
          <p:cNvPr id="8" name="Content Placeholder 2">
            <a:extLst>
              <a:ext uri="{FF2B5EF4-FFF2-40B4-BE49-F238E27FC236}">
                <a16:creationId xmlns:a16="http://schemas.microsoft.com/office/drawing/2014/main" id="{D563EA33-B269-4F72-8F37-16D297A02FE1}"/>
              </a:ext>
            </a:extLst>
          </p:cNvPr>
          <p:cNvSpPr txBox="1">
            <a:spLocks/>
          </p:cNvSpPr>
          <p:nvPr/>
        </p:nvSpPr>
        <p:spPr>
          <a:xfrm>
            <a:off x="0" y="1242646"/>
            <a:ext cx="9144000" cy="46449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How many moles of Na are in 50.4 g of sodium?</a:t>
            </a:r>
          </a:p>
          <a:p>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How many atoms are in 0.0034 g Platinum?</a:t>
            </a: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The moles in 143.5 g of Zn(NO</a:t>
            </a:r>
            <a:r>
              <a:rPr lang="en-US" sz="1800" baseline="-25000" dirty="0">
                <a:solidFill>
                  <a:schemeClr val="tx1">
                    <a:lumMod val="75000"/>
                    <a:lumOff val="25000"/>
                  </a:schemeClr>
                </a:solidFill>
                <a:latin typeface="Gill Sans MT" panose="020B0502020104020203" pitchFamily="34" charset="0"/>
              </a:rPr>
              <a:t>3</a:t>
            </a:r>
            <a:r>
              <a:rPr lang="en-US" sz="1800" dirty="0">
                <a:solidFill>
                  <a:schemeClr val="tx1">
                    <a:lumMod val="75000"/>
                    <a:lumOff val="25000"/>
                  </a:schemeClr>
                </a:solidFill>
                <a:latin typeface="Gill Sans MT" panose="020B0502020104020203" pitchFamily="34" charset="0"/>
              </a:rPr>
              <a:t>)</a:t>
            </a:r>
            <a:r>
              <a:rPr lang="en-US" sz="1800" baseline="-25000" dirty="0">
                <a:solidFill>
                  <a:schemeClr val="tx1">
                    <a:lumMod val="75000"/>
                    <a:lumOff val="25000"/>
                  </a:schemeClr>
                </a:solidFill>
                <a:latin typeface="Gill Sans MT" panose="020B0502020104020203" pitchFamily="34" charset="0"/>
              </a:rPr>
              <a:t>2</a:t>
            </a:r>
            <a:endParaRPr lang="en-US" sz="1800" dirty="0">
              <a:solidFill>
                <a:schemeClr val="tx1">
                  <a:lumMod val="75000"/>
                  <a:lumOff val="25000"/>
                </a:schemeClr>
              </a:solidFill>
              <a:latin typeface="Gill Sans MT" panose="020B0502020104020203" pitchFamily="34" charset="0"/>
            </a:endParaRPr>
          </a:p>
          <a:p>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What is the mass in grams of 7.70 x 10</a:t>
            </a:r>
            <a:r>
              <a:rPr lang="en-US" sz="1800" baseline="30000" dirty="0">
                <a:solidFill>
                  <a:schemeClr val="tx1">
                    <a:lumMod val="75000"/>
                    <a:lumOff val="25000"/>
                  </a:schemeClr>
                </a:solidFill>
                <a:latin typeface="Gill Sans MT" panose="020B0502020104020203" pitchFamily="34" charset="0"/>
              </a:rPr>
              <a:t>20 </a:t>
            </a:r>
            <a:r>
              <a:rPr lang="en-US" sz="1800" dirty="0">
                <a:solidFill>
                  <a:schemeClr val="tx1">
                    <a:lumMod val="75000"/>
                    <a:lumOff val="25000"/>
                  </a:schemeClr>
                </a:solidFill>
                <a:latin typeface="Gill Sans MT" panose="020B0502020104020203" pitchFamily="34" charset="0"/>
              </a:rPr>
              <a:t>molecules of caffeine, C</a:t>
            </a:r>
            <a:r>
              <a:rPr lang="en-US" sz="1800" baseline="-25000" dirty="0">
                <a:solidFill>
                  <a:schemeClr val="tx1">
                    <a:lumMod val="75000"/>
                    <a:lumOff val="25000"/>
                  </a:schemeClr>
                </a:solidFill>
                <a:latin typeface="Gill Sans MT" panose="020B0502020104020203" pitchFamily="34" charset="0"/>
              </a:rPr>
              <a:t>8</a:t>
            </a:r>
            <a:r>
              <a:rPr lang="en-US" sz="1800" dirty="0">
                <a:solidFill>
                  <a:schemeClr val="tx1">
                    <a:lumMod val="75000"/>
                    <a:lumOff val="25000"/>
                  </a:schemeClr>
                </a:solidFill>
                <a:latin typeface="Gill Sans MT" panose="020B0502020104020203" pitchFamily="34" charset="0"/>
              </a:rPr>
              <a:t>H</a:t>
            </a:r>
            <a:r>
              <a:rPr lang="en-US" sz="1800" baseline="-25000" dirty="0">
                <a:solidFill>
                  <a:schemeClr val="tx1">
                    <a:lumMod val="75000"/>
                    <a:lumOff val="25000"/>
                  </a:schemeClr>
                </a:solidFill>
                <a:latin typeface="Gill Sans MT" panose="020B0502020104020203" pitchFamily="34" charset="0"/>
              </a:rPr>
              <a:t>10</a:t>
            </a:r>
            <a:r>
              <a:rPr lang="en-US" sz="1800" dirty="0">
                <a:solidFill>
                  <a:schemeClr val="tx1">
                    <a:lumMod val="75000"/>
                    <a:lumOff val="25000"/>
                  </a:schemeClr>
                </a:solidFill>
                <a:latin typeface="Gill Sans MT" panose="020B0502020104020203" pitchFamily="34" charset="0"/>
              </a:rPr>
              <a:t>N</a:t>
            </a:r>
            <a:r>
              <a:rPr lang="en-US" sz="1800" baseline="-25000" dirty="0">
                <a:solidFill>
                  <a:schemeClr val="tx1">
                    <a:lumMod val="75000"/>
                    <a:lumOff val="25000"/>
                  </a:schemeClr>
                </a:solidFill>
                <a:latin typeface="Gill Sans MT" panose="020B0502020104020203" pitchFamily="34" charset="0"/>
              </a:rPr>
              <a:t>4</a:t>
            </a:r>
            <a:r>
              <a:rPr lang="en-US" sz="1800" dirty="0">
                <a:solidFill>
                  <a:schemeClr val="tx1">
                    <a:lumMod val="75000"/>
                    <a:lumOff val="25000"/>
                  </a:schemeClr>
                </a:solidFill>
                <a:latin typeface="Gill Sans MT" panose="020B0502020104020203" pitchFamily="34" charset="0"/>
              </a:rPr>
              <a:t>O</a:t>
            </a:r>
            <a:r>
              <a:rPr lang="en-US" sz="1800" baseline="-25000" dirty="0">
                <a:solidFill>
                  <a:schemeClr val="tx1">
                    <a:lumMod val="75000"/>
                    <a:lumOff val="25000"/>
                  </a:schemeClr>
                </a:solidFill>
                <a:latin typeface="Gill Sans MT" panose="020B0502020104020203" pitchFamily="34" charset="0"/>
              </a:rPr>
              <a:t>2</a:t>
            </a:r>
            <a:r>
              <a:rPr lang="en-US" sz="1800" dirty="0">
                <a:solidFill>
                  <a:schemeClr val="tx1">
                    <a:lumMod val="75000"/>
                    <a:lumOff val="25000"/>
                  </a:schemeClr>
                </a:solidFill>
                <a:latin typeface="Gill Sans MT" panose="020B0502020104020203" pitchFamily="34" charset="0"/>
              </a:rPr>
              <a:t>?</a:t>
            </a:r>
          </a:p>
          <a:p>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r>
              <a:rPr lang="en-US" sz="1800" dirty="0">
                <a:solidFill>
                  <a:schemeClr val="tx1">
                    <a:lumMod val="75000"/>
                    <a:lumOff val="25000"/>
                  </a:schemeClr>
                </a:solidFill>
                <a:latin typeface="Gill Sans MT" panose="020B0502020104020203" pitchFamily="34" charset="0"/>
              </a:rPr>
              <a:t>What is the molar mass of cholesterol if 0.00105 mol has a mass of 0.406 g?</a:t>
            </a: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None/>
            </a:pPr>
            <a:r>
              <a:rPr lang="en-US" sz="1800" dirty="0">
                <a:solidFill>
                  <a:schemeClr val="tx1">
                    <a:lumMod val="75000"/>
                    <a:lumOff val="25000"/>
                  </a:schemeClr>
                </a:solidFill>
                <a:latin typeface="Gill Sans MT" panose="020B0502020104020203" pitchFamily="34" charset="0"/>
                <a:cs typeface="Arial" panose="020B0604020202020204" pitchFamily="34" charset="0"/>
              </a:rPr>
              <a:t>The most important beryllium-containing compound is beryl, which occurs mostly as blue-green crystals with the formula Be</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Al</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2</a:t>
            </a:r>
            <a:r>
              <a:rPr lang="en-US" sz="1800" dirty="0">
                <a:solidFill>
                  <a:schemeClr val="tx1">
                    <a:lumMod val="75000"/>
                    <a:lumOff val="25000"/>
                  </a:schemeClr>
                </a:solidFill>
                <a:latin typeface="Gill Sans MT" panose="020B0502020104020203" pitchFamily="34" charset="0"/>
                <a:cs typeface="Arial" panose="020B0604020202020204" pitchFamily="34" charset="0"/>
              </a:rPr>
              <a:t>(SiO</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3</a:t>
            </a:r>
            <a:r>
              <a:rPr lang="en-US" sz="1800" dirty="0">
                <a:solidFill>
                  <a:schemeClr val="tx1">
                    <a:lumMod val="75000"/>
                    <a:lumOff val="25000"/>
                  </a:schemeClr>
                </a:solidFill>
                <a:latin typeface="Gill Sans MT" panose="020B0502020104020203" pitchFamily="34" charset="0"/>
                <a:cs typeface="Arial" panose="020B0604020202020204" pitchFamily="34" charset="0"/>
              </a:rPr>
              <a:t>)</a:t>
            </a:r>
            <a:r>
              <a:rPr lang="en-US" sz="1800" baseline="-25000" dirty="0">
                <a:solidFill>
                  <a:schemeClr val="tx1">
                    <a:lumMod val="75000"/>
                    <a:lumOff val="25000"/>
                  </a:schemeClr>
                </a:solidFill>
                <a:latin typeface="Gill Sans MT" panose="020B0502020104020203" pitchFamily="34" charset="0"/>
                <a:cs typeface="Arial" panose="020B0604020202020204" pitchFamily="34" charset="0"/>
              </a:rPr>
              <a:t>6</a:t>
            </a:r>
            <a:r>
              <a:rPr lang="en-US" sz="1800" dirty="0">
                <a:solidFill>
                  <a:schemeClr val="tx1">
                    <a:lumMod val="75000"/>
                    <a:lumOff val="25000"/>
                  </a:schemeClr>
                </a:solidFill>
                <a:latin typeface="Gill Sans MT" panose="020B0502020104020203" pitchFamily="34" charset="0"/>
                <a:cs typeface="Arial" panose="020B0604020202020204" pitchFamily="34" charset="0"/>
              </a:rPr>
              <a:t>.  How many moles of beryl are there in a 0.25 g crystal?  How many molecules? How many Be atoms?</a:t>
            </a:r>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a:p>
            <a:pPr marL="0" indent="0">
              <a:buFont typeface="Arial" panose="020B0604020202020204" pitchFamily="34" charset="0"/>
              <a:buNone/>
            </a:pPr>
            <a:endParaRPr lang="en-US" sz="1800" dirty="0">
              <a:solidFill>
                <a:schemeClr val="tx1">
                  <a:lumMod val="75000"/>
                  <a:lumOff val="25000"/>
                </a:schemeClr>
              </a:solidFill>
              <a:latin typeface="Gill Sans MT" panose="020B0502020104020203" pitchFamily="34" charset="0"/>
            </a:endParaRPr>
          </a:p>
        </p:txBody>
      </p:sp>
      <p:sp>
        <p:nvSpPr>
          <p:cNvPr id="9" name="Rectangle 2">
            <a:extLst>
              <a:ext uri="{FF2B5EF4-FFF2-40B4-BE49-F238E27FC236}">
                <a16:creationId xmlns:a16="http://schemas.microsoft.com/office/drawing/2014/main" id="{58054A2F-0988-4C02-A174-A9B86F8AD373}"/>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Molar Mass</a:t>
            </a:r>
            <a:endParaRPr lang="en-US" sz="3300"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endParaRPr>
          </a:p>
        </p:txBody>
      </p:sp>
    </p:spTree>
    <p:extLst>
      <p:ext uri="{BB962C8B-B14F-4D97-AF65-F5344CB8AC3E}">
        <p14:creationId xmlns:p14="http://schemas.microsoft.com/office/powerpoint/2010/main" val="2407511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4</a:t>
            </a:fld>
            <a:endParaRPr lang="en-US" dirty="0">
              <a:solidFill>
                <a:schemeClr val="bg1"/>
              </a:solidFill>
            </a:endParaRPr>
          </a:p>
        </p:txBody>
      </p:sp>
      <p:sp>
        <p:nvSpPr>
          <p:cNvPr id="8" name="Rectangle 2">
            <a:extLst>
              <a:ext uri="{FF2B5EF4-FFF2-40B4-BE49-F238E27FC236}">
                <a16:creationId xmlns:a16="http://schemas.microsoft.com/office/drawing/2014/main" id="{F83F4767-939B-4D0C-BECA-E45EECEA2251}"/>
              </a:ext>
            </a:extLst>
          </p:cNvPr>
          <p:cNvSpPr txBox="1">
            <a:spLocks noChangeArrowheads="1"/>
          </p:cNvSpPr>
          <p:nvPr/>
        </p:nvSpPr>
        <p:spPr>
          <a:xfrm>
            <a:off x="0" y="271704"/>
            <a:ext cx="825267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The Atomic Theory</a:t>
            </a:r>
          </a:p>
        </p:txBody>
      </p:sp>
      <p:sp>
        <p:nvSpPr>
          <p:cNvPr id="9" name="Content Placeholder 2">
            <a:extLst>
              <a:ext uri="{FF2B5EF4-FFF2-40B4-BE49-F238E27FC236}">
                <a16:creationId xmlns:a16="http://schemas.microsoft.com/office/drawing/2014/main" id="{0F003C71-0CBA-4651-A1BA-2ADF1F1F4A88}"/>
              </a:ext>
            </a:extLst>
          </p:cNvPr>
          <p:cNvSpPr txBox="1">
            <a:spLocks/>
          </p:cNvSpPr>
          <p:nvPr/>
        </p:nvSpPr>
        <p:spPr>
          <a:xfrm>
            <a:off x="0" y="1896294"/>
            <a:ext cx="9144000" cy="9465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solidFill>
                  <a:srgbClr val="E57689"/>
                </a:solidFill>
                <a:latin typeface="Gill Sans MT" panose="020B0502020104020203" pitchFamily="34" charset="0"/>
              </a:rPr>
              <a:t>Law of Multiple Proportions (Dalton’s Law):</a:t>
            </a:r>
          </a:p>
          <a:p>
            <a:pPr lvl="1"/>
            <a:r>
              <a:rPr lang="en-US" sz="1800" dirty="0">
                <a:solidFill>
                  <a:schemeClr val="tx1">
                    <a:lumMod val="75000"/>
                    <a:lumOff val="25000"/>
                  </a:schemeClr>
                </a:solidFill>
                <a:latin typeface="Gill Sans MT" panose="020B0502020104020203" pitchFamily="34" charset="0"/>
              </a:rPr>
              <a:t>When two elements react, the mass of one element will react with masses of a second element so compounds always equals a ratio of small, whole number. </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0C7D4F0-68DD-4180-9ED5-D5A69B3B42D5}"/>
                  </a:ext>
                </a:extLst>
              </p:cNvPr>
              <p:cNvSpPr/>
              <p:nvPr/>
            </p:nvSpPr>
            <p:spPr>
              <a:xfrm>
                <a:off x="3804972" y="3045876"/>
                <a:ext cx="1927131" cy="524503"/>
              </a:xfrm>
              <a:prstGeom prst="rect">
                <a:avLst/>
              </a:prstGeom>
            </p:spPr>
            <p:txBody>
              <a:bodyPr wrap="none">
                <a:spAutoFit/>
              </a:bodyPr>
              <a:lstStyle/>
              <a:p>
                <a14:m>
                  <m:oMath xmlns:m="http://schemas.openxmlformats.org/officeDocument/2006/math">
                    <m:r>
                      <a:rPr lang="en-US" i="0" dirty="0" smtClean="0">
                        <a:solidFill>
                          <a:schemeClr val="tx1">
                            <a:lumMod val="75000"/>
                            <a:lumOff val="25000"/>
                          </a:schemeClr>
                        </a:solidFill>
                        <a:latin typeface="Cambria Math" panose="02040503050406030204" pitchFamily="18" charset="0"/>
                        <a:ea typeface="Cambria Math" panose="02040503050406030204" pitchFamily="18" charset="0"/>
                        <a:sym typeface="Wingdings" panose="05000000000000000000" pitchFamily="2" charset="2"/>
                      </a:rPr>
                      <m:t>⟶</m:t>
                    </m:r>
                  </m:oMath>
                </a14:m>
                <a:r>
                  <a:rPr lang="en-US" dirty="0">
                    <a:solidFill>
                      <a:schemeClr val="tx1">
                        <a:lumMod val="75000"/>
                        <a:lumOff val="25000"/>
                      </a:schemeClr>
                    </a:solidFill>
                    <a:latin typeface="Gill Sans MT" panose="020B0502020104020203" pitchFamily="34" charset="0"/>
                    <a:sym typeface="Wingdings" panose="05000000000000000000" pitchFamily="2" charset="2"/>
                  </a:rPr>
                  <a:t> ratio = </a:t>
                </a:r>
                <a14:m>
                  <m:oMath xmlns:m="http://schemas.openxmlformats.org/officeDocument/2006/math">
                    <m:f>
                      <m:fPr>
                        <m:ctrlPr>
                          <a:rPr lang="en-US" i="1">
                            <a:solidFill>
                              <a:schemeClr val="tx1">
                                <a:lumMod val="75000"/>
                                <a:lumOff val="25000"/>
                              </a:schemeClr>
                            </a:solidFill>
                            <a:latin typeface="Cambria Math" panose="02040503050406030204" pitchFamily="18" charset="0"/>
                            <a:sym typeface="Wingdings" panose="05000000000000000000" pitchFamily="2" charset="2"/>
                          </a:rPr>
                        </m:ctrlPr>
                      </m:fPr>
                      <m:num>
                        <m:r>
                          <m:rPr>
                            <m:sty m:val="p"/>
                          </m:rPr>
                          <a:rPr lang="en-US" b="0" i="0" smtClean="0">
                            <a:solidFill>
                              <a:schemeClr val="tx1">
                                <a:lumMod val="75000"/>
                                <a:lumOff val="25000"/>
                              </a:schemeClr>
                            </a:solidFill>
                            <a:latin typeface="Cambria Math" panose="02040503050406030204" pitchFamily="18" charset="0"/>
                            <a:sym typeface="Wingdings" panose="05000000000000000000" pitchFamily="2" charset="2"/>
                          </a:rPr>
                          <m:t>g</m:t>
                        </m:r>
                        <m:r>
                          <a:rPr lang="en-US" b="0" i="0" smtClean="0">
                            <a:solidFill>
                              <a:schemeClr val="tx1">
                                <a:lumMod val="75000"/>
                                <a:lumOff val="25000"/>
                              </a:schemeClr>
                            </a:solidFill>
                            <a:latin typeface="Cambria Math" panose="02040503050406030204" pitchFamily="18" charset="0"/>
                            <a:sym typeface="Wingdings" panose="05000000000000000000" pitchFamily="2" charset="2"/>
                          </a:rPr>
                          <m:t> </m:t>
                        </m:r>
                        <m:r>
                          <m:rPr>
                            <m:sty m:val="p"/>
                          </m:rPr>
                          <a:rPr lang="en-US" i="0">
                            <a:solidFill>
                              <a:schemeClr val="tx1">
                                <a:lumMod val="75000"/>
                                <a:lumOff val="25000"/>
                              </a:schemeClr>
                            </a:solidFill>
                            <a:latin typeface="Cambria Math" panose="02040503050406030204" pitchFamily="18" charset="0"/>
                            <a:sym typeface="Wingdings" panose="05000000000000000000" pitchFamily="2" charset="2"/>
                          </a:rPr>
                          <m:t>O</m:t>
                        </m:r>
                        <m:r>
                          <a:rPr lang="en-US" i="0">
                            <a:solidFill>
                              <a:schemeClr val="tx1">
                                <a:lumMod val="75000"/>
                                <a:lumOff val="25000"/>
                              </a:schemeClr>
                            </a:solidFill>
                            <a:latin typeface="Cambria Math" panose="02040503050406030204" pitchFamily="18" charset="0"/>
                            <a:sym typeface="Wingdings" panose="05000000000000000000" pitchFamily="2" charset="2"/>
                          </a:rPr>
                          <m:t> </m:t>
                        </m:r>
                      </m:num>
                      <m:den>
                        <m:r>
                          <m:rPr>
                            <m:sty m:val="p"/>
                          </m:rPr>
                          <a:rPr lang="en-US" b="0" i="0" smtClean="0">
                            <a:solidFill>
                              <a:schemeClr val="tx1">
                                <a:lumMod val="75000"/>
                                <a:lumOff val="25000"/>
                              </a:schemeClr>
                            </a:solidFill>
                            <a:latin typeface="Cambria Math" panose="02040503050406030204" pitchFamily="18" charset="0"/>
                            <a:sym typeface="Wingdings" panose="05000000000000000000" pitchFamily="2" charset="2"/>
                          </a:rPr>
                          <m:t>g</m:t>
                        </m:r>
                        <m:r>
                          <a:rPr lang="en-US" b="0" i="0" smtClean="0">
                            <a:solidFill>
                              <a:schemeClr val="tx1">
                                <a:lumMod val="75000"/>
                                <a:lumOff val="25000"/>
                              </a:schemeClr>
                            </a:solidFill>
                            <a:latin typeface="Cambria Math" panose="02040503050406030204" pitchFamily="18" charset="0"/>
                            <a:sym typeface="Wingdings" panose="05000000000000000000" pitchFamily="2" charset="2"/>
                          </a:rPr>
                          <m:t> </m:t>
                        </m:r>
                        <m:r>
                          <m:rPr>
                            <m:sty m:val="p"/>
                          </m:rPr>
                          <a:rPr lang="en-US" i="0">
                            <a:solidFill>
                              <a:schemeClr val="tx1">
                                <a:lumMod val="75000"/>
                                <a:lumOff val="25000"/>
                              </a:schemeClr>
                            </a:solidFill>
                            <a:latin typeface="Cambria Math" panose="02040503050406030204" pitchFamily="18" charset="0"/>
                            <a:sym typeface="Wingdings" panose="05000000000000000000" pitchFamily="2" charset="2"/>
                          </a:rPr>
                          <m:t>C</m:t>
                        </m:r>
                      </m:den>
                    </m:f>
                    <m:r>
                      <m:rPr>
                        <m:nor/>
                      </m:rPr>
                      <a:rPr lang="en-US" dirty="0">
                        <a:solidFill>
                          <a:schemeClr val="tx1">
                            <a:lumMod val="75000"/>
                            <a:lumOff val="25000"/>
                          </a:schemeClr>
                        </a:solidFill>
                        <a:latin typeface="Gill Sans MT" panose="020B0502020104020203" pitchFamily="34" charset="0"/>
                        <a:sym typeface="Wingdings" panose="05000000000000000000" pitchFamily="2" charset="2"/>
                      </a:rPr>
                      <m:t>=</m:t>
                    </m:r>
                    <m:f>
                      <m:fPr>
                        <m:ctrlPr>
                          <a:rPr lang="en-US" i="1">
                            <a:solidFill>
                              <a:schemeClr val="tx1">
                                <a:lumMod val="75000"/>
                                <a:lumOff val="25000"/>
                              </a:schemeClr>
                            </a:solidFill>
                            <a:latin typeface="Cambria Math" panose="02040503050406030204" pitchFamily="18" charset="0"/>
                            <a:sym typeface="Wingdings" panose="05000000000000000000" pitchFamily="2" charset="2"/>
                          </a:rPr>
                        </m:ctrlPr>
                      </m:fPr>
                      <m:num>
                        <m:r>
                          <a:rPr lang="en-US" i="0">
                            <a:solidFill>
                              <a:schemeClr val="tx1">
                                <a:lumMod val="75000"/>
                                <a:lumOff val="25000"/>
                              </a:schemeClr>
                            </a:solidFill>
                            <a:latin typeface="Cambria Math" panose="02040503050406030204" pitchFamily="18" charset="0"/>
                            <a:sym typeface="Wingdings" panose="05000000000000000000" pitchFamily="2" charset="2"/>
                          </a:rPr>
                          <m:t>32</m:t>
                        </m:r>
                      </m:num>
                      <m:den>
                        <m:r>
                          <a:rPr lang="en-US" i="0">
                            <a:solidFill>
                              <a:schemeClr val="tx1">
                                <a:lumMod val="75000"/>
                                <a:lumOff val="25000"/>
                              </a:schemeClr>
                            </a:solidFill>
                            <a:latin typeface="Cambria Math" panose="02040503050406030204" pitchFamily="18" charset="0"/>
                            <a:sym typeface="Wingdings" panose="05000000000000000000" pitchFamily="2" charset="2"/>
                          </a:rPr>
                          <m:t>24</m:t>
                        </m:r>
                      </m:den>
                    </m:f>
                  </m:oMath>
                </a14:m>
                <a:endParaRPr lang="en-US" dirty="0"/>
              </a:p>
            </p:txBody>
          </p:sp>
        </mc:Choice>
        <mc:Fallback xmlns="">
          <p:sp>
            <p:nvSpPr>
              <p:cNvPr id="7" name="Rectangle 6">
                <a:extLst>
                  <a:ext uri="{FF2B5EF4-FFF2-40B4-BE49-F238E27FC236}">
                    <a16:creationId xmlns:a16="http://schemas.microsoft.com/office/drawing/2014/main" id="{F0C7D4F0-68DD-4180-9ED5-D5A69B3B42D5}"/>
                  </a:ext>
                </a:extLst>
              </p:cNvPr>
              <p:cNvSpPr>
                <a:spLocks noRot="1" noChangeAspect="1" noMove="1" noResize="1" noEditPoints="1" noAdjustHandles="1" noChangeArrowheads="1" noChangeShapeType="1" noTextEdit="1"/>
              </p:cNvSpPr>
              <p:nvPr/>
            </p:nvSpPr>
            <p:spPr>
              <a:xfrm>
                <a:off x="3804972" y="3045876"/>
                <a:ext cx="1927131" cy="524503"/>
              </a:xfrm>
              <a:prstGeom prst="rect">
                <a:avLst/>
              </a:prstGeom>
              <a:blipFill>
                <a:blip r:embed="rId2"/>
                <a:stretch>
                  <a:fillRect b="-34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3B6CC82-ECF0-418A-83BF-CF1AED46EE1F}"/>
                  </a:ext>
                </a:extLst>
              </p:cNvPr>
              <p:cNvSpPr/>
              <p:nvPr/>
            </p:nvSpPr>
            <p:spPr>
              <a:xfrm>
                <a:off x="5114900" y="3045431"/>
                <a:ext cx="1465466" cy="528093"/>
              </a:xfrm>
              <a:prstGeom prst="rect">
                <a:avLst/>
              </a:prstGeom>
            </p:spPr>
            <p:txBody>
              <a:bodyPr wrap="none">
                <a:spAutoFit/>
              </a:bodyPr>
              <a:lstStyle/>
              <a:p>
                <a:pPr lvl="1"/>
                <a:r>
                  <a:rPr lang="en-US" dirty="0">
                    <a:solidFill>
                      <a:schemeClr val="tx1">
                        <a:lumMod val="75000"/>
                        <a:lumOff val="25000"/>
                      </a:schemeClr>
                    </a:solidFill>
                    <a:latin typeface="Gill Sans MT" panose="020B0502020104020203" pitchFamily="34" charset="0"/>
                    <a:sym typeface="Wingdings" panose="05000000000000000000" pitchFamily="2" charset="2"/>
                  </a:rPr>
                  <a:t>= </a:t>
                </a:r>
                <a14:m>
                  <m:oMath xmlns:m="http://schemas.openxmlformats.org/officeDocument/2006/math">
                    <m:f>
                      <m:fPr>
                        <m:ctrlPr>
                          <a:rPr lang="en-US" i="1" smtClean="0">
                            <a:solidFill>
                              <a:schemeClr val="tx1">
                                <a:lumMod val="75000"/>
                                <a:lumOff val="25000"/>
                              </a:schemeClr>
                            </a:solidFill>
                            <a:latin typeface="Cambria Math" panose="02040503050406030204" pitchFamily="18" charset="0"/>
                            <a:sym typeface="Wingdings" panose="05000000000000000000" pitchFamily="2" charset="2"/>
                          </a:rPr>
                        </m:ctrlPr>
                      </m:fPr>
                      <m:num>
                        <m:r>
                          <a:rPr lang="en-US" b="0" i="0" smtClean="0">
                            <a:solidFill>
                              <a:schemeClr val="tx1">
                                <a:lumMod val="75000"/>
                                <a:lumOff val="25000"/>
                              </a:schemeClr>
                            </a:solidFill>
                            <a:latin typeface="Cambria Math" panose="02040503050406030204" pitchFamily="18" charset="0"/>
                            <a:sym typeface="Wingdings" panose="05000000000000000000" pitchFamily="2" charset="2"/>
                          </a:rPr>
                          <m:t>1.33 </m:t>
                        </m:r>
                        <m:r>
                          <m:rPr>
                            <m:sty m:val="p"/>
                          </m:rPr>
                          <a:rPr lang="en-US" b="0" i="0" smtClean="0">
                            <a:solidFill>
                              <a:schemeClr val="tx1">
                                <a:lumMod val="75000"/>
                                <a:lumOff val="25000"/>
                              </a:schemeClr>
                            </a:solidFill>
                            <a:latin typeface="Cambria Math" panose="02040503050406030204" pitchFamily="18" charset="0"/>
                            <a:sym typeface="Wingdings" panose="05000000000000000000" pitchFamily="2" charset="2"/>
                          </a:rPr>
                          <m:t>g</m:t>
                        </m:r>
                        <m:r>
                          <a:rPr lang="en-US" b="0" i="0" smtClean="0">
                            <a:solidFill>
                              <a:schemeClr val="tx1">
                                <a:lumMod val="75000"/>
                                <a:lumOff val="25000"/>
                              </a:schemeClr>
                            </a:solidFill>
                            <a:latin typeface="Cambria Math" panose="02040503050406030204" pitchFamily="18" charset="0"/>
                            <a:sym typeface="Wingdings" panose="05000000000000000000" pitchFamily="2" charset="2"/>
                          </a:rPr>
                          <m:t> </m:t>
                        </m:r>
                        <m:r>
                          <m:rPr>
                            <m:sty m:val="p"/>
                          </m:rPr>
                          <a:rPr lang="en-US" b="0" i="0" smtClean="0">
                            <a:solidFill>
                              <a:schemeClr val="tx1">
                                <a:lumMod val="75000"/>
                                <a:lumOff val="25000"/>
                              </a:schemeClr>
                            </a:solidFill>
                            <a:latin typeface="Cambria Math" panose="02040503050406030204" pitchFamily="18" charset="0"/>
                            <a:sym typeface="Wingdings" panose="05000000000000000000" pitchFamily="2" charset="2"/>
                          </a:rPr>
                          <m:t>O</m:t>
                        </m:r>
                      </m:num>
                      <m:den>
                        <m:r>
                          <a:rPr lang="en-US" b="0" i="0" smtClean="0">
                            <a:solidFill>
                              <a:schemeClr val="tx1">
                                <a:lumMod val="75000"/>
                                <a:lumOff val="25000"/>
                              </a:schemeClr>
                            </a:solidFill>
                            <a:latin typeface="Cambria Math" panose="02040503050406030204" pitchFamily="18" charset="0"/>
                            <a:sym typeface="Wingdings" panose="05000000000000000000" pitchFamily="2" charset="2"/>
                          </a:rPr>
                          <m:t>1 </m:t>
                        </m:r>
                        <m:r>
                          <m:rPr>
                            <m:sty m:val="p"/>
                          </m:rPr>
                          <a:rPr lang="en-US" b="0" i="0" smtClean="0">
                            <a:solidFill>
                              <a:schemeClr val="tx1">
                                <a:lumMod val="75000"/>
                                <a:lumOff val="25000"/>
                              </a:schemeClr>
                            </a:solidFill>
                            <a:latin typeface="Cambria Math" panose="02040503050406030204" pitchFamily="18" charset="0"/>
                            <a:sym typeface="Wingdings" panose="05000000000000000000" pitchFamily="2" charset="2"/>
                          </a:rPr>
                          <m:t>g</m:t>
                        </m:r>
                        <m:r>
                          <a:rPr lang="en-US" b="0" i="0" smtClean="0">
                            <a:solidFill>
                              <a:schemeClr val="tx1">
                                <a:lumMod val="75000"/>
                                <a:lumOff val="25000"/>
                              </a:schemeClr>
                            </a:solidFill>
                            <a:latin typeface="Cambria Math" panose="02040503050406030204" pitchFamily="18" charset="0"/>
                            <a:sym typeface="Wingdings" panose="05000000000000000000" pitchFamily="2" charset="2"/>
                          </a:rPr>
                          <m:t> </m:t>
                        </m:r>
                        <m:r>
                          <m:rPr>
                            <m:sty m:val="p"/>
                          </m:rPr>
                          <a:rPr lang="en-US" b="0" i="0" smtClean="0">
                            <a:solidFill>
                              <a:schemeClr val="tx1">
                                <a:lumMod val="75000"/>
                                <a:lumOff val="25000"/>
                              </a:schemeClr>
                            </a:solidFill>
                            <a:latin typeface="Cambria Math" panose="02040503050406030204" pitchFamily="18" charset="0"/>
                            <a:sym typeface="Wingdings" panose="05000000000000000000" pitchFamily="2" charset="2"/>
                          </a:rPr>
                          <m:t>C</m:t>
                        </m:r>
                      </m:den>
                    </m:f>
                  </m:oMath>
                </a14:m>
                <a:endParaRPr lang="en-US" dirty="0">
                  <a:solidFill>
                    <a:schemeClr val="tx1">
                      <a:lumMod val="75000"/>
                      <a:lumOff val="25000"/>
                    </a:schemeClr>
                  </a:solidFill>
                  <a:latin typeface="Gill Sans MT" panose="020B0502020104020203" pitchFamily="34" charset="0"/>
                  <a:sym typeface="Wingdings" panose="05000000000000000000" pitchFamily="2" charset="2"/>
                </a:endParaRPr>
              </a:p>
            </p:txBody>
          </p:sp>
        </mc:Choice>
        <mc:Fallback xmlns="">
          <p:sp>
            <p:nvSpPr>
              <p:cNvPr id="10" name="Rectangle 9">
                <a:extLst>
                  <a:ext uri="{FF2B5EF4-FFF2-40B4-BE49-F238E27FC236}">
                    <a16:creationId xmlns:a16="http://schemas.microsoft.com/office/drawing/2014/main" id="{C3B6CC82-ECF0-418A-83BF-CF1AED46EE1F}"/>
                  </a:ext>
                </a:extLst>
              </p:cNvPr>
              <p:cNvSpPr>
                <a:spLocks noRot="1" noChangeAspect="1" noMove="1" noResize="1" noEditPoints="1" noAdjustHandles="1" noChangeArrowheads="1" noChangeShapeType="1" noTextEdit="1"/>
              </p:cNvSpPr>
              <p:nvPr/>
            </p:nvSpPr>
            <p:spPr>
              <a:xfrm>
                <a:off x="5114900" y="3045431"/>
                <a:ext cx="1465466" cy="528093"/>
              </a:xfrm>
              <a:prstGeom prst="rect">
                <a:avLst/>
              </a:prstGeom>
              <a:blipFill>
                <a:blip r:embed="rId3"/>
                <a:stretch>
                  <a:fillRect b="-3488"/>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BF312758-AB84-4AD6-9DFB-8FAE17227592}"/>
              </a:ext>
            </a:extLst>
          </p:cNvPr>
          <p:cNvSpPr/>
          <p:nvPr/>
        </p:nvSpPr>
        <p:spPr>
          <a:xfrm>
            <a:off x="-3175" y="3634677"/>
            <a:ext cx="4572000" cy="646331"/>
          </a:xfrm>
          <a:prstGeom prst="rect">
            <a:avLst/>
          </a:prstGeom>
        </p:spPr>
        <p:txBody>
          <a:bodyPr>
            <a:spAutoFit/>
          </a:bodyPr>
          <a:lstStyle/>
          <a:p>
            <a:pPr lvl="1"/>
            <a:r>
              <a:rPr lang="en-US" b="1" dirty="0">
                <a:solidFill>
                  <a:schemeClr val="tx1">
                    <a:lumMod val="75000"/>
                    <a:lumOff val="25000"/>
                  </a:schemeClr>
                </a:solidFill>
                <a:latin typeface="Gill Sans MT" panose="020B0502020104020203" pitchFamily="34" charset="0"/>
                <a:sym typeface="Wingdings" panose="05000000000000000000" pitchFamily="2" charset="2"/>
              </a:rPr>
              <a:t>Compound B</a:t>
            </a:r>
          </a:p>
          <a:p>
            <a:pPr lvl="1"/>
            <a:r>
              <a:rPr lang="en-US" dirty="0">
                <a:solidFill>
                  <a:schemeClr val="tx1">
                    <a:lumMod val="75000"/>
                    <a:lumOff val="25000"/>
                  </a:schemeClr>
                </a:solidFill>
                <a:latin typeface="Gill Sans MT" panose="020B0502020104020203" pitchFamily="34" charset="0"/>
                <a:sym typeface="Wingdings" panose="05000000000000000000" pitchFamily="2" charset="2"/>
              </a:rPr>
              <a:t>64 grams O reacts with 24 grams C </a:t>
            </a:r>
            <a:endParaRPr lang="en-US" dirty="0"/>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73E18EDC-BDA5-42E0-A795-B9D94CAF7176}"/>
                  </a:ext>
                </a:extLst>
              </p:cNvPr>
              <p:cNvSpPr/>
              <p:nvPr/>
            </p:nvSpPr>
            <p:spPr>
              <a:xfrm>
                <a:off x="3869092" y="3835540"/>
                <a:ext cx="1927131" cy="528093"/>
              </a:xfrm>
              <a:prstGeom prst="rect">
                <a:avLst/>
              </a:prstGeom>
            </p:spPr>
            <p:txBody>
              <a:bodyPr wrap="none">
                <a:spAutoFit/>
              </a:bodyPr>
              <a:lstStyle/>
              <a:p>
                <a14:m>
                  <m:oMath xmlns:m="http://schemas.openxmlformats.org/officeDocument/2006/math">
                    <m:r>
                      <a:rPr lang="en-US" i="1" dirty="0">
                        <a:solidFill>
                          <a:schemeClr val="tx1">
                            <a:lumMod val="75000"/>
                            <a:lumOff val="25000"/>
                          </a:schemeClr>
                        </a:solidFill>
                        <a:latin typeface="Cambria Math" panose="02040503050406030204" pitchFamily="18" charset="0"/>
                        <a:ea typeface="Cambria Math" panose="02040503050406030204" pitchFamily="18" charset="0"/>
                        <a:sym typeface="Wingdings" panose="05000000000000000000" pitchFamily="2" charset="2"/>
                      </a:rPr>
                      <m:t>⟶</m:t>
                    </m:r>
                  </m:oMath>
                </a14:m>
                <a:r>
                  <a:rPr lang="en-US" dirty="0">
                    <a:solidFill>
                      <a:schemeClr val="tx1">
                        <a:lumMod val="75000"/>
                        <a:lumOff val="25000"/>
                      </a:schemeClr>
                    </a:solidFill>
                    <a:latin typeface="Gill Sans MT" panose="020B0502020104020203" pitchFamily="34" charset="0"/>
                    <a:sym typeface="Wingdings" panose="05000000000000000000" pitchFamily="2" charset="2"/>
                  </a:rPr>
                  <a:t> ratio = </a:t>
                </a:r>
                <a14:m>
                  <m:oMath xmlns:m="http://schemas.openxmlformats.org/officeDocument/2006/math">
                    <m:f>
                      <m:fPr>
                        <m:ctrlPr>
                          <a:rPr lang="en-US" i="1">
                            <a:solidFill>
                              <a:schemeClr val="tx1">
                                <a:lumMod val="75000"/>
                                <a:lumOff val="25000"/>
                              </a:schemeClr>
                            </a:solidFill>
                            <a:latin typeface="Cambria Math" panose="02040503050406030204" pitchFamily="18" charset="0"/>
                            <a:sym typeface="Wingdings" panose="05000000000000000000" pitchFamily="2" charset="2"/>
                          </a:rPr>
                        </m:ctrlPr>
                      </m:fPr>
                      <m:num>
                        <m:r>
                          <m:rPr>
                            <m:sty m:val="p"/>
                          </m:rPr>
                          <a:rPr lang="en-US">
                            <a:solidFill>
                              <a:schemeClr val="tx1">
                                <a:lumMod val="75000"/>
                                <a:lumOff val="25000"/>
                              </a:schemeClr>
                            </a:solidFill>
                            <a:latin typeface="Cambria Math" panose="02040503050406030204" pitchFamily="18" charset="0"/>
                            <a:sym typeface="Wingdings" panose="05000000000000000000" pitchFamily="2" charset="2"/>
                          </a:rPr>
                          <m:t>g</m:t>
                        </m:r>
                        <m:r>
                          <a:rPr lang="en-US">
                            <a:solidFill>
                              <a:schemeClr val="tx1">
                                <a:lumMod val="75000"/>
                                <a:lumOff val="25000"/>
                              </a:schemeClr>
                            </a:solidFill>
                            <a:latin typeface="Cambria Math" panose="02040503050406030204" pitchFamily="18" charset="0"/>
                            <a:sym typeface="Wingdings" panose="05000000000000000000" pitchFamily="2" charset="2"/>
                          </a:rPr>
                          <m:t> </m:t>
                        </m:r>
                        <m:r>
                          <m:rPr>
                            <m:sty m:val="p"/>
                          </m:rPr>
                          <a:rPr lang="en-US">
                            <a:solidFill>
                              <a:schemeClr val="tx1">
                                <a:lumMod val="75000"/>
                                <a:lumOff val="25000"/>
                              </a:schemeClr>
                            </a:solidFill>
                            <a:latin typeface="Cambria Math" panose="02040503050406030204" pitchFamily="18" charset="0"/>
                            <a:sym typeface="Wingdings" panose="05000000000000000000" pitchFamily="2" charset="2"/>
                          </a:rPr>
                          <m:t>O</m:t>
                        </m:r>
                        <m:r>
                          <a:rPr lang="en-US">
                            <a:solidFill>
                              <a:schemeClr val="tx1">
                                <a:lumMod val="75000"/>
                                <a:lumOff val="25000"/>
                              </a:schemeClr>
                            </a:solidFill>
                            <a:latin typeface="Cambria Math" panose="02040503050406030204" pitchFamily="18" charset="0"/>
                            <a:sym typeface="Wingdings" panose="05000000000000000000" pitchFamily="2" charset="2"/>
                          </a:rPr>
                          <m:t> </m:t>
                        </m:r>
                      </m:num>
                      <m:den>
                        <m:r>
                          <m:rPr>
                            <m:sty m:val="p"/>
                          </m:rPr>
                          <a:rPr lang="en-US">
                            <a:solidFill>
                              <a:schemeClr val="tx1">
                                <a:lumMod val="75000"/>
                                <a:lumOff val="25000"/>
                              </a:schemeClr>
                            </a:solidFill>
                            <a:latin typeface="Cambria Math" panose="02040503050406030204" pitchFamily="18" charset="0"/>
                            <a:sym typeface="Wingdings" panose="05000000000000000000" pitchFamily="2" charset="2"/>
                          </a:rPr>
                          <m:t>g</m:t>
                        </m:r>
                        <m:r>
                          <a:rPr lang="en-US">
                            <a:solidFill>
                              <a:schemeClr val="tx1">
                                <a:lumMod val="75000"/>
                                <a:lumOff val="25000"/>
                              </a:schemeClr>
                            </a:solidFill>
                            <a:latin typeface="Cambria Math" panose="02040503050406030204" pitchFamily="18" charset="0"/>
                            <a:sym typeface="Wingdings" panose="05000000000000000000" pitchFamily="2" charset="2"/>
                          </a:rPr>
                          <m:t> </m:t>
                        </m:r>
                        <m:r>
                          <m:rPr>
                            <m:sty m:val="p"/>
                          </m:rPr>
                          <a:rPr lang="en-US">
                            <a:solidFill>
                              <a:schemeClr val="tx1">
                                <a:lumMod val="75000"/>
                                <a:lumOff val="25000"/>
                              </a:schemeClr>
                            </a:solidFill>
                            <a:latin typeface="Cambria Math" panose="02040503050406030204" pitchFamily="18" charset="0"/>
                            <a:sym typeface="Wingdings" panose="05000000000000000000" pitchFamily="2" charset="2"/>
                          </a:rPr>
                          <m:t>C</m:t>
                        </m:r>
                      </m:den>
                    </m:f>
                    <m:r>
                      <m:rPr>
                        <m:nor/>
                      </m:rPr>
                      <a:rPr lang="en-US" dirty="0">
                        <a:solidFill>
                          <a:schemeClr val="tx1">
                            <a:lumMod val="75000"/>
                            <a:lumOff val="25000"/>
                          </a:schemeClr>
                        </a:solidFill>
                        <a:latin typeface="Gill Sans MT" panose="020B0502020104020203" pitchFamily="34" charset="0"/>
                        <a:sym typeface="Wingdings" panose="05000000000000000000" pitchFamily="2" charset="2"/>
                      </a:rPr>
                      <m:t>=</m:t>
                    </m:r>
                    <m:f>
                      <m:fPr>
                        <m:ctrlPr>
                          <a:rPr lang="en-US" i="1">
                            <a:solidFill>
                              <a:schemeClr val="tx1">
                                <a:lumMod val="75000"/>
                                <a:lumOff val="25000"/>
                              </a:schemeClr>
                            </a:solidFill>
                            <a:latin typeface="Cambria Math" panose="02040503050406030204" pitchFamily="18" charset="0"/>
                            <a:sym typeface="Wingdings" panose="05000000000000000000" pitchFamily="2" charset="2"/>
                          </a:rPr>
                        </m:ctrlPr>
                      </m:fPr>
                      <m:num>
                        <m:r>
                          <a:rPr lang="en-US" i="1">
                            <a:solidFill>
                              <a:schemeClr val="tx1">
                                <a:lumMod val="75000"/>
                                <a:lumOff val="25000"/>
                              </a:schemeClr>
                            </a:solidFill>
                            <a:latin typeface="Cambria Math" panose="02040503050406030204" pitchFamily="18" charset="0"/>
                            <a:sym typeface="Wingdings" panose="05000000000000000000" pitchFamily="2" charset="2"/>
                          </a:rPr>
                          <m:t>64</m:t>
                        </m:r>
                      </m:num>
                      <m:den>
                        <m:r>
                          <a:rPr lang="en-US" i="1">
                            <a:solidFill>
                              <a:schemeClr val="tx1">
                                <a:lumMod val="75000"/>
                                <a:lumOff val="25000"/>
                              </a:schemeClr>
                            </a:solidFill>
                            <a:latin typeface="Cambria Math" panose="02040503050406030204" pitchFamily="18" charset="0"/>
                            <a:sym typeface="Wingdings" panose="05000000000000000000" pitchFamily="2" charset="2"/>
                          </a:rPr>
                          <m:t>24</m:t>
                        </m:r>
                      </m:den>
                    </m:f>
                  </m:oMath>
                </a14:m>
                <a:endParaRPr lang="en-US" dirty="0"/>
              </a:p>
            </p:txBody>
          </p:sp>
        </mc:Choice>
        <mc:Fallback xmlns="">
          <p:sp>
            <p:nvSpPr>
              <p:cNvPr id="13" name="Rectangle 12">
                <a:extLst>
                  <a:ext uri="{FF2B5EF4-FFF2-40B4-BE49-F238E27FC236}">
                    <a16:creationId xmlns:a16="http://schemas.microsoft.com/office/drawing/2014/main" id="{73E18EDC-BDA5-42E0-A795-B9D94CAF7176}"/>
                  </a:ext>
                </a:extLst>
              </p:cNvPr>
              <p:cNvSpPr>
                <a:spLocks noRot="1" noChangeAspect="1" noMove="1" noResize="1" noEditPoints="1" noAdjustHandles="1" noChangeArrowheads="1" noChangeShapeType="1" noTextEdit="1"/>
              </p:cNvSpPr>
              <p:nvPr/>
            </p:nvSpPr>
            <p:spPr>
              <a:xfrm>
                <a:off x="3869092" y="3835540"/>
                <a:ext cx="1927131" cy="528093"/>
              </a:xfrm>
              <a:prstGeom prst="rect">
                <a:avLst/>
              </a:prstGeom>
              <a:blipFill>
                <a:blip r:embed="rId4"/>
                <a:stretch>
                  <a:fillRect b="-2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A76655EC-E59C-430E-A4A5-B5C70E513A22}"/>
                  </a:ext>
                </a:extLst>
              </p:cNvPr>
              <p:cNvSpPr/>
              <p:nvPr/>
            </p:nvSpPr>
            <p:spPr>
              <a:xfrm>
                <a:off x="5652908" y="3835540"/>
                <a:ext cx="1040670" cy="528093"/>
              </a:xfrm>
              <a:prstGeom prst="rect">
                <a:avLst/>
              </a:prstGeom>
            </p:spPr>
            <p:txBody>
              <a:bodyPr wrap="none">
                <a:spAutoFit/>
              </a:bodyPr>
              <a:lstStyle/>
              <a:p>
                <a:r>
                  <a:rPr lang="en-US" dirty="0">
                    <a:solidFill>
                      <a:schemeClr val="tx1">
                        <a:lumMod val="75000"/>
                        <a:lumOff val="25000"/>
                      </a:schemeClr>
                    </a:solidFill>
                    <a:latin typeface="Gill Sans MT" panose="020B0502020104020203" pitchFamily="34" charset="0"/>
                    <a:sym typeface="Wingdings" panose="05000000000000000000" pitchFamily="2" charset="2"/>
                  </a:rPr>
                  <a:t>= </a:t>
                </a:r>
                <a14:m>
                  <m:oMath xmlns:m="http://schemas.openxmlformats.org/officeDocument/2006/math">
                    <m:f>
                      <m:fPr>
                        <m:ctrlPr>
                          <a:rPr lang="en-US" i="1">
                            <a:solidFill>
                              <a:schemeClr val="tx1">
                                <a:lumMod val="75000"/>
                                <a:lumOff val="25000"/>
                              </a:schemeClr>
                            </a:solidFill>
                            <a:latin typeface="Cambria Math" panose="02040503050406030204" pitchFamily="18" charset="0"/>
                            <a:sym typeface="Wingdings" panose="05000000000000000000" pitchFamily="2" charset="2"/>
                          </a:rPr>
                        </m:ctrlPr>
                      </m:fPr>
                      <m:num>
                        <m:r>
                          <a:rPr lang="en-US">
                            <a:solidFill>
                              <a:schemeClr val="tx1">
                                <a:lumMod val="75000"/>
                                <a:lumOff val="25000"/>
                              </a:schemeClr>
                            </a:solidFill>
                            <a:latin typeface="Cambria Math" panose="02040503050406030204" pitchFamily="18" charset="0"/>
                            <a:sym typeface="Wingdings" panose="05000000000000000000" pitchFamily="2" charset="2"/>
                          </a:rPr>
                          <m:t> </m:t>
                        </m:r>
                        <m:r>
                          <a:rPr lang="en-US" b="0" i="0" smtClean="0">
                            <a:solidFill>
                              <a:schemeClr val="tx1">
                                <a:lumMod val="75000"/>
                                <a:lumOff val="25000"/>
                              </a:schemeClr>
                            </a:solidFill>
                            <a:latin typeface="Cambria Math" panose="02040503050406030204" pitchFamily="18" charset="0"/>
                            <a:sym typeface="Wingdings" panose="05000000000000000000" pitchFamily="2" charset="2"/>
                          </a:rPr>
                          <m:t>2.66 </m:t>
                        </m:r>
                        <m:r>
                          <m:rPr>
                            <m:sty m:val="p"/>
                          </m:rPr>
                          <a:rPr lang="en-US">
                            <a:solidFill>
                              <a:schemeClr val="tx1">
                                <a:lumMod val="75000"/>
                                <a:lumOff val="25000"/>
                              </a:schemeClr>
                            </a:solidFill>
                            <a:latin typeface="Cambria Math" panose="02040503050406030204" pitchFamily="18" charset="0"/>
                            <a:sym typeface="Wingdings" panose="05000000000000000000" pitchFamily="2" charset="2"/>
                          </a:rPr>
                          <m:t>g</m:t>
                        </m:r>
                        <m:r>
                          <a:rPr lang="en-US">
                            <a:solidFill>
                              <a:schemeClr val="tx1">
                                <a:lumMod val="75000"/>
                                <a:lumOff val="25000"/>
                              </a:schemeClr>
                            </a:solidFill>
                            <a:latin typeface="Cambria Math" panose="02040503050406030204" pitchFamily="18" charset="0"/>
                            <a:sym typeface="Wingdings" panose="05000000000000000000" pitchFamily="2" charset="2"/>
                          </a:rPr>
                          <m:t> </m:t>
                        </m:r>
                        <m:r>
                          <m:rPr>
                            <m:sty m:val="p"/>
                          </m:rPr>
                          <a:rPr lang="en-US">
                            <a:solidFill>
                              <a:schemeClr val="tx1">
                                <a:lumMod val="75000"/>
                                <a:lumOff val="25000"/>
                              </a:schemeClr>
                            </a:solidFill>
                            <a:latin typeface="Cambria Math" panose="02040503050406030204" pitchFamily="18" charset="0"/>
                            <a:sym typeface="Wingdings" panose="05000000000000000000" pitchFamily="2" charset="2"/>
                          </a:rPr>
                          <m:t>O</m:t>
                        </m:r>
                      </m:num>
                      <m:den>
                        <m:r>
                          <a:rPr lang="en-US">
                            <a:solidFill>
                              <a:schemeClr val="tx1">
                                <a:lumMod val="75000"/>
                                <a:lumOff val="25000"/>
                              </a:schemeClr>
                            </a:solidFill>
                            <a:latin typeface="Cambria Math" panose="02040503050406030204" pitchFamily="18" charset="0"/>
                            <a:sym typeface="Wingdings" panose="05000000000000000000" pitchFamily="2" charset="2"/>
                          </a:rPr>
                          <m:t>1 </m:t>
                        </m:r>
                        <m:r>
                          <m:rPr>
                            <m:sty m:val="p"/>
                          </m:rPr>
                          <a:rPr lang="en-US">
                            <a:solidFill>
                              <a:schemeClr val="tx1">
                                <a:lumMod val="75000"/>
                                <a:lumOff val="25000"/>
                              </a:schemeClr>
                            </a:solidFill>
                            <a:latin typeface="Cambria Math" panose="02040503050406030204" pitchFamily="18" charset="0"/>
                            <a:sym typeface="Wingdings" panose="05000000000000000000" pitchFamily="2" charset="2"/>
                          </a:rPr>
                          <m:t>g</m:t>
                        </m:r>
                        <m:r>
                          <a:rPr lang="en-US">
                            <a:solidFill>
                              <a:schemeClr val="tx1">
                                <a:lumMod val="75000"/>
                                <a:lumOff val="25000"/>
                              </a:schemeClr>
                            </a:solidFill>
                            <a:latin typeface="Cambria Math" panose="02040503050406030204" pitchFamily="18" charset="0"/>
                            <a:sym typeface="Wingdings" panose="05000000000000000000" pitchFamily="2" charset="2"/>
                          </a:rPr>
                          <m:t> </m:t>
                        </m:r>
                        <m:r>
                          <m:rPr>
                            <m:sty m:val="p"/>
                          </m:rPr>
                          <a:rPr lang="en-US">
                            <a:solidFill>
                              <a:schemeClr val="tx1">
                                <a:lumMod val="75000"/>
                                <a:lumOff val="25000"/>
                              </a:schemeClr>
                            </a:solidFill>
                            <a:latin typeface="Cambria Math" panose="02040503050406030204" pitchFamily="18" charset="0"/>
                            <a:sym typeface="Wingdings" panose="05000000000000000000" pitchFamily="2" charset="2"/>
                          </a:rPr>
                          <m:t>C</m:t>
                        </m:r>
                      </m:den>
                    </m:f>
                  </m:oMath>
                </a14:m>
                <a:endParaRPr lang="en-US" dirty="0"/>
              </a:p>
            </p:txBody>
          </p:sp>
        </mc:Choice>
        <mc:Fallback xmlns="">
          <p:sp>
            <p:nvSpPr>
              <p:cNvPr id="14" name="Rectangle 13">
                <a:extLst>
                  <a:ext uri="{FF2B5EF4-FFF2-40B4-BE49-F238E27FC236}">
                    <a16:creationId xmlns:a16="http://schemas.microsoft.com/office/drawing/2014/main" id="{A76655EC-E59C-430E-A4A5-B5C70E513A22}"/>
                  </a:ext>
                </a:extLst>
              </p:cNvPr>
              <p:cNvSpPr>
                <a:spLocks noRot="1" noChangeAspect="1" noMove="1" noResize="1" noEditPoints="1" noAdjustHandles="1" noChangeArrowheads="1" noChangeShapeType="1" noTextEdit="1"/>
              </p:cNvSpPr>
              <p:nvPr/>
            </p:nvSpPr>
            <p:spPr>
              <a:xfrm>
                <a:off x="5652908" y="3835540"/>
                <a:ext cx="1040670" cy="528093"/>
              </a:xfrm>
              <a:prstGeom prst="rect">
                <a:avLst/>
              </a:prstGeom>
              <a:blipFill>
                <a:blip r:embed="rId5"/>
                <a:stretch>
                  <a:fillRect l="-4678" b="-2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8C8D8835-4E95-4530-A505-5B81EE67EBAF}"/>
                  </a:ext>
                </a:extLst>
              </p:cNvPr>
              <p:cNvSpPr/>
              <p:nvPr/>
            </p:nvSpPr>
            <p:spPr>
              <a:xfrm>
                <a:off x="-3175" y="4648583"/>
                <a:ext cx="5789598" cy="1017523"/>
              </a:xfrm>
              <a:prstGeom prst="rect">
                <a:avLst/>
              </a:prstGeom>
            </p:spPr>
            <p:txBody>
              <a:bodyPr wrap="none">
                <a:spAutoFit/>
              </a:bodyPr>
              <a:lstStyle/>
              <a:p>
                <a:pPr lvl="1"/>
                <a14:m>
                  <m:oMath xmlns:m="http://schemas.openxmlformats.org/officeDocument/2006/math">
                    <m:f>
                      <m:fPr>
                        <m:ctrlPr>
                          <a:rPr lang="en-US" sz="2400" i="1" smtClean="0">
                            <a:solidFill>
                              <a:schemeClr val="tx1">
                                <a:lumMod val="75000"/>
                                <a:lumOff val="25000"/>
                              </a:schemeClr>
                            </a:solidFill>
                            <a:latin typeface="Cambria Math" panose="02040503050406030204" pitchFamily="18" charset="0"/>
                            <a:sym typeface="Wingdings" panose="05000000000000000000" pitchFamily="2" charset="2"/>
                          </a:rPr>
                        </m:ctrlPr>
                      </m:fPr>
                      <m:num>
                        <m:r>
                          <m:rPr>
                            <m:sty m:val="p"/>
                          </m:rPr>
                          <a:rPr lang="en-US" sz="2400" i="0">
                            <a:solidFill>
                              <a:schemeClr val="tx1">
                                <a:lumMod val="75000"/>
                                <a:lumOff val="25000"/>
                              </a:schemeClr>
                            </a:solidFill>
                            <a:latin typeface="Cambria Math" panose="02040503050406030204" pitchFamily="18" charset="0"/>
                            <a:sym typeface="Wingdings" panose="05000000000000000000" pitchFamily="2" charset="2"/>
                          </a:rPr>
                          <m:t>Compound</m:t>
                        </m:r>
                        <m:r>
                          <a:rPr lang="en-US" sz="2400" i="0">
                            <a:solidFill>
                              <a:schemeClr val="tx1">
                                <a:lumMod val="75000"/>
                                <a:lumOff val="25000"/>
                              </a:schemeClr>
                            </a:solidFill>
                            <a:latin typeface="Cambria Math" panose="02040503050406030204" pitchFamily="18" charset="0"/>
                            <a:sym typeface="Wingdings" panose="05000000000000000000" pitchFamily="2" charset="2"/>
                          </a:rPr>
                          <m:t> </m:t>
                        </m:r>
                        <m:r>
                          <m:rPr>
                            <m:sty m:val="p"/>
                          </m:rPr>
                          <a:rPr lang="en-US" sz="2400" i="0">
                            <a:solidFill>
                              <a:schemeClr val="tx1">
                                <a:lumMod val="75000"/>
                                <a:lumOff val="25000"/>
                              </a:schemeClr>
                            </a:solidFill>
                            <a:latin typeface="Cambria Math" panose="02040503050406030204" pitchFamily="18" charset="0"/>
                            <a:sym typeface="Wingdings" panose="05000000000000000000" pitchFamily="2" charset="2"/>
                          </a:rPr>
                          <m:t>B</m:t>
                        </m:r>
                      </m:num>
                      <m:den>
                        <m:r>
                          <m:rPr>
                            <m:sty m:val="p"/>
                          </m:rPr>
                          <a:rPr lang="en-US" sz="2400" i="0">
                            <a:solidFill>
                              <a:schemeClr val="tx1">
                                <a:lumMod val="75000"/>
                                <a:lumOff val="25000"/>
                              </a:schemeClr>
                            </a:solidFill>
                            <a:latin typeface="Cambria Math" panose="02040503050406030204" pitchFamily="18" charset="0"/>
                            <a:sym typeface="Wingdings" panose="05000000000000000000" pitchFamily="2" charset="2"/>
                          </a:rPr>
                          <m:t>Compound</m:t>
                        </m:r>
                        <m:r>
                          <a:rPr lang="en-US" sz="2400" i="0">
                            <a:solidFill>
                              <a:schemeClr val="tx1">
                                <a:lumMod val="75000"/>
                                <a:lumOff val="25000"/>
                              </a:schemeClr>
                            </a:solidFill>
                            <a:latin typeface="Cambria Math" panose="02040503050406030204" pitchFamily="18" charset="0"/>
                            <a:sym typeface="Wingdings" panose="05000000000000000000" pitchFamily="2" charset="2"/>
                          </a:rPr>
                          <m:t> </m:t>
                        </m:r>
                        <m:r>
                          <m:rPr>
                            <m:sty m:val="p"/>
                          </m:rPr>
                          <a:rPr lang="en-US" sz="2400" i="0">
                            <a:solidFill>
                              <a:schemeClr val="tx1">
                                <a:lumMod val="75000"/>
                                <a:lumOff val="25000"/>
                              </a:schemeClr>
                            </a:solidFill>
                            <a:latin typeface="Cambria Math" panose="02040503050406030204" pitchFamily="18" charset="0"/>
                            <a:sym typeface="Wingdings" panose="05000000000000000000" pitchFamily="2" charset="2"/>
                          </a:rPr>
                          <m:t>A</m:t>
                        </m:r>
                      </m:den>
                    </m:f>
                    <m:r>
                      <m:rPr>
                        <m:nor/>
                      </m:rPr>
                      <a:rPr lang="en-US" sz="2400" dirty="0">
                        <a:solidFill>
                          <a:schemeClr val="tx1">
                            <a:lumMod val="75000"/>
                            <a:lumOff val="25000"/>
                          </a:schemeClr>
                        </a:solidFill>
                        <a:latin typeface="Gill Sans MT" panose="020B0502020104020203" pitchFamily="34" charset="0"/>
                        <a:sym typeface="Wingdings" panose="05000000000000000000" pitchFamily="2" charset="2"/>
                      </a:rPr>
                      <m:t>=</m:t>
                    </m:r>
                    <m:f>
                      <m:fPr>
                        <m:ctrlPr>
                          <a:rPr lang="en-US" sz="2400" i="1" smtClean="0">
                            <a:solidFill>
                              <a:schemeClr val="tx1">
                                <a:lumMod val="75000"/>
                                <a:lumOff val="25000"/>
                              </a:schemeClr>
                            </a:solidFill>
                            <a:latin typeface="Cambria Math" panose="02040503050406030204" pitchFamily="18" charset="0"/>
                            <a:sym typeface="Wingdings" panose="05000000000000000000" pitchFamily="2" charset="2"/>
                          </a:rPr>
                        </m:ctrlPr>
                      </m:fPr>
                      <m:num>
                        <m:d>
                          <m:dPr>
                            <m:ctrlPr>
                              <a:rPr lang="en-US" sz="2400" i="1" smtClean="0">
                                <a:solidFill>
                                  <a:schemeClr val="tx1">
                                    <a:lumMod val="75000"/>
                                    <a:lumOff val="25000"/>
                                  </a:schemeClr>
                                </a:solidFill>
                                <a:latin typeface="Cambria Math" panose="02040503050406030204" pitchFamily="18" charset="0"/>
                                <a:sym typeface="Wingdings" panose="05000000000000000000" pitchFamily="2" charset="2"/>
                              </a:rPr>
                            </m:ctrlPr>
                          </m:dPr>
                          <m:e>
                            <m:f>
                              <m:fPr>
                                <m:ctrlPr>
                                  <a:rPr lang="en-US" sz="2400" i="1">
                                    <a:solidFill>
                                      <a:schemeClr val="tx1">
                                        <a:lumMod val="75000"/>
                                        <a:lumOff val="25000"/>
                                      </a:schemeClr>
                                    </a:solidFill>
                                    <a:latin typeface="Cambria Math" panose="02040503050406030204" pitchFamily="18" charset="0"/>
                                    <a:sym typeface="Wingdings" panose="05000000000000000000" pitchFamily="2" charset="2"/>
                                  </a:rPr>
                                </m:ctrlPr>
                              </m:fPr>
                              <m:num>
                                <m:r>
                                  <a:rPr lang="en-US" sz="2400" i="0">
                                    <a:solidFill>
                                      <a:schemeClr val="tx1">
                                        <a:lumMod val="75000"/>
                                        <a:lumOff val="25000"/>
                                      </a:schemeClr>
                                    </a:solidFill>
                                    <a:latin typeface="Cambria Math" panose="02040503050406030204" pitchFamily="18" charset="0"/>
                                    <a:sym typeface="Wingdings" panose="05000000000000000000" pitchFamily="2" charset="2"/>
                                  </a:rPr>
                                  <m:t>2.66 </m:t>
                                </m:r>
                                <m:r>
                                  <m:rPr>
                                    <m:sty m:val="p"/>
                                  </m:rPr>
                                  <a:rPr lang="en-US" sz="2400" b="0" i="0" smtClean="0">
                                    <a:solidFill>
                                      <a:schemeClr val="tx1">
                                        <a:lumMod val="75000"/>
                                        <a:lumOff val="25000"/>
                                      </a:schemeClr>
                                    </a:solidFill>
                                    <a:latin typeface="Cambria Math" panose="02040503050406030204" pitchFamily="18" charset="0"/>
                                    <a:sym typeface="Wingdings" panose="05000000000000000000" pitchFamily="2" charset="2"/>
                                  </a:rPr>
                                  <m:t>grams</m:t>
                                </m:r>
                                <m:r>
                                  <a:rPr lang="en-US" sz="2400" b="0" i="0" smtClean="0">
                                    <a:solidFill>
                                      <a:schemeClr val="tx1">
                                        <a:lumMod val="75000"/>
                                        <a:lumOff val="25000"/>
                                      </a:schemeClr>
                                    </a:solidFill>
                                    <a:latin typeface="Cambria Math" panose="02040503050406030204" pitchFamily="18" charset="0"/>
                                    <a:sym typeface="Wingdings" panose="05000000000000000000" pitchFamily="2" charset="2"/>
                                  </a:rPr>
                                  <m:t> </m:t>
                                </m:r>
                                <m:r>
                                  <m:rPr>
                                    <m:sty m:val="p"/>
                                  </m:rPr>
                                  <a:rPr lang="en-US" sz="2400">
                                    <a:solidFill>
                                      <a:schemeClr val="tx1">
                                        <a:lumMod val="75000"/>
                                        <a:lumOff val="25000"/>
                                      </a:schemeClr>
                                    </a:solidFill>
                                    <a:latin typeface="Cambria Math" panose="02040503050406030204" pitchFamily="18" charset="0"/>
                                    <a:sym typeface="Wingdings" panose="05000000000000000000" pitchFamily="2" charset="2"/>
                                  </a:rPr>
                                  <m:t>O</m:t>
                                </m:r>
                              </m:num>
                              <m:den>
                                <m:r>
                                  <a:rPr lang="en-US" sz="2400" i="0">
                                    <a:solidFill>
                                      <a:schemeClr val="tx1">
                                        <a:lumMod val="75000"/>
                                        <a:lumOff val="25000"/>
                                      </a:schemeClr>
                                    </a:solidFill>
                                    <a:latin typeface="Cambria Math" panose="02040503050406030204" pitchFamily="18" charset="0"/>
                                    <a:sym typeface="Wingdings" panose="05000000000000000000" pitchFamily="2" charset="2"/>
                                  </a:rPr>
                                  <m:t>1 </m:t>
                                </m:r>
                                <m:r>
                                  <m:rPr>
                                    <m:sty m:val="p"/>
                                  </m:rPr>
                                  <a:rPr lang="en-US" sz="2400" b="0" i="0" smtClean="0">
                                    <a:solidFill>
                                      <a:schemeClr val="tx1">
                                        <a:lumMod val="75000"/>
                                        <a:lumOff val="25000"/>
                                      </a:schemeClr>
                                    </a:solidFill>
                                    <a:latin typeface="Cambria Math" panose="02040503050406030204" pitchFamily="18" charset="0"/>
                                    <a:sym typeface="Wingdings" panose="05000000000000000000" pitchFamily="2" charset="2"/>
                                  </a:rPr>
                                  <m:t>gram</m:t>
                                </m:r>
                                <m:r>
                                  <a:rPr lang="en-US" sz="2400" b="0" i="0" smtClean="0">
                                    <a:solidFill>
                                      <a:schemeClr val="tx1">
                                        <a:lumMod val="75000"/>
                                        <a:lumOff val="25000"/>
                                      </a:schemeClr>
                                    </a:solidFill>
                                    <a:latin typeface="Cambria Math" panose="02040503050406030204" pitchFamily="18" charset="0"/>
                                    <a:sym typeface="Wingdings" panose="05000000000000000000" pitchFamily="2" charset="2"/>
                                  </a:rPr>
                                  <m:t> </m:t>
                                </m:r>
                                <m:r>
                                  <m:rPr>
                                    <m:sty m:val="p"/>
                                  </m:rPr>
                                  <a:rPr lang="en-US" sz="2400" i="0">
                                    <a:solidFill>
                                      <a:schemeClr val="tx1">
                                        <a:lumMod val="75000"/>
                                        <a:lumOff val="25000"/>
                                      </a:schemeClr>
                                    </a:solidFill>
                                    <a:latin typeface="Cambria Math" panose="02040503050406030204" pitchFamily="18" charset="0"/>
                                    <a:sym typeface="Wingdings" panose="05000000000000000000" pitchFamily="2" charset="2"/>
                                  </a:rPr>
                                  <m:t>C</m:t>
                                </m:r>
                              </m:den>
                            </m:f>
                          </m:e>
                        </m:d>
                      </m:num>
                      <m:den>
                        <m:d>
                          <m:dPr>
                            <m:ctrlPr>
                              <a:rPr lang="en-US" sz="2400" i="1" smtClean="0">
                                <a:solidFill>
                                  <a:schemeClr val="tx1">
                                    <a:lumMod val="75000"/>
                                    <a:lumOff val="25000"/>
                                  </a:schemeClr>
                                </a:solidFill>
                                <a:latin typeface="Cambria Math" panose="02040503050406030204" pitchFamily="18" charset="0"/>
                                <a:sym typeface="Wingdings" panose="05000000000000000000" pitchFamily="2" charset="2"/>
                              </a:rPr>
                            </m:ctrlPr>
                          </m:dPr>
                          <m:e>
                            <m:f>
                              <m:fPr>
                                <m:ctrlPr>
                                  <a:rPr lang="en-US" sz="2400" i="1" smtClean="0">
                                    <a:solidFill>
                                      <a:schemeClr val="tx1">
                                        <a:lumMod val="75000"/>
                                        <a:lumOff val="25000"/>
                                      </a:schemeClr>
                                    </a:solidFill>
                                    <a:latin typeface="Cambria Math" panose="02040503050406030204" pitchFamily="18" charset="0"/>
                                    <a:sym typeface="Wingdings" panose="05000000000000000000" pitchFamily="2" charset="2"/>
                                  </a:rPr>
                                </m:ctrlPr>
                              </m:fPr>
                              <m:num>
                                <m:r>
                                  <a:rPr lang="en-US" sz="2400" b="0" i="0" smtClean="0">
                                    <a:solidFill>
                                      <a:schemeClr val="tx1">
                                        <a:lumMod val="75000"/>
                                        <a:lumOff val="25000"/>
                                      </a:schemeClr>
                                    </a:solidFill>
                                    <a:latin typeface="Cambria Math" panose="02040503050406030204" pitchFamily="18" charset="0"/>
                                    <a:sym typeface="Wingdings" panose="05000000000000000000" pitchFamily="2" charset="2"/>
                                  </a:rPr>
                                  <m:t>1.33 </m:t>
                                </m:r>
                                <m:r>
                                  <m:rPr>
                                    <m:sty m:val="p"/>
                                  </m:rPr>
                                  <a:rPr lang="en-US" sz="2400" b="0" i="0" smtClean="0">
                                    <a:solidFill>
                                      <a:schemeClr val="tx1">
                                        <a:lumMod val="75000"/>
                                        <a:lumOff val="25000"/>
                                      </a:schemeClr>
                                    </a:solidFill>
                                    <a:latin typeface="Cambria Math" panose="02040503050406030204" pitchFamily="18" charset="0"/>
                                    <a:sym typeface="Wingdings" panose="05000000000000000000" pitchFamily="2" charset="2"/>
                                  </a:rPr>
                                  <m:t>grams</m:t>
                                </m:r>
                                <m:r>
                                  <a:rPr lang="en-US" sz="2400" b="0" i="0" smtClean="0">
                                    <a:solidFill>
                                      <a:schemeClr val="tx1">
                                        <a:lumMod val="75000"/>
                                        <a:lumOff val="25000"/>
                                      </a:schemeClr>
                                    </a:solidFill>
                                    <a:latin typeface="Cambria Math" panose="02040503050406030204" pitchFamily="18" charset="0"/>
                                    <a:sym typeface="Wingdings" panose="05000000000000000000" pitchFamily="2" charset="2"/>
                                  </a:rPr>
                                  <m:t> </m:t>
                                </m:r>
                                <m:r>
                                  <m:rPr>
                                    <m:sty m:val="p"/>
                                  </m:rPr>
                                  <a:rPr lang="en-US" sz="2400" b="0" i="0" smtClean="0">
                                    <a:solidFill>
                                      <a:schemeClr val="tx1">
                                        <a:lumMod val="75000"/>
                                        <a:lumOff val="25000"/>
                                      </a:schemeClr>
                                    </a:solidFill>
                                    <a:latin typeface="Cambria Math" panose="02040503050406030204" pitchFamily="18" charset="0"/>
                                    <a:sym typeface="Wingdings" panose="05000000000000000000" pitchFamily="2" charset="2"/>
                                  </a:rPr>
                                  <m:t>O</m:t>
                                </m:r>
                              </m:num>
                              <m:den>
                                <m:r>
                                  <a:rPr lang="en-US" sz="2400" b="0" i="0" smtClean="0">
                                    <a:solidFill>
                                      <a:schemeClr val="tx1">
                                        <a:lumMod val="75000"/>
                                        <a:lumOff val="25000"/>
                                      </a:schemeClr>
                                    </a:solidFill>
                                    <a:latin typeface="Cambria Math" panose="02040503050406030204" pitchFamily="18" charset="0"/>
                                    <a:sym typeface="Wingdings" panose="05000000000000000000" pitchFamily="2" charset="2"/>
                                  </a:rPr>
                                  <m:t>1 </m:t>
                                </m:r>
                                <m:r>
                                  <m:rPr>
                                    <m:sty m:val="p"/>
                                  </m:rPr>
                                  <a:rPr lang="en-US" sz="2400" b="0" i="0" smtClean="0">
                                    <a:solidFill>
                                      <a:schemeClr val="tx1">
                                        <a:lumMod val="75000"/>
                                        <a:lumOff val="25000"/>
                                      </a:schemeClr>
                                    </a:solidFill>
                                    <a:latin typeface="Cambria Math" panose="02040503050406030204" pitchFamily="18" charset="0"/>
                                    <a:sym typeface="Wingdings" panose="05000000000000000000" pitchFamily="2" charset="2"/>
                                  </a:rPr>
                                  <m:t>gram</m:t>
                                </m:r>
                                <m:r>
                                  <a:rPr lang="en-US" sz="2400" b="0" i="0" smtClean="0">
                                    <a:solidFill>
                                      <a:schemeClr val="tx1">
                                        <a:lumMod val="75000"/>
                                        <a:lumOff val="25000"/>
                                      </a:schemeClr>
                                    </a:solidFill>
                                    <a:latin typeface="Cambria Math" panose="02040503050406030204" pitchFamily="18" charset="0"/>
                                    <a:sym typeface="Wingdings" panose="05000000000000000000" pitchFamily="2" charset="2"/>
                                  </a:rPr>
                                  <m:t> </m:t>
                                </m:r>
                                <m:r>
                                  <m:rPr>
                                    <m:sty m:val="p"/>
                                  </m:rPr>
                                  <a:rPr lang="en-US" sz="2400" b="0" i="0" smtClean="0">
                                    <a:solidFill>
                                      <a:schemeClr val="tx1">
                                        <a:lumMod val="75000"/>
                                        <a:lumOff val="25000"/>
                                      </a:schemeClr>
                                    </a:solidFill>
                                    <a:latin typeface="Cambria Math" panose="02040503050406030204" pitchFamily="18" charset="0"/>
                                    <a:sym typeface="Wingdings" panose="05000000000000000000" pitchFamily="2" charset="2"/>
                                  </a:rPr>
                                  <m:t>C</m:t>
                                </m:r>
                              </m:den>
                            </m:f>
                          </m:e>
                        </m:d>
                      </m:den>
                    </m:f>
                    <m:r>
                      <m:rPr>
                        <m:nor/>
                      </m:rPr>
                      <a:rPr lang="en-US" sz="2400" dirty="0">
                        <a:solidFill>
                          <a:schemeClr val="tx1">
                            <a:lumMod val="75000"/>
                            <a:lumOff val="25000"/>
                          </a:schemeClr>
                        </a:solidFill>
                        <a:latin typeface="Gill Sans MT" panose="020B0502020104020203" pitchFamily="34" charset="0"/>
                        <a:sym typeface="Wingdings" panose="05000000000000000000" pitchFamily="2" charset="2"/>
                      </a:rPr>
                      <m:t>=</m:t>
                    </m:r>
                    <m:f>
                      <m:fPr>
                        <m:ctrlPr>
                          <a:rPr lang="en-US" sz="2400" i="1">
                            <a:solidFill>
                              <a:schemeClr val="tx1">
                                <a:lumMod val="75000"/>
                                <a:lumOff val="25000"/>
                              </a:schemeClr>
                            </a:solidFill>
                            <a:latin typeface="Cambria Math" panose="02040503050406030204" pitchFamily="18" charset="0"/>
                            <a:sym typeface="Wingdings" panose="05000000000000000000" pitchFamily="2" charset="2"/>
                          </a:rPr>
                        </m:ctrlPr>
                      </m:fPr>
                      <m:num>
                        <m:d>
                          <m:dPr>
                            <m:ctrlPr>
                              <a:rPr lang="en-US" sz="2400" i="1" smtClean="0">
                                <a:solidFill>
                                  <a:schemeClr val="tx1">
                                    <a:lumMod val="75000"/>
                                    <a:lumOff val="25000"/>
                                  </a:schemeClr>
                                </a:solidFill>
                                <a:latin typeface="Cambria Math" panose="02040503050406030204" pitchFamily="18" charset="0"/>
                                <a:sym typeface="Wingdings" panose="05000000000000000000" pitchFamily="2" charset="2"/>
                              </a:rPr>
                            </m:ctrlPr>
                          </m:dPr>
                          <m:e>
                            <m:f>
                              <m:fPr>
                                <m:ctrlPr>
                                  <a:rPr lang="en-US" sz="2400" i="1">
                                    <a:solidFill>
                                      <a:schemeClr val="tx1">
                                        <a:lumMod val="75000"/>
                                        <a:lumOff val="25000"/>
                                      </a:schemeClr>
                                    </a:solidFill>
                                    <a:latin typeface="Cambria Math" panose="02040503050406030204" pitchFamily="18" charset="0"/>
                                    <a:sym typeface="Wingdings" panose="05000000000000000000" pitchFamily="2" charset="2"/>
                                  </a:rPr>
                                </m:ctrlPr>
                              </m:fPr>
                              <m:num>
                                <m:r>
                                  <a:rPr lang="en-US" sz="2400" i="0">
                                    <a:solidFill>
                                      <a:schemeClr val="tx1">
                                        <a:lumMod val="75000"/>
                                        <a:lumOff val="25000"/>
                                      </a:schemeClr>
                                    </a:solidFill>
                                    <a:latin typeface="Cambria Math" panose="02040503050406030204" pitchFamily="18" charset="0"/>
                                    <a:sym typeface="Wingdings" panose="05000000000000000000" pitchFamily="2" charset="2"/>
                                  </a:rPr>
                                  <m:t>2</m:t>
                                </m:r>
                                <m:r>
                                  <a:rPr lang="en-US" sz="2400" b="0" i="0" smtClean="0">
                                    <a:solidFill>
                                      <a:schemeClr val="tx1">
                                        <a:lumMod val="75000"/>
                                        <a:lumOff val="25000"/>
                                      </a:schemeClr>
                                    </a:solidFill>
                                    <a:latin typeface="Cambria Math" panose="02040503050406030204" pitchFamily="18" charset="0"/>
                                    <a:sym typeface="Wingdings" panose="05000000000000000000" pitchFamily="2" charset="2"/>
                                  </a:rPr>
                                  <m:t> </m:t>
                                </m:r>
                                <m:r>
                                  <m:rPr>
                                    <m:sty m:val="p"/>
                                  </m:rPr>
                                  <a:rPr lang="en-US" sz="2400">
                                    <a:solidFill>
                                      <a:schemeClr val="tx1">
                                        <a:lumMod val="75000"/>
                                        <a:lumOff val="25000"/>
                                      </a:schemeClr>
                                    </a:solidFill>
                                    <a:latin typeface="Cambria Math" panose="02040503050406030204" pitchFamily="18" charset="0"/>
                                    <a:sym typeface="Wingdings" panose="05000000000000000000" pitchFamily="2" charset="2"/>
                                  </a:rPr>
                                  <m:t>grams</m:t>
                                </m:r>
                                <m:r>
                                  <a:rPr lang="en-US" sz="2400">
                                    <a:solidFill>
                                      <a:schemeClr val="tx1">
                                        <a:lumMod val="75000"/>
                                        <a:lumOff val="25000"/>
                                      </a:schemeClr>
                                    </a:solidFill>
                                    <a:latin typeface="Cambria Math" panose="02040503050406030204" pitchFamily="18" charset="0"/>
                                    <a:sym typeface="Wingdings" panose="05000000000000000000" pitchFamily="2" charset="2"/>
                                  </a:rPr>
                                  <m:t> </m:t>
                                </m:r>
                                <m:r>
                                  <m:rPr>
                                    <m:sty m:val="p"/>
                                  </m:rPr>
                                  <a:rPr lang="en-US" sz="2400">
                                    <a:solidFill>
                                      <a:schemeClr val="tx1">
                                        <a:lumMod val="75000"/>
                                        <a:lumOff val="25000"/>
                                      </a:schemeClr>
                                    </a:solidFill>
                                    <a:latin typeface="Cambria Math" panose="02040503050406030204" pitchFamily="18" charset="0"/>
                                    <a:sym typeface="Wingdings" panose="05000000000000000000" pitchFamily="2" charset="2"/>
                                  </a:rPr>
                                  <m:t>O</m:t>
                                </m:r>
                              </m:num>
                              <m:den>
                                <m:r>
                                  <a:rPr lang="en-US" sz="2400" i="0">
                                    <a:solidFill>
                                      <a:schemeClr val="tx1">
                                        <a:lumMod val="75000"/>
                                        <a:lumOff val="25000"/>
                                      </a:schemeClr>
                                    </a:solidFill>
                                    <a:latin typeface="Cambria Math" panose="02040503050406030204" pitchFamily="18" charset="0"/>
                                    <a:sym typeface="Wingdings" panose="05000000000000000000" pitchFamily="2" charset="2"/>
                                  </a:rPr>
                                  <m:t>1 </m:t>
                                </m:r>
                                <m:r>
                                  <m:rPr>
                                    <m:sty m:val="p"/>
                                  </m:rPr>
                                  <a:rPr lang="en-US" sz="2400" b="0" i="0" smtClean="0">
                                    <a:solidFill>
                                      <a:schemeClr val="tx1">
                                        <a:lumMod val="75000"/>
                                        <a:lumOff val="25000"/>
                                      </a:schemeClr>
                                    </a:solidFill>
                                    <a:latin typeface="Cambria Math" panose="02040503050406030204" pitchFamily="18" charset="0"/>
                                    <a:sym typeface="Wingdings" panose="05000000000000000000" pitchFamily="2" charset="2"/>
                                  </a:rPr>
                                  <m:t>gram</m:t>
                                </m:r>
                                <m:r>
                                  <a:rPr lang="en-US" sz="2400" b="0" i="0" smtClean="0">
                                    <a:solidFill>
                                      <a:schemeClr val="tx1">
                                        <a:lumMod val="75000"/>
                                        <a:lumOff val="25000"/>
                                      </a:schemeClr>
                                    </a:solidFill>
                                    <a:latin typeface="Cambria Math" panose="02040503050406030204" pitchFamily="18" charset="0"/>
                                    <a:sym typeface="Wingdings" panose="05000000000000000000" pitchFamily="2" charset="2"/>
                                  </a:rPr>
                                  <m:t> </m:t>
                                </m:r>
                                <m:r>
                                  <m:rPr>
                                    <m:sty m:val="p"/>
                                  </m:rPr>
                                  <a:rPr lang="en-US" sz="2400" b="0" i="0" smtClean="0">
                                    <a:solidFill>
                                      <a:schemeClr val="tx1">
                                        <a:lumMod val="75000"/>
                                        <a:lumOff val="25000"/>
                                      </a:schemeClr>
                                    </a:solidFill>
                                    <a:latin typeface="Cambria Math" panose="02040503050406030204" pitchFamily="18" charset="0"/>
                                    <a:sym typeface="Wingdings" panose="05000000000000000000" pitchFamily="2" charset="2"/>
                                  </a:rPr>
                                  <m:t>C</m:t>
                                </m:r>
                              </m:den>
                            </m:f>
                          </m:e>
                        </m:d>
                      </m:num>
                      <m:den>
                        <m:d>
                          <m:dPr>
                            <m:ctrlPr>
                              <a:rPr lang="en-US" sz="2400" i="1" smtClean="0">
                                <a:solidFill>
                                  <a:schemeClr val="tx1">
                                    <a:lumMod val="75000"/>
                                    <a:lumOff val="25000"/>
                                  </a:schemeClr>
                                </a:solidFill>
                                <a:latin typeface="Cambria Math" panose="02040503050406030204" pitchFamily="18" charset="0"/>
                                <a:sym typeface="Wingdings" panose="05000000000000000000" pitchFamily="2" charset="2"/>
                              </a:rPr>
                            </m:ctrlPr>
                          </m:dPr>
                          <m:e>
                            <m:f>
                              <m:fPr>
                                <m:ctrlPr>
                                  <a:rPr lang="en-US" sz="2400" i="1" smtClean="0">
                                    <a:solidFill>
                                      <a:schemeClr val="tx1">
                                        <a:lumMod val="75000"/>
                                        <a:lumOff val="25000"/>
                                      </a:schemeClr>
                                    </a:solidFill>
                                    <a:latin typeface="Cambria Math" panose="02040503050406030204" pitchFamily="18" charset="0"/>
                                    <a:sym typeface="Wingdings" panose="05000000000000000000" pitchFamily="2" charset="2"/>
                                  </a:rPr>
                                </m:ctrlPr>
                              </m:fPr>
                              <m:num>
                                <m:r>
                                  <a:rPr lang="en-US" sz="2400" b="0" i="0" smtClean="0">
                                    <a:solidFill>
                                      <a:schemeClr val="tx1">
                                        <a:lumMod val="75000"/>
                                        <a:lumOff val="25000"/>
                                      </a:schemeClr>
                                    </a:solidFill>
                                    <a:latin typeface="Cambria Math" panose="02040503050406030204" pitchFamily="18" charset="0"/>
                                    <a:sym typeface="Wingdings" panose="05000000000000000000" pitchFamily="2" charset="2"/>
                                  </a:rPr>
                                  <m:t>1 </m:t>
                                </m:r>
                                <m:r>
                                  <m:rPr>
                                    <m:sty m:val="p"/>
                                  </m:rPr>
                                  <a:rPr lang="en-US" sz="2400">
                                    <a:solidFill>
                                      <a:schemeClr val="tx1">
                                        <a:lumMod val="75000"/>
                                        <a:lumOff val="25000"/>
                                      </a:schemeClr>
                                    </a:solidFill>
                                    <a:latin typeface="Cambria Math" panose="02040503050406030204" pitchFamily="18" charset="0"/>
                                    <a:sym typeface="Wingdings" panose="05000000000000000000" pitchFamily="2" charset="2"/>
                                  </a:rPr>
                                  <m:t>gram</m:t>
                                </m:r>
                                <m:r>
                                  <a:rPr lang="en-US" sz="2400">
                                    <a:solidFill>
                                      <a:schemeClr val="tx1">
                                        <a:lumMod val="75000"/>
                                        <a:lumOff val="25000"/>
                                      </a:schemeClr>
                                    </a:solidFill>
                                    <a:latin typeface="Cambria Math" panose="02040503050406030204" pitchFamily="18" charset="0"/>
                                    <a:sym typeface="Wingdings" panose="05000000000000000000" pitchFamily="2" charset="2"/>
                                  </a:rPr>
                                  <m:t> </m:t>
                                </m:r>
                                <m:r>
                                  <m:rPr>
                                    <m:sty m:val="p"/>
                                  </m:rPr>
                                  <a:rPr lang="en-US" sz="2400">
                                    <a:solidFill>
                                      <a:schemeClr val="tx1">
                                        <a:lumMod val="75000"/>
                                        <a:lumOff val="25000"/>
                                      </a:schemeClr>
                                    </a:solidFill>
                                    <a:latin typeface="Cambria Math" panose="02040503050406030204" pitchFamily="18" charset="0"/>
                                    <a:sym typeface="Wingdings" panose="05000000000000000000" pitchFamily="2" charset="2"/>
                                  </a:rPr>
                                  <m:t>O</m:t>
                                </m:r>
                              </m:num>
                              <m:den>
                                <m:r>
                                  <a:rPr lang="en-US" sz="2400" b="0" i="0" smtClean="0">
                                    <a:solidFill>
                                      <a:schemeClr val="tx1">
                                        <a:lumMod val="75000"/>
                                        <a:lumOff val="25000"/>
                                      </a:schemeClr>
                                    </a:solidFill>
                                    <a:latin typeface="Cambria Math" panose="02040503050406030204" pitchFamily="18" charset="0"/>
                                    <a:sym typeface="Wingdings" panose="05000000000000000000" pitchFamily="2" charset="2"/>
                                  </a:rPr>
                                  <m:t>1 </m:t>
                                </m:r>
                                <m:r>
                                  <m:rPr>
                                    <m:sty m:val="p"/>
                                  </m:rPr>
                                  <a:rPr lang="en-US" sz="2400" b="0" i="0" smtClean="0">
                                    <a:solidFill>
                                      <a:schemeClr val="tx1">
                                        <a:lumMod val="75000"/>
                                        <a:lumOff val="25000"/>
                                      </a:schemeClr>
                                    </a:solidFill>
                                    <a:latin typeface="Cambria Math" panose="02040503050406030204" pitchFamily="18" charset="0"/>
                                    <a:sym typeface="Wingdings" panose="05000000000000000000" pitchFamily="2" charset="2"/>
                                  </a:rPr>
                                  <m:t>gram</m:t>
                                </m:r>
                                <m:r>
                                  <a:rPr lang="en-US" sz="2400" b="0" i="0" smtClean="0">
                                    <a:solidFill>
                                      <a:schemeClr val="tx1">
                                        <a:lumMod val="75000"/>
                                        <a:lumOff val="25000"/>
                                      </a:schemeClr>
                                    </a:solidFill>
                                    <a:latin typeface="Cambria Math" panose="02040503050406030204" pitchFamily="18" charset="0"/>
                                    <a:sym typeface="Wingdings" panose="05000000000000000000" pitchFamily="2" charset="2"/>
                                  </a:rPr>
                                  <m:t> </m:t>
                                </m:r>
                                <m:r>
                                  <m:rPr>
                                    <m:sty m:val="p"/>
                                  </m:rPr>
                                  <a:rPr lang="en-US" sz="2400" b="0" i="0" smtClean="0">
                                    <a:solidFill>
                                      <a:schemeClr val="tx1">
                                        <a:lumMod val="75000"/>
                                        <a:lumOff val="25000"/>
                                      </a:schemeClr>
                                    </a:solidFill>
                                    <a:latin typeface="Cambria Math" panose="02040503050406030204" pitchFamily="18" charset="0"/>
                                    <a:sym typeface="Wingdings" panose="05000000000000000000" pitchFamily="2" charset="2"/>
                                  </a:rPr>
                                  <m:t>C</m:t>
                                </m:r>
                              </m:den>
                            </m:f>
                          </m:e>
                        </m:d>
                      </m:den>
                    </m:f>
                    <m:r>
                      <a:rPr lang="en-US" sz="2400" b="0" i="0" smtClean="0">
                        <a:solidFill>
                          <a:schemeClr val="tx1">
                            <a:lumMod val="75000"/>
                            <a:lumOff val="25000"/>
                          </a:schemeClr>
                        </a:solidFill>
                        <a:latin typeface="Cambria Math" panose="02040503050406030204" pitchFamily="18" charset="0"/>
                        <a:sym typeface="Wingdings" panose="05000000000000000000" pitchFamily="2" charset="2"/>
                      </a:rPr>
                      <m:t>=</m:t>
                    </m:r>
                    <m:f>
                      <m:fPr>
                        <m:ctrlPr>
                          <a:rPr lang="en-US" sz="2400" b="0" i="1" smtClean="0">
                            <a:solidFill>
                              <a:schemeClr val="tx1">
                                <a:lumMod val="75000"/>
                                <a:lumOff val="25000"/>
                              </a:schemeClr>
                            </a:solidFill>
                            <a:latin typeface="Cambria Math" panose="02040503050406030204" pitchFamily="18" charset="0"/>
                            <a:sym typeface="Wingdings" panose="05000000000000000000" pitchFamily="2" charset="2"/>
                          </a:rPr>
                        </m:ctrlPr>
                      </m:fPr>
                      <m:num>
                        <m:r>
                          <a:rPr lang="en-US" sz="2400" b="0" i="1" smtClean="0">
                            <a:solidFill>
                              <a:schemeClr val="tx1">
                                <a:lumMod val="75000"/>
                                <a:lumOff val="25000"/>
                              </a:schemeClr>
                            </a:solidFill>
                            <a:latin typeface="Cambria Math" panose="02040503050406030204" pitchFamily="18" charset="0"/>
                            <a:sym typeface="Wingdings" panose="05000000000000000000" pitchFamily="2" charset="2"/>
                          </a:rPr>
                          <m:t>2</m:t>
                        </m:r>
                      </m:num>
                      <m:den>
                        <m:r>
                          <a:rPr lang="en-US" sz="2400" b="0" i="1" smtClean="0">
                            <a:solidFill>
                              <a:schemeClr val="tx1">
                                <a:lumMod val="75000"/>
                                <a:lumOff val="25000"/>
                              </a:schemeClr>
                            </a:solidFill>
                            <a:latin typeface="Cambria Math" panose="02040503050406030204" pitchFamily="18" charset="0"/>
                            <a:sym typeface="Wingdings" panose="05000000000000000000" pitchFamily="2" charset="2"/>
                          </a:rPr>
                          <m:t>1</m:t>
                        </m:r>
                      </m:den>
                    </m:f>
                  </m:oMath>
                </a14:m>
                <a:r>
                  <a:rPr lang="en-US" sz="2400" dirty="0">
                    <a:solidFill>
                      <a:schemeClr val="tx1">
                        <a:lumMod val="75000"/>
                        <a:lumOff val="25000"/>
                      </a:schemeClr>
                    </a:solidFill>
                    <a:latin typeface="Gill Sans MT" panose="020B0502020104020203" pitchFamily="34" charset="0"/>
                    <a:sym typeface="Wingdings" panose="05000000000000000000" pitchFamily="2" charset="2"/>
                  </a:rPr>
                  <a:t> </a:t>
                </a:r>
              </a:p>
            </p:txBody>
          </p:sp>
        </mc:Choice>
        <mc:Fallback xmlns="">
          <p:sp>
            <p:nvSpPr>
              <p:cNvPr id="16" name="Rectangle 15">
                <a:extLst>
                  <a:ext uri="{FF2B5EF4-FFF2-40B4-BE49-F238E27FC236}">
                    <a16:creationId xmlns:a16="http://schemas.microsoft.com/office/drawing/2014/main" id="{8C8D8835-4E95-4530-A505-5B81EE67EBAF}"/>
                  </a:ext>
                </a:extLst>
              </p:cNvPr>
              <p:cNvSpPr>
                <a:spLocks noRot="1" noChangeAspect="1" noMove="1" noResize="1" noEditPoints="1" noAdjustHandles="1" noChangeArrowheads="1" noChangeShapeType="1" noTextEdit="1"/>
              </p:cNvSpPr>
              <p:nvPr/>
            </p:nvSpPr>
            <p:spPr>
              <a:xfrm>
                <a:off x="-3175" y="4648583"/>
                <a:ext cx="5789598" cy="1017523"/>
              </a:xfrm>
              <a:prstGeom prst="rect">
                <a:avLst/>
              </a:prstGeom>
              <a:blipFill>
                <a:blip r:embed="rId6"/>
                <a:stretch>
                  <a:fillRect/>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06E10027-A10E-45F0-A4FD-7C10FB02D94C}"/>
              </a:ext>
            </a:extLst>
          </p:cNvPr>
          <p:cNvSpPr/>
          <p:nvPr/>
        </p:nvSpPr>
        <p:spPr>
          <a:xfrm>
            <a:off x="-3175" y="2845810"/>
            <a:ext cx="4572000" cy="646331"/>
          </a:xfrm>
          <a:prstGeom prst="rect">
            <a:avLst/>
          </a:prstGeom>
        </p:spPr>
        <p:txBody>
          <a:bodyPr>
            <a:spAutoFit/>
          </a:bodyPr>
          <a:lstStyle/>
          <a:p>
            <a:pPr lvl="1"/>
            <a:r>
              <a:rPr lang="en-US" b="1" dirty="0">
                <a:solidFill>
                  <a:schemeClr val="tx1">
                    <a:lumMod val="75000"/>
                    <a:lumOff val="25000"/>
                  </a:schemeClr>
                </a:solidFill>
                <a:latin typeface="Gill Sans MT" panose="020B0502020104020203" pitchFamily="34" charset="0"/>
              </a:rPr>
              <a:t>Compound A</a:t>
            </a:r>
          </a:p>
          <a:p>
            <a:pPr lvl="1"/>
            <a:r>
              <a:rPr lang="en-US" dirty="0">
                <a:solidFill>
                  <a:schemeClr val="tx1">
                    <a:lumMod val="75000"/>
                    <a:lumOff val="25000"/>
                  </a:schemeClr>
                </a:solidFill>
                <a:latin typeface="Gill Sans MT" panose="020B0502020104020203" pitchFamily="34" charset="0"/>
              </a:rPr>
              <a:t>32 grams O reacts with 24 grams C</a:t>
            </a:r>
            <a:endParaRPr lang="en-US" dirty="0">
              <a:solidFill>
                <a:schemeClr val="tx1">
                  <a:lumMod val="75000"/>
                  <a:lumOff val="25000"/>
                </a:schemeClr>
              </a:solidFill>
              <a:latin typeface="Gill Sans MT" panose="020B0502020104020203" pitchFamily="34" charset="0"/>
              <a:sym typeface="Wingdings" panose="05000000000000000000" pitchFamily="2" charset="2"/>
            </a:endParaRPr>
          </a:p>
        </p:txBody>
      </p:sp>
      <p:sp>
        <p:nvSpPr>
          <p:cNvPr id="15" name="Rectangle 14">
            <a:extLst>
              <a:ext uri="{FF2B5EF4-FFF2-40B4-BE49-F238E27FC236}">
                <a16:creationId xmlns:a16="http://schemas.microsoft.com/office/drawing/2014/main" id="{02E80B3B-D5B6-A31A-E6F0-1AD27A3A158C}"/>
              </a:ext>
            </a:extLst>
          </p:cNvPr>
          <p:cNvSpPr/>
          <p:nvPr/>
        </p:nvSpPr>
        <p:spPr>
          <a:xfrm>
            <a:off x="0" y="1031507"/>
            <a:ext cx="9204537" cy="584775"/>
          </a:xfrm>
          <a:prstGeom prst="rect">
            <a:avLst/>
          </a:prstGeom>
        </p:spPr>
        <p:txBody>
          <a:bodyPr wrap="square">
            <a:spAutoFit/>
          </a:bodyPr>
          <a:lstStyle/>
          <a:p>
            <a:pPr>
              <a:buFont typeface="Arial" panose="020B0604020202020204" pitchFamily="34" charset="0"/>
              <a:buNone/>
              <a:defRPr/>
            </a:pPr>
            <a:r>
              <a:rPr lang="en-US" sz="1600" dirty="0">
                <a:solidFill>
                  <a:schemeClr val="tx1">
                    <a:lumMod val="75000"/>
                    <a:lumOff val="25000"/>
                  </a:schemeClr>
                </a:solidFill>
                <a:latin typeface="Gill Sans MT" panose="020B0502020104020203" pitchFamily="34" charset="0"/>
              </a:rPr>
              <a:t>Dalton used the data from Proust (who developed the Law of definite proportions) to formulate the Law of Multiple Proportions. </a:t>
            </a:r>
          </a:p>
        </p:txBody>
      </p:sp>
      <p:sp>
        <p:nvSpPr>
          <p:cNvPr id="19" name="TextBox 18">
            <a:extLst>
              <a:ext uri="{FF2B5EF4-FFF2-40B4-BE49-F238E27FC236}">
                <a16:creationId xmlns:a16="http://schemas.microsoft.com/office/drawing/2014/main" id="{DB330938-AA96-5D0E-611A-A0A63E393C04}"/>
              </a:ext>
            </a:extLst>
          </p:cNvPr>
          <p:cNvSpPr txBox="1"/>
          <p:nvPr/>
        </p:nvSpPr>
        <p:spPr>
          <a:xfrm>
            <a:off x="-48139" y="5875110"/>
            <a:ext cx="7224258" cy="923330"/>
          </a:xfrm>
          <a:prstGeom prst="rect">
            <a:avLst/>
          </a:prstGeom>
          <a:noFill/>
        </p:spPr>
        <p:txBody>
          <a:bodyPr wrap="square" rtlCol="0">
            <a:spAutoFit/>
          </a:bodyPr>
          <a:lstStyle/>
          <a:p>
            <a:r>
              <a:rPr lang="en-US" dirty="0">
                <a:solidFill>
                  <a:srgbClr val="E57689"/>
                </a:solidFill>
              </a:rPr>
              <a:t>Therefore, compound B has 2 grams O for every 1-gram carbon; compound A has 1-gram oxygen for every 1-gram carbon. This means compound B has twice the amount of oxygen per carbon. </a:t>
            </a:r>
          </a:p>
        </p:txBody>
      </p:sp>
    </p:spTree>
    <p:extLst>
      <p:ext uri="{BB962C8B-B14F-4D97-AF65-F5344CB8AC3E}">
        <p14:creationId xmlns:p14="http://schemas.microsoft.com/office/powerpoint/2010/main" val="35101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P spid="14" grpId="0"/>
      <p:bldP spid="16" grpId="0"/>
      <p:bldP spid="18"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5</a:t>
            </a:fld>
            <a:endParaRPr lang="en-US" dirty="0">
              <a:solidFill>
                <a:schemeClr val="bg1"/>
              </a:solidFill>
            </a:endParaRPr>
          </a:p>
        </p:txBody>
      </p:sp>
      <p:sp>
        <p:nvSpPr>
          <p:cNvPr id="8" name="Rectangle 2">
            <a:extLst>
              <a:ext uri="{FF2B5EF4-FFF2-40B4-BE49-F238E27FC236}">
                <a16:creationId xmlns:a16="http://schemas.microsoft.com/office/drawing/2014/main" id="{CEF29F66-D5E7-4FD5-A718-C2A7CDAE61E8}"/>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Subatomic Particles and Atomic Structure</a:t>
            </a:r>
          </a:p>
        </p:txBody>
      </p:sp>
      <p:sp>
        <p:nvSpPr>
          <p:cNvPr id="9" name="TextBox 5">
            <a:extLst>
              <a:ext uri="{FF2B5EF4-FFF2-40B4-BE49-F238E27FC236}">
                <a16:creationId xmlns:a16="http://schemas.microsoft.com/office/drawing/2014/main" id="{EE036ADE-2F73-4DC8-B3BC-713C340F426E}"/>
              </a:ext>
            </a:extLst>
          </p:cNvPr>
          <p:cNvSpPr txBox="1">
            <a:spLocks noChangeArrowheads="1"/>
          </p:cNvSpPr>
          <p:nvPr/>
        </p:nvSpPr>
        <p:spPr bwMode="auto">
          <a:xfrm>
            <a:off x="24700" y="979530"/>
            <a:ext cx="9144000" cy="1477328"/>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pPr>
            <a:r>
              <a:rPr lang="en-US" altLang="en-US" sz="1800" dirty="0">
                <a:solidFill>
                  <a:schemeClr val="tx1">
                    <a:lumMod val="75000"/>
                    <a:lumOff val="25000"/>
                  </a:schemeClr>
                </a:solidFill>
                <a:latin typeface="Gill Sans MT" panose="020B0502020104020203" pitchFamily="34" charset="0"/>
                <a:cs typeface="Times New Roman" pitchFamily="18" charset="0"/>
              </a:rPr>
              <a:t>In the late 1800’s, many scientists were doing research involving </a:t>
            </a:r>
            <a:r>
              <a:rPr lang="en-US" altLang="en-US" sz="1800" b="1" dirty="0">
                <a:solidFill>
                  <a:srgbClr val="E57689"/>
                </a:solidFill>
                <a:latin typeface="Gill Sans MT" panose="020B0502020104020203" pitchFamily="34" charset="0"/>
                <a:cs typeface="Times New Roman" pitchFamily="18" charset="0"/>
              </a:rPr>
              <a:t>radiation</a:t>
            </a:r>
            <a:r>
              <a:rPr lang="en-US" altLang="en-US" sz="1800" dirty="0">
                <a:solidFill>
                  <a:schemeClr val="tx1">
                    <a:lumMod val="75000"/>
                    <a:lumOff val="25000"/>
                  </a:schemeClr>
                </a:solidFill>
                <a:latin typeface="Gill Sans MT" panose="020B0502020104020203" pitchFamily="34" charset="0"/>
                <a:cs typeface="Times New Roman" pitchFamily="18" charset="0"/>
              </a:rPr>
              <a:t>, the emission and transmission of energy in the form of waves.</a:t>
            </a:r>
          </a:p>
          <a:p>
            <a:pPr eaLnBrk="0" hangingPunct="0">
              <a:buClr>
                <a:srgbClr val="000000"/>
              </a:buClr>
              <a:buSzPct val="100000"/>
              <a:buFont typeface="Arial" charset="0"/>
              <a:buNone/>
            </a:pPr>
            <a:endParaRPr lang="en-US" altLang="en-US" sz="1800"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charset="0"/>
              <a:buNone/>
            </a:pPr>
            <a:r>
              <a:rPr lang="en-US" altLang="en-US" sz="1800" dirty="0">
                <a:solidFill>
                  <a:schemeClr val="tx1">
                    <a:lumMod val="75000"/>
                    <a:lumOff val="25000"/>
                  </a:schemeClr>
                </a:solidFill>
                <a:latin typeface="Gill Sans MT" panose="020B0502020104020203" pitchFamily="34" charset="0"/>
                <a:cs typeface="Times New Roman" pitchFamily="18" charset="0"/>
              </a:rPr>
              <a:t>They commonly used a </a:t>
            </a:r>
            <a:r>
              <a:rPr lang="en-US" altLang="en-US" sz="1800" b="1" dirty="0">
                <a:solidFill>
                  <a:srgbClr val="E57689"/>
                </a:solidFill>
                <a:latin typeface="Gill Sans MT" panose="020B0502020104020203" pitchFamily="34" charset="0"/>
                <a:cs typeface="Times New Roman" pitchFamily="18" charset="0"/>
              </a:rPr>
              <a:t>cathode ray tube</a:t>
            </a:r>
            <a:r>
              <a:rPr lang="en-US" altLang="en-US" sz="1800" dirty="0">
                <a:solidFill>
                  <a:schemeClr val="tx1">
                    <a:lumMod val="75000"/>
                    <a:lumOff val="25000"/>
                  </a:schemeClr>
                </a:solidFill>
                <a:latin typeface="Gill Sans MT" panose="020B0502020104020203" pitchFamily="34" charset="0"/>
                <a:cs typeface="Times New Roman" pitchFamily="18" charset="0"/>
              </a:rPr>
              <a:t>, which consists of two metal plates sealed inside a glass tube from which most of the air has been evacuated.</a:t>
            </a:r>
          </a:p>
        </p:txBody>
      </p:sp>
      <p:grpSp>
        <p:nvGrpSpPr>
          <p:cNvPr id="14" name="Group 13">
            <a:extLst>
              <a:ext uri="{FF2B5EF4-FFF2-40B4-BE49-F238E27FC236}">
                <a16:creationId xmlns:a16="http://schemas.microsoft.com/office/drawing/2014/main" id="{5E15E9B8-BBE1-428D-BDD6-FAA07E27AE9D}"/>
              </a:ext>
            </a:extLst>
          </p:cNvPr>
          <p:cNvGrpSpPr/>
          <p:nvPr/>
        </p:nvGrpSpPr>
        <p:grpSpPr>
          <a:xfrm>
            <a:off x="796468" y="2689956"/>
            <a:ext cx="6969085" cy="2871073"/>
            <a:chOff x="1982787" y="2513003"/>
            <a:chExt cx="6130802" cy="2474315"/>
          </a:xfrm>
        </p:grpSpPr>
        <p:sp>
          <p:nvSpPr>
            <p:cNvPr id="15" name="Rectangle 14">
              <a:extLst>
                <a:ext uri="{FF2B5EF4-FFF2-40B4-BE49-F238E27FC236}">
                  <a16:creationId xmlns:a16="http://schemas.microsoft.com/office/drawing/2014/main" id="{A4E03C90-8946-488A-AF9C-E565C1068B26}"/>
                </a:ext>
              </a:extLst>
            </p:cNvPr>
            <p:cNvSpPr/>
            <p:nvPr/>
          </p:nvSpPr>
          <p:spPr bwMode="auto">
            <a:xfrm>
              <a:off x="1982787" y="3259734"/>
              <a:ext cx="5257800" cy="1264641"/>
            </a:xfrm>
            <a:prstGeom prst="rect">
              <a:avLst/>
            </a:prstGeom>
            <a:solidFill>
              <a:srgbClr val="DBDBD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81000"/>
                </a:lnSpc>
                <a:spcBef>
                  <a:spcPct val="0"/>
                </a:spcBef>
                <a:spcAft>
                  <a:spcPct val="0"/>
                </a:spcAft>
                <a:buClr>
                  <a:srgbClr val="000000"/>
                </a:buClr>
                <a:buSzPct val="100000"/>
                <a:buFont typeface="Arial" charset="0"/>
                <a:buNone/>
                <a:tabLst/>
              </a:pPr>
              <a:endParaRPr kumimoji="0" lang="en-US" sz="2400" b="0" i="0" u="none" strike="noStrike" cap="none" normalizeH="0" baseline="0">
                <a:ln>
                  <a:noFill/>
                </a:ln>
                <a:solidFill>
                  <a:schemeClr val="bg1"/>
                </a:solidFill>
                <a:effectLst/>
                <a:latin typeface="Arial" charset="0"/>
              </a:endParaRPr>
            </a:p>
          </p:txBody>
        </p:sp>
        <p:sp>
          <p:nvSpPr>
            <p:cNvPr id="16" name="AutoShape 6">
              <a:extLst>
                <a:ext uri="{FF2B5EF4-FFF2-40B4-BE49-F238E27FC236}">
                  <a16:creationId xmlns:a16="http://schemas.microsoft.com/office/drawing/2014/main" id="{779FEED5-FBED-481F-8F58-505B53A90BB8}"/>
                </a:ext>
              </a:extLst>
            </p:cNvPr>
            <p:cNvSpPr>
              <a:spLocks noChangeArrowheads="1"/>
            </p:cNvSpPr>
            <p:nvPr/>
          </p:nvSpPr>
          <p:spPr bwMode="auto">
            <a:xfrm>
              <a:off x="6201724" y="2513003"/>
              <a:ext cx="1911865" cy="668448"/>
            </a:xfrm>
            <a:prstGeom prst="wedgeRoundRectCallout">
              <a:avLst>
                <a:gd name="adj1" fmla="val -27701"/>
                <a:gd name="adj2" fmla="val 86878"/>
                <a:gd name="adj3" fmla="val 16667"/>
              </a:avLst>
            </a:prstGeom>
            <a:solidFill>
              <a:srgbClr val="E57689"/>
            </a:solidFill>
            <a:ln w="12700" algn="ctr">
              <a:solidFill>
                <a:schemeClr val="tx1"/>
              </a:solidFill>
              <a:miter lim="800000"/>
              <a:headEnd/>
              <a:tailEnd/>
            </a:ln>
          </p:spPr>
          <p:txBody>
            <a:bodyPr lIns="90487" tIns="44450" rIns="90487" bIns="4445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solidFill>
                    <a:schemeClr val="tx1">
                      <a:lumMod val="75000"/>
                      <a:lumOff val="25000"/>
                    </a:schemeClr>
                  </a:solidFill>
                  <a:latin typeface="Gill Sans MT" panose="020B0502020104020203" pitchFamily="34" charset="0"/>
                </a:rPr>
                <a:t>fluorescent</a:t>
              </a:r>
            </a:p>
            <a:p>
              <a:pPr algn="ctr"/>
              <a:r>
                <a:rPr lang="en-US" altLang="en-US" dirty="0">
                  <a:solidFill>
                    <a:schemeClr val="tx1">
                      <a:lumMod val="75000"/>
                      <a:lumOff val="25000"/>
                    </a:schemeClr>
                  </a:solidFill>
                  <a:latin typeface="Gill Sans MT" panose="020B0502020104020203" pitchFamily="34" charset="0"/>
                </a:rPr>
                <a:t>screen</a:t>
              </a:r>
              <a:endParaRPr lang="el-GR" altLang="en-US" dirty="0">
                <a:solidFill>
                  <a:schemeClr val="tx1">
                    <a:lumMod val="75000"/>
                    <a:lumOff val="25000"/>
                  </a:schemeClr>
                </a:solidFill>
              </a:endParaRPr>
            </a:p>
          </p:txBody>
        </p:sp>
        <p:sp>
          <p:nvSpPr>
            <p:cNvPr id="17" name="Oval 8">
              <a:extLst>
                <a:ext uri="{FF2B5EF4-FFF2-40B4-BE49-F238E27FC236}">
                  <a16:creationId xmlns:a16="http://schemas.microsoft.com/office/drawing/2014/main" id="{AD26B9F9-D322-428B-9E22-E96678C933EC}"/>
                </a:ext>
              </a:extLst>
            </p:cNvPr>
            <p:cNvSpPr>
              <a:spLocks noChangeArrowheads="1"/>
            </p:cNvSpPr>
            <p:nvPr/>
          </p:nvSpPr>
          <p:spPr bwMode="auto">
            <a:xfrm>
              <a:off x="2306637" y="3416300"/>
              <a:ext cx="457200" cy="914400"/>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7" tIns="44450" rIns="90487" bIns="4445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 name="AutoShape 9">
              <a:extLst>
                <a:ext uri="{FF2B5EF4-FFF2-40B4-BE49-F238E27FC236}">
                  <a16:creationId xmlns:a16="http://schemas.microsoft.com/office/drawing/2014/main" id="{E64B2DE8-ECCD-4B4F-B7C8-465699B3A3AB}"/>
                </a:ext>
              </a:extLst>
            </p:cNvPr>
            <p:cNvSpPr>
              <a:spLocks noChangeArrowheads="1"/>
            </p:cNvSpPr>
            <p:nvPr/>
          </p:nvSpPr>
          <p:spPr bwMode="auto">
            <a:xfrm rot="5400000">
              <a:off x="4106862" y="1616075"/>
              <a:ext cx="914400" cy="4514850"/>
            </a:xfrm>
            <a:prstGeom prst="can">
              <a:avLst>
                <a:gd name="adj" fmla="val 45306"/>
              </a:avLst>
            </a:prstGeom>
            <a:solidFill>
              <a:srgbClr val="DBDBDB"/>
            </a:solidFill>
            <a:ln w="28575">
              <a:solidFill>
                <a:schemeClr val="tx1"/>
              </a:solidFill>
              <a:round/>
              <a:headEnd/>
              <a:tailEnd/>
            </a:ln>
          </p:spPr>
          <p:txBody>
            <a:bodyPr wrap="none" lIns="90487" tIns="44450" rIns="90487" bIns="4445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 name="AutoShape 10">
              <a:extLst>
                <a:ext uri="{FF2B5EF4-FFF2-40B4-BE49-F238E27FC236}">
                  <a16:creationId xmlns:a16="http://schemas.microsoft.com/office/drawing/2014/main" id="{A4723C6D-8636-4945-BFA3-49041AB28AFA}"/>
                </a:ext>
              </a:extLst>
            </p:cNvPr>
            <p:cNvSpPr>
              <a:spLocks noChangeArrowheads="1"/>
            </p:cNvSpPr>
            <p:nvPr/>
          </p:nvSpPr>
          <p:spPr bwMode="auto">
            <a:xfrm rot="5400000">
              <a:off x="2671762" y="3676650"/>
              <a:ext cx="454025" cy="419100"/>
            </a:xfrm>
            <a:prstGeom prst="can">
              <a:avLst>
                <a:gd name="adj" fmla="val 50000"/>
              </a:avLst>
            </a:prstGeom>
            <a:gradFill rotWithShape="1">
              <a:gsLst>
                <a:gs pos="0">
                  <a:schemeClr val="bg2"/>
                </a:gs>
                <a:gs pos="100000">
                  <a:schemeClr val="bg2">
                    <a:gamma/>
                    <a:shade val="46275"/>
                    <a:invGamma/>
                  </a:schemeClr>
                </a:gs>
              </a:gsLst>
              <a:lin ang="5400000" scaled="1"/>
            </a:gradFill>
            <a:ln w="28575">
              <a:noFill/>
              <a:round/>
              <a:headEnd/>
              <a:tailEnd/>
            </a:ln>
            <a:effectLst/>
          </p:spPr>
          <p:txBody>
            <a:bodyPr wrap="none" lIns="90487" tIns="44450" rIns="90487" bIns="44450" anchor="ctr"/>
            <a:lstStyle/>
            <a:p>
              <a:pPr>
                <a:defRPr/>
              </a:pPr>
              <a:endParaRPr lang="en-US">
                <a:latin typeface="Arial" charset="0"/>
                <a:cs typeface="Arial" charset="0"/>
              </a:endParaRPr>
            </a:p>
          </p:txBody>
        </p:sp>
        <p:sp>
          <p:nvSpPr>
            <p:cNvPr id="20" name="Oval 11">
              <a:extLst>
                <a:ext uri="{FF2B5EF4-FFF2-40B4-BE49-F238E27FC236}">
                  <a16:creationId xmlns:a16="http://schemas.microsoft.com/office/drawing/2014/main" id="{19E105B5-7CB6-4A3E-89D5-26A420455E1F}"/>
                </a:ext>
              </a:extLst>
            </p:cNvPr>
            <p:cNvSpPr>
              <a:spLocks noChangeArrowheads="1"/>
            </p:cNvSpPr>
            <p:nvPr/>
          </p:nvSpPr>
          <p:spPr bwMode="auto">
            <a:xfrm>
              <a:off x="6418262" y="3424238"/>
              <a:ext cx="382588" cy="903288"/>
            </a:xfrm>
            <a:prstGeom prst="ellipse">
              <a:avLst/>
            </a:prstGeom>
            <a:solidFill>
              <a:srgbClr val="67AEB6"/>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lIns="90487" tIns="44450" rIns="90487" bIns="4445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 name="Line 12">
              <a:extLst>
                <a:ext uri="{FF2B5EF4-FFF2-40B4-BE49-F238E27FC236}">
                  <a16:creationId xmlns:a16="http://schemas.microsoft.com/office/drawing/2014/main" id="{4E3FCC07-1578-44CF-A992-E127C804ED6D}"/>
                </a:ext>
              </a:extLst>
            </p:cNvPr>
            <p:cNvSpPr>
              <a:spLocks noChangeShapeType="1"/>
            </p:cNvSpPr>
            <p:nvPr/>
          </p:nvSpPr>
          <p:spPr bwMode="auto">
            <a:xfrm flipH="1">
              <a:off x="6402387" y="3514725"/>
              <a:ext cx="360363" cy="239713"/>
            </a:xfrm>
            <a:prstGeom prst="line">
              <a:avLst/>
            </a:prstGeom>
            <a:noFill/>
            <a:ln w="12700">
              <a:solidFill>
                <a:srgbClr val="8776A2"/>
              </a:solidFill>
              <a:prstDash val="dash"/>
              <a:round/>
              <a:headEnd/>
              <a:tailEnd/>
            </a:ln>
            <a:extLst>
              <a:ext uri="{909E8E84-426E-40DD-AFC4-6F175D3DCCD1}">
                <a14:hiddenFill xmlns:a14="http://schemas.microsoft.com/office/drawing/2010/main">
                  <a:noFill/>
                </a14:hiddenFill>
              </a:ext>
            </a:extLst>
          </p:spPr>
          <p:txBody>
            <a:bodyPr wrap="none" lIns="90487" tIns="44450" rIns="90487" bIns="44450" anchor="ctr"/>
            <a:lstStyle/>
            <a:p>
              <a:endParaRPr lang="en-US"/>
            </a:p>
          </p:txBody>
        </p:sp>
        <p:sp>
          <p:nvSpPr>
            <p:cNvPr id="22" name="Line 13">
              <a:extLst>
                <a:ext uri="{FF2B5EF4-FFF2-40B4-BE49-F238E27FC236}">
                  <a16:creationId xmlns:a16="http://schemas.microsoft.com/office/drawing/2014/main" id="{5105BD41-CCB8-4639-A7E2-8399277F48D9}"/>
                </a:ext>
              </a:extLst>
            </p:cNvPr>
            <p:cNvSpPr>
              <a:spLocks noChangeShapeType="1"/>
            </p:cNvSpPr>
            <p:nvPr/>
          </p:nvSpPr>
          <p:spPr bwMode="auto">
            <a:xfrm flipH="1">
              <a:off x="6486525" y="4005263"/>
              <a:ext cx="314325" cy="206375"/>
            </a:xfrm>
            <a:prstGeom prst="line">
              <a:avLst/>
            </a:prstGeom>
            <a:noFill/>
            <a:ln w="12700">
              <a:solidFill>
                <a:srgbClr val="8776A2"/>
              </a:solidFill>
              <a:prstDash val="dash"/>
              <a:round/>
              <a:headEnd/>
              <a:tailEnd/>
            </a:ln>
            <a:extLst>
              <a:ext uri="{909E8E84-426E-40DD-AFC4-6F175D3DCCD1}">
                <a14:hiddenFill xmlns:a14="http://schemas.microsoft.com/office/drawing/2010/main">
                  <a:noFill/>
                </a14:hiddenFill>
              </a:ext>
            </a:extLst>
          </p:spPr>
          <p:txBody>
            <a:bodyPr wrap="none" lIns="90487" tIns="44450" rIns="90487" bIns="44450" anchor="ctr"/>
            <a:lstStyle/>
            <a:p>
              <a:endParaRPr lang="en-US"/>
            </a:p>
          </p:txBody>
        </p:sp>
        <p:sp>
          <p:nvSpPr>
            <p:cNvPr id="23" name="Line 14">
              <a:extLst>
                <a:ext uri="{FF2B5EF4-FFF2-40B4-BE49-F238E27FC236}">
                  <a16:creationId xmlns:a16="http://schemas.microsoft.com/office/drawing/2014/main" id="{CCEE0D61-C920-4524-A9C7-9AD5152C0B5F}"/>
                </a:ext>
              </a:extLst>
            </p:cNvPr>
            <p:cNvSpPr>
              <a:spLocks noChangeShapeType="1"/>
            </p:cNvSpPr>
            <p:nvPr/>
          </p:nvSpPr>
          <p:spPr bwMode="auto">
            <a:xfrm flipH="1">
              <a:off x="6430962" y="3757613"/>
              <a:ext cx="360363" cy="239713"/>
            </a:xfrm>
            <a:prstGeom prst="line">
              <a:avLst/>
            </a:prstGeom>
            <a:noFill/>
            <a:ln w="12700">
              <a:solidFill>
                <a:srgbClr val="8776A2"/>
              </a:solidFill>
              <a:prstDash val="dash"/>
              <a:round/>
              <a:headEnd/>
              <a:tailEnd/>
            </a:ln>
            <a:extLst>
              <a:ext uri="{909E8E84-426E-40DD-AFC4-6F175D3DCCD1}">
                <a14:hiddenFill xmlns:a14="http://schemas.microsoft.com/office/drawing/2010/main">
                  <a:noFill/>
                </a14:hiddenFill>
              </a:ext>
            </a:extLst>
          </p:spPr>
          <p:txBody>
            <a:bodyPr wrap="none" lIns="90487" tIns="44450" rIns="90487" bIns="44450" anchor="ctr"/>
            <a:lstStyle/>
            <a:p>
              <a:endParaRPr lang="en-US"/>
            </a:p>
          </p:txBody>
        </p:sp>
        <p:sp>
          <p:nvSpPr>
            <p:cNvPr id="24" name="Line 15">
              <a:extLst>
                <a:ext uri="{FF2B5EF4-FFF2-40B4-BE49-F238E27FC236}">
                  <a16:creationId xmlns:a16="http://schemas.microsoft.com/office/drawing/2014/main" id="{7A9F29F0-7E5B-4B53-A009-DD21D5CF4328}"/>
                </a:ext>
              </a:extLst>
            </p:cNvPr>
            <p:cNvSpPr>
              <a:spLocks noChangeShapeType="1"/>
            </p:cNvSpPr>
            <p:nvPr/>
          </p:nvSpPr>
          <p:spPr bwMode="auto">
            <a:xfrm flipH="1">
              <a:off x="6526212" y="3511550"/>
              <a:ext cx="0" cy="796925"/>
            </a:xfrm>
            <a:prstGeom prst="line">
              <a:avLst/>
            </a:prstGeom>
            <a:noFill/>
            <a:ln w="12700">
              <a:solidFill>
                <a:srgbClr val="8776A2"/>
              </a:solidFill>
              <a:prstDash val="dash"/>
              <a:round/>
              <a:headEnd/>
              <a:tailEnd/>
            </a:ln>
            <a:extLst>
              <a:ext uri="{909E8E84-426E-40DD-AFC4-6F175D3DCCD1}">
                <a14:hiddenFill xmlns:a14="http://schemas.microsoft.com/office/drawing/2010/main">
                  <a:noFill/>
                </a14:hiddenFill>
              </a:ext>
            </a:extLst>
          </p:spPr>
          <p:txBody>
            <a:bodyPr wrap="none" lIns="90487" tIns="44450" rIns="90487" bIns="44450" anchor="ctr"/>
            <a:lstStyle/>
            <a:p>
              <a:endParaRPr lang="en-US"/>
            </a:p>
          </p:txBody>
        </p:sp>
        <p:sp>
          <p:nvSpPr>
            <p:cNvPr id="25" name="Line 16">
              <a:extLst>
                <a:ext uri="{FF2B5EF4-FFF2-40B4-BE49-F238E27FC236}">
                  <a16:creationId xmlns:a16="http://schemas.microsoft.com/office/drawing/2014/main" id="{0770D2D6-830C-4F56-8C1C-284674E79D3B}"/>
                </a:ext>
              </a:extLst>
            </p:cNvPr>
            <p:cNvSpPr>
              <a:spLocks noChangeShapeType="1"/>
            </p:cNvSpPr>
            <p:nvPr/>
          </p:nvSpPr>
          <p:spPr bwMode="auto">
            <a:xfrm flipH="1">
              <a:off x="6610350" y="3438525"/>
              <a:ext cx="0" cy="887413"/>
            </a:xfrm>
            <a:prstGeom prst="line">
              <a:avLst/>
            </a:prstGeom>
            <a:noFill/>
            <a:ln w="12700">
              <a:solidFill>
                <a:srgbClr val="8776A2"/>
              </a:solidFill>
              <a:prstDash val="dash"/>
              <a:round/>
              <a:headEnd/>
              <a:tailEnd/>
            </a:ln>
            <a:extLst>
              <a:ext uri="{909E8E84-426E-40DD-AFC4-6F175D3DCCD1}">
                <a14:hiddenFill xmlns:a14="http://schemas.microsoft.com/office/drawing/2010/main">
                  <a:noFill/>
                </a14:hiddenFill>
              </a:ext>
            </a:extLst>
          </p:spPr>
          <p:txBody>
            <a:bodyPr wrap="none" lIns="90487" tIns="44450" rIns="90487" bIns="44450" anchor="ctr"/>
            <a:lstStyle/>
            <a:p>
              <a:endParaRPr lang="en-US"/>
            </a:p>
          </p:txBody>
        </p:sp>
        <p:sp>
          <p:nvSpPr>
            <p:cNvPr id="26" name="Line 17">
              <a:extLst>
                <a:ext uri="{FF2B5EF4-FFF2-40B4-BE49-F238E27FC236}">
                  <a16:creationId xmlns:a16="http://schemas.microsoft.com/office/drawing/2014/main" id="{8E299E2F-DA56-4684-B865-4AE05B7BB069}"/>
                </a:ext>
              </a:extLst>
            </p:cNvPr>
            <p:cNvSpPr>
              <a:spLocks noChangeShapeType="1"/>
            </p:cNvSpPr>
            <p:nvPr/>
          </p:nvSpPr>
          <p:spPr bwMode="auto">
            <a:xfrm flipH="1">
              <a:off x="6700837" y="3460750"/>
              <a:ext cx="0" cy="796925"/>
            </a:xfrm>
            <a:prstGeom prst="line">
              <a:avLst/>
            </a:prstGeom>
            <a:noFill/>
            <a:ln w="12700">
              <a:solidFill>
                <a:srgbClr val="8776A2"/>
              </a:solidFill>
              <a:prstDash val="dash"/>
              <a:round/>
              <a:headEnd/>
              <a:tailEnd/>
            </a:ln>
            <a:extLst>
              <a:ext uri="{909E8E84-426E-40DD-AFC4-6F175D3DCCD1}">
                <a14:hiddenFill xmlns:a14="http://schemas.microsoft.com/office/drawing/2010/main">
                  <a:noFill/>
                </a14:hiddenFill>
              </a:ext>
            </a:extLst>
          </p:spPr>
          <p:txBody>
            <a:bodyPr wrap="none" lIns="90487" tIns="44450" rIns="90487" bIns="44450" anchor="ctr"/>
            <a:lstStyle/>
            <a:p>
              <a:endParaRPr lang="en-US" dirty="0"/>
            </a:p>
          </p:txBody>
        </p:sp>
        <p:sp>
          <p:nvSpPr>
            <p:cNvPr id="27" name="Line 18">
              <a:extLst>
                <a:ext uri="{FF2B5EF4-FFF2-40B4-BE49-F238E27FC236}">
                  <a16:creationId xmlns:a16="http://schemas.microsoft.com/office/drawing/2014/main" id="{82C72293-F625-4CF8-936F-F31640382819}"/>
                </a:ext>
              </a:extLst>
            </p:cNvPr>
            <p:cNvSpPr>
              <a:spLocks noChangeShapeType="1"/>
            </p:cNvSpPr>
            <p:nvPr/>
          </p:nvSpPr>
          <p:spPr bwMode="auto">
            <a:xfrm flipH="1" flipV="1">
              <a:off x="6410325" y="3868736"/>
              <a:ext cx="169858" cy="1"/>
            </a:xfrm>
            <a:prstGeom prst="line">
              <a:avLst/>
            </a:prstGeom>
            <a:noFill/>
            <a:ln w="508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Oval 19">
              <a:extLst>
                <a:ext uri="{FF2B5EF4-FFF2-40B4-BE49-F238E27FC236}">
                  <a16:creationId xmlns:a16="http://schemas.microsoft.com/office/drawing/2014/main" id="{785E0D78-5FDD-4A62-BC70-AF5CDADAE5B8}"/>
                </a:ext>
              </a:extLst>
            </p:cNvPr>
            <p:cNvSpPr>
              <a:spLocks noChangeArrowheads="1"/>
            </p:cNvSpPr>
            <p:nvPr/>
          </p:nvSpPr>
          <p:spPr bwMode="auto">
            <a:xfrm>
              <a:off x="6564313" y="3805525"/>
              <a:ext cx="90488" cy="147638"/>
            </a:xfrm>
            <a:prstGeom prst="ellipse">
              <a:avLst/>
            </a:prstGeom>
            <a:solidFill>
              <a:srgbClr val="E57689"/>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lIns="90487" tIns="44450" rIns="90487" bIns="4445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 name="Line 20">
              <a:extLst>
                <a:ext uri="{FF2B5EF4-FFF2-40B4-BE49-F238E27FC236}">
                  <a16:creationId xmlns:a16="http://schemas.microsoft.com/office/drawing/2014/main" id="{B04EB906-E560-44A9-966C-91466AFDDB02}"/>
                </a:ext>
              </a:extLst>
            </p:cNvPr>
            <p:cNvSpPr>
              <a:spLocks noChangeShapeType="1"/>
            </p:cNvSpPr>
            <p:nvPr/>
          </p:nvSpPr>
          <p:spPr bwMode="auto">
            <a:xfrm>
              <a:off x="2870200" y="4090988"/>
              <a:ext cx="22225" cy="5540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487" tIns="44450" rIns="90487" bIns="44450" anchor="ctr"/>
            <a:lstStyle/>
            <a:p>
              <a:endParaRPr lang="en-US"/>
            </a:p>
          </p:txBody>
        </p:sp>
        <p:sp>
          <p:nvSpPr>
            <p:cNvPr id="30" name="Line 21">
              <a:extLst>
                <a:ext uri="{FF2B5EF4-FFF2-40B4-BE49-F238E27FC236}">
                  <a16:creationId xmlns:a16="http://schemas.microsoft.com/office/drawing/2014/main" id="{0093B039-C8C5-4630-91ED-A9158A9D558B}"/>
                </a:ext>
              </a:extLst>
            </p:cNvPr>
            <p:cNvSpPr>
              <a:spLocks noChangeShapeType="1"/>
            </p:cNvSpPr>
            <p:nvPr/>
          </p:nvSpPr>
          <p:spPr bwMode="auto">
            <a:xfrm>
              <a:off x="4259262" y="4259263"/>
              <a:ext cx="0" cy="3381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487" tIns="44450" rIns="90487" bIns="44450" anchor="ctr"/>
            <a:lstStyle/>
            <a:p>
              <a:endParaRPr lang="en-US"/>
            </a:p>
          </p:txBody>
        </p:sp>
        <p:sp>
          <p:nvSpPr>
            <p:cNvPr id="31" name="Text Box 22">
              <a:extLst>
                <a:ext uri="{FF2B5EF4-FFF2-40B4-BE49-F238E27FC236}">
                  <a16:creationId xmlns:a16="http://schemas.microsoft.com/office/drawing/2014/main" id="{923C78E5-19EC-4E7E-995E-6B58934FD14C}"/>
                </a:ext>
              </a:extLst>
            </p:cNvPr>
            <p:cNvSpPr txBox="1">
              <a:spLocks noChangeArrowheads="1"/>
            </p:cNvSpPr>
            <p:nvPr/>
          </p:nvSpPr>
          <p:spPr bwMode="auto">
            <a:xfrm>
              <a:off x="2726818" y="4524375"/>
              <a:ext cx="172662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90487" tIns="44450" rIns="90487"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solidFill>
                    <a:schemeClr val="tx1">
                      <a:lumMod val="75000"/>
                      <a:lumOff val="25000"/>
                    </a:schemeClr>
                  </a:solidFill>
                  <a:latin typeface="Gill Sans MT" panose="020B0502020104020203" pitchFamily="34" charset="0"/>
                </a:rPr>
                <a:t>– high voltage  +</a:t>
              </a:r>
            </a:p>
          </p:txBody>
        </p:sp>
        <p:sp>
          <p:nvSpPr>
            <p:cNvPr id="32" name="AutoShape 23">
              <a:extLst>
                <a:ext uri="{FF2B5EF4-FFF2-40B4-BE49-F238E27FC236}">
                  <a16:creationId xmlns:a16="http://schemas.microsoft.com/office/drawing/2014/main" id="{89625A74-CA9C-4D41-8FBF-28540AD2CC98}"/>
                </a:ext>
              </a:extLst>
            </p:cNvPr>
            <p:cNvSpPr>
              <a:spLocks noChangeArrowheads="1"/>
            </p:cNvSpPr>
            <p:nvPr/>
          </p:nvSpPr>
          <p:spPr bwMode="auto">
            <a:xfrm>
              <a:off x="3028950" y="3752850"/>
              <a:ext cx="1265238" cy="304800"/>
            </a:xfrm>
            <a:prstGeom prst="flowChartTerminator">
              <a:avLst/>
            </a:prstGeom>
            <a:gradFill rotWithShape="1">
              <a:gsLst>
                <a:gs pos="0">
                  <a:srgbClr val="4D0808"/>
                </a:gs>
                <a:gs pos="14999">
                  <a:srgbClr val="FF0300"/>
                </a:gs>
                <a:gs pos="27499">
                  <a:srgbClr val="FF7A00"/>
                </a:gs>
                <a:gs pos="50000">
                  <a:srgbClr val="FFF200"/>
                </a:gs>
                <a:gs pos="72501">
                  <a:srgbClr val="FF7A00"/>
                </a:gs>
                <a:gs pos="85001">
                  <a:srgbClr val="FF0300"/>
                </a:gs>
                <a:gs pos="100000">
                  <a:srgbClr val="4D0808"/>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lIns="90487" tIns="44450" rIns="90487" bIns="4445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 name="Line 24">
              <a:extLst>
                <a:ext uri="{FF2B5EF4-FFF2-40B4-BE49-F238E27FC236}">
                  <a16:creationId xmlns:a16="http://schemas.microsoft.com/office/drawing/2014/main" id="{E753FCE6-16D1-45E8-99A4-E969D736B285}"/>
                </a:ext>
              </a:extLst>
            </p:cNvPr>
            <p:cNvSpPr>
              <a:spLocks noChangeShapeType="1"/>
            </p:cNvSpPr>
            <p:nvPr/>
          </p:nvSpPr>
          <p:spPr bwMode="auto">
            <a:xfrm flipH="1" flipV="1">
              <a:off x="2986087" y="3898900"/>
              <a:ext cx="1066800"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AutoShape 25">
              <a:extLst>
                <a:ext uri="{FF2B5EF4-FFF2-40B4-BE49-F238E27FC236}">
                  <a16:creationId xmlns:a16="http://schemas.microsoft.com/office/drawing/2014/main" id="{379B642F-1E25-464F-871F-B00414A27DD5}"/>
                </a:ext>
              </a:extLst>
            </p:cNvPr>
            <p:cNvSpPr>
              <a:spLocks noChangeArrowheads="1"/>
            </p:cNvSpPr>
            <p:nvPr/>
          </p:nvSpPr>
          <p:spPr bwMode="auto">
            <a:xfrm>
              <a:off x="4075112" y="3563938"/>
              <a:ext cx="393700" cy="6889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5 w 21600"/>
                <a:gd name="T25" fmla="*/ 3185 h 21600"/>
                <a:gd name="T26" fmla="*/ 18465 w 21600"/>
                <a:gd name="T27" fmla="*/ 1841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010" y="10800"/>
                  </a:moveTo>
                  <a:cubicBezTo>
                    <a:pt x="6010" y="13445"/>
                    <a:pt x="8155" y="15590"/>
                    <a:pt x="10800" y="15590"/>
                  </a:cubicBezTo>
                  <a:cubicBezTo>
                    <a:pt x="13445" y="15590"/>
                    <a:pt x="15590" y="13445"/>
                    <a:pt x="15590" y="10800"/>
                  </a:cubicBezTo>
                  <a:cubicBezTo>
                    <a:pt x="15590" y="8155"/>
                    <a:pt x="13445" y="6010"/>
                    <a:pt x="10800" y="6010"/>
                  </a:cubicBezTo>
                  <a:cubicBezTo>
                    <a:pt x="8155" y="6010"/>
                    <a:pt x="6010" y="8155"/>
                    <a:pt x="6010" y="10800"/>
                  </a:cubicBezTo>
                  <a:close/>
                </a:path>
              </a:pathLst>
            </a:custGeom>
            <a:solidFill>
              <a:schemeClr val="bg2"/>
            </a:solidFill>
            <a:ln w="28575" algn="ctr">
              <a:solidFill>
                <a:schemeClr val="tx1"/>
              </a:solidFill>
              <a:round/>
              <a:headEnd/>
              <a:tailEnd/>
            </a:ln>
          </p:spPr>
          <p:txBody>
            <a:bodyPr wrap="none" lIns="90487" tIns="44450" rIns="90487" bIns="44450" anchor="ctr"/>
            <a:lstStyle/>
            <a:p>
              <a:endParaRPr lang="en-US"/>
            </a:p>
          </p:txBody>
        </p:sp>
        <p:sp>
          <p:nvSpPr>
            <p:cNvPr id="35" name="Line 26">
              <a:extLst>
                <a:ext uri="{FF2B5EF4-FFF2-40B4-BE49-F238E27FC236}">
                  <a16:creationId xmlns:a16="http://schemas.microsoft.com/office/drawing/2014/main" id="{08263A9A-0416-4F83-9072-BCFB88EE2845}"/>
                </a:ext>
              </a:extLst>
            </p:cNvPr>
            <p:cNvSpPr>
              <a:spLocks noChangeShapeType="1"/>
            </p:cNvSpPr>
            <p:nvPr/>
          </p:nvSpPr>
          <p:spPr bwMode="auto">
            <a:xfrm flipH="1">
              <a:off x="4210050" y="3868738"/>
              <a:ext cx="2178050" cy="17463"/>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AutoShape 27">
              <a:extLst>
                <a:ext uri="{FF2B5EF4-FFF2-40B4-BE49-F238E27FC236}">
                  <a16:creationId xmlns:a16="http://schemas.microsoft.com/office/drawing/2014/main" id="{9AE276C0-CDBA-4DD5-A3BE-CEDD2166C433}"/>
                </a:ext>
              </a:extLst>
            </p:cNvPr>
            <p:cNvSpPr>
              <a:spLocks noChangeArrowheads="1"/>
            </p:cNvSpPr>
            <p:nvPr/>
          </p:nvSpPr>
          <p:spPr bwMode="auto">
            <a:xfrm>
              <a:off x="5528005" y="4505868"/>
              <a:ext cx="2456613" cy="481450"/>
            </a:xfrm>
            <a:prstGeom prst="wedgeRoundRectCallout">
              <a:avLst>
                <a:gd name="adj1" fmla="val -24997"/>
                <a:gd name="adj2" fmla="val -171601"/>
                <a:gd name="adj3" fmla="val 16667"/>
              </a:avLst>
            </a:prstGeom>
            <a:solidFill>
              <a:srgbClr val="E57689"/>
            </a:solidFill>
            <a:ln w="12700" algn="ctr">
              <a:solidFill>
                <a:schemeClr val="tx1"/>
              </a:solidFill>
              <a:miter lim="800000"/>
              <a:headEnd/>
              <a:tailEnd/>
            </a:ln>
          </p:spPr>
          <p:txBody>
            <a:bodyPr lIns="90487" tIns="44450" rIns="90487" bIns="4445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dirty="0">
                  <a:solidFill>
                    <a:schemeClr val="tx1">
                      <a:lumMod val="75000"/>
                      <a:lumOff val="25000"/>
                    </a:schemeClr>
                  </a:solidFill>
                  <a:latin typeface="Gill Sans MT" panose="020B0502020104020203" pitchFamily="34" charset="0"/>
                </a:rPr>
                <a:t>cathode ray</a:t>
              </a:r>
              <a:endParaRPr lang="el-GR" altLang="en-US" dirty="0">
                <a:solidFill>
                  <a:schemeClr val="tx1">
                    <a:lumMod val="75000"/>
                    <a:lumOff val="25000"/>
                  </a:schemeClr>
                </a:solidFill>
              </a:endParaRPr>
            </a:p>
          </p:txBody>
        </p:sp>
      </p:grpSp>
    </p:spTree>
    <p:extLst>
      <p:ext uri="{BB962C8B-B14F-4D97-AF65-F5344CB8AC3E}">
        <p14:creationId xmlns:p14="http://schemas.microsoft.com/office/powerpoint/2010/main" val="3650219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6</a:t>
            </a:fld>
            <a:endParaRPr lang="en-US" dirty="0">
              <a:solidFill>
                <a:schemeClr val="bg1"/>
              </a:solidFill>
            </a:endParaRPr>
          </a:p>
        </p:txBody>
      </p:sp>
      <p:sp>
        <p:nvSpPr>
          <p:cNvPr id="8" name="TextBox 5">
            <a:extLst>
              <a:ext uri="{FF2B5EF4-FFF2-40B4-BE49-F238E27FC236}">
                <a16:creationId xmlns:a16="http://schemas.microsoft.com/office/drawing/2014/main" id="{360FF5BE-97BB-4739-9082-2AA5D23117A1}"/>
              </a:ext>
            </a:extLst>
          </p:cNvPr>
          <p:cNvSpPr txBox="1">
            <a:spLocks noChangeArrowheads="1"/>
          </p:cNvSpPr>
          <p:nvPr/>
        </p:nvSpPr>
        <p:spPr bwMode="auto">
          <a:xfrm>
            <a:off x="10154" y="3184780"/>
            <a:ext cx="9144000" cy="2031325"/>
          </a:xfrm>
          <a:prstGeom prst="rect">
            <a:avLst/>
          </a:prstGeom>
          <a:noFill/>
          <a:ln w="9525">
            <a:noFill/>
            <a:miter lim="800000"/>
            <a:headEnd/>
            <a:tailEnd/>
          </a:ln>
        </p:spPr>
        <p:txBody>
          <a:bodyPr wrap="square">
            <a:spAutoFit/>
          </a:bodyPr>
          <a:lstStyle/>
          <a:p>
            <a:pPr marL="457200" indent="-457200" eaLnBrk="0" hangingPunct="0">
              <a:buClr>
                <a:srgbClr val="000000"/>
              </a:buClr>
              <a:buSzPct val="100000"/>
            </a:pPr>
            <a:r>
              <a:rPr lang="en-US" altLang="en-US" sz="1800" b="1" dirty="0">
                <a:solidFill>
                  <a:schemeClr val="tx1">
                    <a:lumMod val="75000"/>
                    <a:lumOff val="25000"/>
                  </a:schemeClr>
                </a:solidFill>
                <a:latin typeface="Gill Sans MT" panose="020B0502020104020203" pitchFamily="34" charset="0"/>
                <a:cs typeface="Times New Roman" pitchFamily="18" charset="0"/>
              </a:rPr>
              <a:t>Thomson’s contributions:</a:t>
            </a:r>
          </a:p>
          <a:p>
            <a:pPr marL="742950" lvl="1" indent="-285750" eaLnBrk="0" hangingPunct="0">
              <a:buClr>
                <a:srgbClr val="000000"/>
              </a:buClr>
              <a:buSzPct val="100000"/>
              <a:buFont typeface="Arial" panose="020B0604020202020204" pitchFamily="34" charset="0"/>
              <a:buChar char="•"/>
            </a:pPr>
            <a:r>
              <a:rPr lang="en-US" altLang="en-US" dirty="0">
                <a:solidFill>
                  <a:schemeClr val="tx1">
                    <a:lumMod val="75000"/>
                    <a:lumOff val="25000"/>
                  </a:schemeClr>
                </a:solidFill>
                <a:latin typeface="Gill Sans MT" panose="020B0502020104020203" pitchFamily="34" charset="0"/>
                <a:cs typeface="Times New Roman" pitchFamily="18" charset="0"/>
              </a:rPr>
              <a:t>He proposed the rays were a stream of negatively charged particles and these are called </a:t>
            </a:r>
            <a:r>
              <a:rPr lang="en-US" altLang="en-US" b="1" dirty="0">
                <a:solidFill>
                  <a:srgbClr val="67AEB6"/>
                </a:solidFill>
                <a:latin typeface="Gill Sans MT" panose="020B0502020104020203" pitchFamily="34" charset="0"/>
                <a:cs typeface="Times New Roman" pitchFamily="18" charset="0"/>
              </a:rPr>
              <a:t>electrons</a:t>
            </a:r>
            <a:r>
              <a:rPr lang="en-US" altLang="en-US" dirty="0">
                <a:solidFill>
                  <a:schemeClr val="tx1">
                    <a:lumMod val="75000"/>
                    <a:lumOff val="25000"/>
                  </a:schemeClr>
                </a:solidFill>
                <a:latin typeface="Gill Sans MT" panose="020B0502020104020203" pitchFamily="34" charset="0"/>
                <a:cs typeface="Times New Roman" pitchFamily="18" charset="0"/>
              </a:rPr>
              <a:t>.  </a:t>
            </a:r>
          </a:p>
          <a:p>
            <a:pPr marL="742950" lvl="1" indent="-285750" eaLnBrk="0" hangingPunct="0">
              <a:buClr>
                <a:srgbClr val="000000"/>
              </a:buClr>
              <a:buSzPct val="100000"/>
              <a:buFont typeface="Arial" panose="020B0604020202020204" pitchFamily="34" charset="0"/>
              <a:buChar char="•"/>
            </a:pPr>
            <a:r>
              <a:rPr lang="en-US" altLang="en-US" dirty="0">
                <a:solidFill>
                  <a:schemeClr val="tx1">
                    <a:lumMod val="75000"/>
                    <a:lumOff val="25000"/>
                  </a:schemeClr>
                </a:solidFill>
                <a:latin typeface="Gill Sans MT" panose="020B0502020104020203" pitchFamily="34" charset="0"/>
                <a:cs typeface="Times New Roman" pitchFamily="18" charset="0"/>
              </a:rPr>
              <a:t>He determined the charge–to–mass ratio of electrons to be </a:t>
            </a:r>
            <a:r>
              <a:rPr lang="en-US" altLang="en-US" b="1" dirty="0">
                <a:solidFill>
                  <a:srgbClr val="67AEB6"/>
                </a:solidFill>
                <a:latin typeface="Gill Sans MT" panose="020B0502020104020203" pitchFamily="34" charset="0"/>
                <a:cs typeface="Times New Roman" pitchFamily="18" charset="0"/>
              </a:rPr>
              <a:t>1.76</a:t>
            </a:r>
            <a:r>
              <a:rPr lang="en-US" altLang="en-US" b="1" dirty="0">
                <a:solidFill>
                  <a:srgbClr val="67AEB6"/>
                </a:solidFill>
                <a:latin typeface="Gill Sans MT" panose="020B0502020104020203" pitchFamily="34" charset="0"/>
                <a:ea typeface="MS PGothic" pitchFamily="34" charset="-128"/>
                <a:cs typeface="Times New Roman" pitchFamily="18" charset="0"/>
              </a:rPr>
              <a:t>×</a:t>
            </a:r>
            <a:r>
              <a:rPr lang="en-US" altLang="en-US" b="1" dirty="0">
                <a:solidFill>
                  <a:srgbClr val="67AEB6"/>
                </a:solidFill>
                <a:latin typeface="Gill Sans MT" panose="020B0502020104020203" pitchFamily="34" charset="0"/>
                <a:cs typeface="Times New Roman" pitchFamily="18" charset="0"/>
              </a:rPr>
              <a:t>10</a:t>
            </a:r>
            <a:r>
              <a:rPr lang="en-US" altLang="en-US" b="1" baseline="30000" dirty="0">
                <a:solidFill>
                  <a:srgbClr val="67AEB6"/>
                </a:solidFill>
                <a:latin typeface="Gill Sans MT" panose="020B0502020104020203" pitchFamily="34" charset="0"/>
                <a:cs typeface="Times New Roman" pitchFamily="18" charset="0"/>
              </a:rPr>
              <a:t>8</a:t>
            </a:r>
            <a:r>
              <a:rPr lang="en-US" altLang="en-US" b="1" dirty="0">
                <a:solidFill>
                  <a:srgbClr val="67AEB6"/>
                </a:solidFill>
                <a:latin typeface="Gill Sans MT" panose="020B0502020104020203" pitchFamily="34" charset="0"/>
                <a:cs typeface="Times New Roman" pitchFamily="18" charset="0"/>
              </a:rPr>
              <a:t> C/g.</a:t>
            </a:r>
            <a:r>
              <a:rPr lang="en-US" altLang="en-US" dirty="0">
                <a:solidFill>
                  <a:srgbClr val="67AEB6"/>
                </a:solidFill>
                <a:latin typeface="Gill Sans MT" panose="020B0502020104020203" pitchFamily="34" charset="0"/>
                <a:cs typeface="Times New Roman" pitchFamily="18" charset="0"/>
              </a:rPr>
              <a:t>  </a:t>
            </a:r>
          </a:p>
          <a:p>
            <a:pPr marL="742950" lvl="1" indent="-285750" eaLnBrk="0" hangingPunct="0">
              <a:buClr>
                <a:srgbClr val="000000"/>
              </a:buClr>
              <a:buSzPct val="100000"/>
              <a:buFont typeface="Arial" panose="020B0604020202020204" pitchFamily="34" charset="0"/>
              <a:buChar char="•"/>
            </a:pPr>
            <a:r>
              <a:rPr lang="en-US" altLang="en-US" dirty="0">
                <a:solidFill>
                  <a:schemeClr val="tx1">
                    <a:lumMod val="75000"/>
                    <a:lumOff val="25000"/>
                  </a:schemeClr>
                </a:solidFill>
                <a:latin typeface="Gill Sans MT" panose="020B0502020104020203" pitchFamily="34" charset="0"/>
                <a:cs typeface="Times New Roman" pitchFamily="18" charset="0"/>
              </a:rPr>
              <a:t>Thomson proposed the “</a:t>
            </a:r>
            <a:r>
              <a:rPr lang="en-US" altLang="en-US" dirty="0">
                <a:solidFill>
                  <a:srgbClr val="67AEB6"/>
                </a:solidFill>
                <a:latin typeface="Gill Sans MT" panose="020B0502020104020203" pitchFamily="34" charset="0"/>
                <a:cs typeface="Times New Roman" pitchFamily="18" charset="0"/>
              </a:rPr>
              <a:t>plum pudding</a:t>
            </a:r>
            <a:r>
              <a:rPr lang="en-US" altLang="en-US" dirty="0">
                <a:solidFill>
                  <a:schemeClr val="tx1">
                    <a:lumMod val="75000"/>
                    <a:lumOff val="25000"/>
                  </a:schemeClr>
                </a:solidFill>
                <a:latin typeface="Gill Sans MT" panose="020B0502020104020203" pitchFamily="34" charset="0"/>
                <a:cs typeface="Times New Roman" pitchFamily="18" charset="0"/>
              </a:rPr>
              <a:t>” model of an atom (“+” and “–” charges are squished together like a chocolate chip cookie). </a:t>
            </a:r>
          </a:p>
          <a:p>
            <a:pPr eaLnBrk="0" hangingPunct="0">
              <a:buClr>
                <a:srgbClr val="000000"/>
              </a:buClr>
              <a:buSzPct val="100000"/>
              <a:buFont typeface="Wingdings" pitchFamily="2" charset="2"/>
              <a:buNone/>
            </a:pPr>
            <a:endParaRPr lang="en-US" altLang="en-US" sz="1800" dirty="0">
              <a:solidFill>
                <a:srgbClr val="E57689"/>
              </a:solidFill>
              <a:latin typeface="Gill Sans MT" panose="020B0502020104020203" pitchFamily="34" charset="0"/>
              <a:cs typeface="Times New Roman" pitchFamily="18" charset="0"/>
            </a:endParaRPr>
          </a:p>
        </p:txBody>
      </p:sp>
      <p:sp>
        <p:nvSpPr>
          <p:cNvPr id="9" name="Rectangle 2">
            <a:extLst>
              <a:ext uri="{FF2B5EF4-FFF2-40B4-BE49-F238E27FC236}">
                <a16:creationId xmlns:a16="http://schemas.microsoft.com/office/drawing/2014/main" id="{0CE5AD6C-0BB0-4099-859E-158A6AB33D8F}"/>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Subatomic Particles and Atomic Structure</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10AA530-E5C6-423C-A378-B9A700D779F1}"/>
                  </a:ext>
                </a:extLst>
              </p:cNvPr>
              <p:cNvSpPr>
                <a:spLocks noChangeArrowheads="1"/>
              </p:cNvSpPr>
              <p:nvPr/>
            </p:nvSpPr>
            <p:spPr bwMode="auto">
              <a:xfrm>
                <a:off x="10154" y="5324500"/>
                <a:ext cx="4746178" cy="14011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25425" indent="-22542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600" dirty="0">
                    <a:solidFill>
                      <a:schemeClr val="tx1">
                        <a:lumMod val="75000"/>
                        <a:lumOff val="25000"/>
                      </a:schemeClr>
                    </a:solidFill>
                    <a:latin typeface="Gill Sans MT" panose="020B0502020104020203" pitchFamily="34" charset="0"/>
                  </a:rPr>
                  <a:t>Electric and magnetic fields deflect the beam.</a:t>
                </a:r>
              </a:p>
              <a:p>
                <a:pPr eaLnBrk="1" hangingPunct="1">
                  <a:spcBef>
                    <a:spcPct val="20000"/>
                  </a:spcBef>
                  <a:buFontTx/>
                  <a:buChar char="•"/>
                </a:pPr>
                <a:r>
                  <a:rPr lang="en-US" altLang="en-US" sz="1600" dirty="0">
                    <a:solidFill>
                      <a:schemeClr val="tx1">
                        <a:lumMod val="75000"/>
                        <a:lumOff val="25000"/>
                      </a:schemeClr>
                    </a:solidFill>
                    <a:latin typeface="Gill Sans MT" panose="020B0502020104020203" pitchFamily="34" charset="0"/>
                  </a:rPr>
                  <a:t>Gives charge/mass of e</a:t>
                </a:r>
                <a:r>
                  <a:rPr lang="en-US" altLang="en-US" sz="1600" baseline="30000" dirty="0">
                    <a:solidFill>
                      <a:schemeClr val="tx1">
                        <a:lumMod val="75000"/>
                        <a:lumOff val="25000"/>
                      </a:schemeClr>
                    </a:solidFill>
                    <a:latin typeface="Gill Sans MT" panose="020B0502020104020203" pitchFamily="34" charset="0"/>
                  </a:rPr>
                  <a:t>–</a:t>
                </a:r>
                <a:r>
                  <a:rPr lang="en-US" altLang="en-US" sz="1600" dirty="0">
                    <a:solidFill>
                      <a:schemeClr val="tx1">
                        <a:lumMod val="75000"/>
                        <a:lumOff val="25000"/>
                      </a:schemeClr>
                    </a:solidFill>
                    <a:latin typeface="Gill Sans MT" panose="020B0502020104020203" pitchFamily="34" charset="0"/>
                  </a:rPr>
                  <a:t>  = </a:t>
                </a:r>
                <a:r>
                  <a:rPr lang="en-US" altLang="en-US" sz="1600" dirty="0">
                    <a:solidFill>
                      <a:schemeClr val="tx1">
                        <a:lumMod val="75000"/>
                        <a:lumOff val="25000"/>
                      </a:schemeClr>
                    </a:solidFill>
                    <a:latin typeface="Gill Sans MT" panose="020B0502020104020203" pitchFamily="34" charset="0"/>
                    <a:cs typeface="Times New Roman" pitchFamily="18" charset="0"/>
                  </a:rPr>
                  <a:t>1.76</a:t>
                </a:r>
                <a:r>
                  <a:rPr lang="en-US" altLang="en-US" sz="1600" dirty="0">
                    <a:solidFill>
                      <a:schemeClr val="tx1">
                        <a:lumMod val="75000"/>
                        <a:lumOff val="25000"/>
                      </a:schemeClr>
                    </a:solidFill>
                    <a:latin typeface="Gill Sans MT" panose="020B0502020104020203" pitchFamily="34" charset="0"/>
                    <a:ea typeface="MS PGothic" pitchFamily="34" charset="-128"/>
                    <a:cs typeface="Times New Roman" pitchFamily="18" charset="0"/>
                  </a:rPr>
                  <a:t>×</a:t>
                </a:r>
                <a:r>
                  <a:rPr lang="en-US" altLang="en-US" sz="1600" dirty="0">
                    <a:solidFill>
                      <a:schemeClr val="tx1">
                        <a:lumMod val="75000"/>
                        <a:lumOff val="25000"/>
                      </a:schemeClr>
                    </a:solidFill>
                    <a:latin typeface="Gill Sans MT" panose="020B0502020104020203" pitchFamily="34" charset="0"/>
                    <a:cs typeface="Times New Roman" pitchFamily="18" charset="0"/>
                  </a:rPr>
                  <a:t>10</a:t>
                </a:r>
                <a:r>
                  <a:rPr lang="en-US" altLang="en-US" sz="1600" baseline="30000" dirty="0">
                    <a:solidFill>
                      <a:schemeClr val="tx1">
                        <a:lumMod val="75000"/>
                        <a:lumOff val="25000"/>
                      </a:schemeClr>
                    </a:solidFill>
                    <a:latin typeface="Gill Sans MT" panose="020B0502020104020203" pitchFamily="34" charset="0"/>
                    <a:cs typeface="Times New Roman" pitchFamily="18" charset="0"/>
                  </a:rPr>
                  <a:t>8</a:t>
                </a:r>
                <a:r>
                  <a:rPr lang="en-US" altLang="en-US" sz="1600" dirty="0">
                    <a:solidFill>
                      <a:schemeClr val="tx1">
                        <a:lumMod val="75000"/>
                        <a:lumOff val="25000"/>
                      </a:schemeClr>
                    </a:solidFill>
                    <a:latin typeface="Gill Sans MT" panose="020B0502020104020203" pitchFamily="34" charset="0"/>
                    <a:cs typeface="Times New Roman" pitchFamily="18" charset="0"/>
                  </a:rPr>
                  <a:t> C/g </a:t>
                </a:r>
              </a:p>
              <a:p>
                <a:pPr eaLnBrk="1" hangingPunct="1">
                  <a:spcBef>
                    <a:spcPct val="20000"/>
                  </a:spcBef>
                  <a:buFontTx/>
                  <a:buChar char="•"/>
                </a:pPr>
                <a:r>
                  <a:rPr lang="en-US" altLang="en-US" sz="1600" dirty="0">
                    <a:solidFill>
                      <a:schemeClr val="tx1">
                        <a:lumMod val="75000"/>
                        <a:lumOff val="25000"/>
                      </a:schemeClr>
                    </a:solidFill>
                    <a:latin typeface="Gill Sans MT" panose="020B0502020104020203" pitchFamily="34" charset="0"/>
                  </a:rPr>
                  <a:t>Coulomb (C) = SI unit of charge </a:t>
                </a:r>
              </a:p>
              <a:p>
                <a:pPr eaLnBrk="1" hangingPunct="1">
                  <a:spcBef>
                    <a:spcPct val="20000"/>
                  </a:spcBef>
                  <a:buFontTx/>
                  <a:buChar char="•"/>
                </a:pPr>
                <a:r>
                  <a:rPr lang="en-US" altLang="en-US" sz="1600" dirty="0">
                    <a:solidFill>
                      <a:schemeClr val="tx1">
                        <a:lumMod val="75000"/>
                        <a:lumOff val="25000"/>
                      </a:schemeClr>
                    </a:solidFill>
                    <a:latin typeface="Gill Sans MT" panose="020B0502020104020203" pitchFamily="34" charset="0"/>
                  </a:rPr>
                  <a:t>1 C = (A</a:t>
                </a:r>
                <a14:m>
                  <m:oMath xmlns:m="http://schemas.openxmlformats.org/officeDocument/2006/math">
                    <m:r>
                      <a:rPr lang="en-US" altLang="en-US" sz="1600" i="1" smtClean="0">
                        <a:solidFill>
                          <a:schemeClr val="tx1">
                            <a:lumMod val="75000"/>
                            <a:lumOff val="25000"/>
                          </a:schemeClr>
                        </a:solidFill>
                        <a:latin typeface="Cambria Math" panose="02040503050406030204" pitchFamily="18" charset="0"/>
                        <a:ea typeface="Cambria Math" panose="02040503050406030204" pitchFamily="18" charset="0"/>
                      </a:rPr>
                      <m:t>∙</m:t>
                    </m:r>
                  </m:oMath>
                </a14:m>
                <a:r>
                  <a:rPr lang="en-US" altLang="en-US" sz="1600" dirty="0">
                    <a:solidFill>
                      <a:schemeClr val="tx1">
                        <a:lumMod val="75000"/>
                        <a:lumOff val="25000"/>
                      </a:schemeClr>
                    </a:solidFill>
                    <a:latin typeface="Gill Sans MT" panose="020B0502020104020203" pitchFamily="34" charset="0"/>
                  </a:rPr>
                  <a:t>s)</a:t>
                </a:r>
              </a:p>
            </p:txBody>
          </p:sp>
        </mc:Choice>
        <mc:Fallback xmlns="">
          <p:sp>
            <p:nvSpPr>
              <p:cNvPr id="11" name="Rectangle 10">
                <a:extLst>
                  <a:ext uri="{FF2B5EF4-FFF2-40B4-BE49-F238E27FC236}">
                    <a16:creationId xmlns:a16="http://schemas.microsoft.com/office/drawing/2014/main" id="{010AA530-E5C6-423C-A378-B9A700D779F1}"/>
                  </a:ext>
                </a:extLst>
              </p:cNvPr>
              <p:cNvSpPr>
                <a:spLocks noRot="1" noChangeAspect="1" noMove="1" noResize="1" noEditPoints="1" noAdjustHandles="1" noChangeArrowheads="1" noChangeShapeType="1" noTextEdit="1"/>
              </p:cNvSpPr>
              <p:nvPr/>
            </p:nvSpPr>
            <p:spPr bwMode="auto">
              <a:xfrm>
                <a:off x="10154" y="5324500"/>
                <a:ext cx="4746178" cy="1401149"/>
              </a:xfrm>
              <a:prstGeom prst="rect">
                <a:avLst/>
              </a:prstGeom>
              <a:blipFill>
                <a:blip r:embed="rId2"/>
                <a:stretch>
                  <a:fillRect l="-771" t="-13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6" name="TextBox 5">
            <a:extLst>
              <a:ext uri="{FF2B5EF4-FFF2-40B4-BE49-F238E27FC236}">
                <a16:creationId xmlns:a16="http://schemas.microsoft.com/office/drawing/2014/main" id="{8CEDCC71-E4B5-4E53-882F-DDD5C46EF2D0}"/>
              </a:ext>
            </a:extLst>
          </p:cNvPr>
          <p:cNvSpPr txBox="1">
            <a:spLocks noChangeArrowheads="1"/>
          </p:cNvSpPr>
          <p:nvPr/>
        </p:nvSpPr>
        <p:spPr bwMode="auto">
          <a:xfrm>
            <a:off x="10154" y="853584"/>
            <a:ext cx="9144000" cy="923330"/>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pPr>
            <a:r>
              <a:rPr lang="en-US" altLang="en-US" sz="1800" dirty="0">
                <a:solidFill>
                  <a:schemeClr val="tx1">
                    <a:lumMod val="75000"/>
                    <a:lumOff val="25000"/>
                  </a:schemeClr>
                </a:solidFill>
                <a:latin typeface="Gill Sans MT" panose="020B0502020104020203" pitchFamily="34" charset="0"/>
                <a:cs typeface="Times New Roman" pitchFamily="18" charset="0"/>
              </a:rPr>
              <a:t>Researchers discovered that like charges repel each other, and opposite charges attract one another. J. J. Thomson (1856–1940)  noted the rays were repelled by a plate bearing a negative charge and attracted to a plate bearing a positive charge.</a:t>
            </a:r>
          </a:p>
        </p:txBody>
      </p:sp>
      <p:pic>
        <p:nvPicPr>
          <p:cNvPr id="37" name="Picture 36" descr="bur75640_0205">
            <a:extLst>
              <a:ext uri="{FF2B5EF4-FFF2-40B4-BE49-F238E27FC236}">
                <a16:creationId xmlns:a16="http://schemas.microsoft.com/office/drawing/2014/main" id="{0E755BCB-B2B2-4F2B-94AA-ECC6FE878FB8}"/>
              </a:ext>
            </a:extLst>
          </p:cNvPr>
          <p:cNvPicPr>
            <a:picLocks noChangeAspect="1" noChangeArrowheads="1"/>
          </p:cNvPicPr>
          <p:nvPr/>
        </p:nvPicPr>
        <p:blipFill>
          <a:blip r:embed="rId3" cstate="print"/>
          <a:srcRect t="7358" b="17371"/>
          <a:stretch>
            <a:fillRect/>
          </a:stretch>
        </p:blipFill>
        <p:spPr bwMode="auto">
          <a:xfrm>
            <a:off x="320204" y="1954463"/>
            <a:ext cx="4696958" cy="1052767"/>
          </a:xfrm>
          <a:prstGeom prst="rect">
            <a:avLst/>
          </a:prstGeom>
          <a:noFill/>
          <a:ln w="9525">
            <a:noFill/>
            <a:miter lim="800000"/>
            <a:headEnd/>
            <a:tailEnd/>
          </a:ln>
        </p:spPr>
      </p:pic>
      <p:sp>
        <p:nvSpPr>
          <p:cNvPr id="38" name="TextBox 37">
            <a:extLst>
              <a:ext uri="{FF2B5EF4-FFF2-40B4-BE49-F238E27FC236}">
                <a16:creationId xmlns:a16="http://schemas.microsoft.com/office/drawing/2014/main" id="{D36BD49C-A066-47E5-AA9B-BF50A49D678F}"/>
              </a:ext>
            </a:extLst>
          </p:cNvPr>
          <p:cNvSpPr txBox="1"/>
          <p:nvPr/>
        </p:nvSpPr>
        <p:spPr>
          <a:xfrm>
            <a:off x="4999160" y="2152212"/>
            <a:ext cx="4071767" cy="646331"/>
          </a:xfrm>
          <a:prstGeom prst="rect">
            <a:avLst/>
          </a:prstGeom>
          <a:noFill/>
        </p:spPr>
        <p:txBody>
          <a:bodyPr wrap="square" rtlCol="0">
            <a:spAutoFit/>
          </a:bodyPr>
          <a:lstStyle/>
          <a:p>
            <a:pPr algn="ctr"/>
            <a:r>
              <a:rPr lang="en-US" dirty="0">
                <a:solidFill>
                  <a:srgbClr val="67AEB6"/>
                </a:solidFill>
                <a:latin typeface="Gill Sans MT" panose="020B0502020104020203" pitchFamily="34" charset="0"/>
                <a:hlinkClick r:id="rId4">
                  <a:extLst>
                    <a:ext uri="{A12FA001-AC4F-418D-AE19-62706E023703}">
                      <ahyp:hlinkClr xmlns:ahyp="http://schemas.microsoft.com/office/drawing/2018/hyperlinkcolor" val="tx"/>
                    </a:ext>
                  </a:extLst>
                </a:hlinkClick>
              </a:rPr>
              <a:t>Cathode Ray Tube Experiment Video</a:t>
            </a:r>
            <a:endParaRPr lang="en-US" dirty="0">
              <a:solidFill>
                <a:srgbClr val="67AEB6"/>
              </a:solidFill>
              <a:latin typeface="Gill Sans MT" panose="020B0502020104020203" pitchFamily="34" charset="0"/>
            </a:endParaRPr>
          </a:p>
          <a:p>
            <a:pPr algn="ctr"/>
            <a:r>
              <a:rPr lang="en-US" dirty="0">
                <a:solidFill>
                  <a:srgbClr val="67AEB6"/>
                </a:solidFill>
                <a:latin typeface="Gill Sans MT" panose="020B0502020104020203" pitchFamily="34" charset="0"/>
                <a:hlinkClick r:id="rId5">
                  <a:extLst>
                    <a:ext uri="{A12FA001-AC4F-418D-AE19-62706E023703}">
                      <ahyp:hlinkClr xmlns:ahyp="http://schemas.microsoft.com/office/drawing/2018/hyperlinkcolor" val="tx"/>
                    </a:ext>
                  </a:extLst>
                </a:hlinkClick>
              </a:rPr>
              <a:t>J.J. Thomson Talking about an electron</a:t>
            </a:r>
            <a:endParaRPr lang="en-US" dirty="0">
              <a:solidFill>
                <a:srgbClr val="67AEB6"/>
              </a:solidFill>
              <a:latin typeface="Gill Sans MT" panose="020B0502020104020203" pitchFamily="34" charset="0"/>
            </a:endParaRPr>
          </a:p>
        </p:txBody>
      </p:sp>
    </p:spTree>
    <p:extLst>
      <p:ext uri="{BB962C8B-B14F-4D97-AF65-F5344CB8AC3E}">
        <p14:creationId xmlns:p14="http://schemas.microsoft.com/office/powerpoint/2010/main" val="220963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7</a:t>
            </a:fld>
            <a:endParaRPr lang="en-US" dirty="0">
              <a:solidFill>
                <a:schemeClr val="bg1"/>
              </a:solidFill>
            </a:endParaRPr>
          </a:p>
        </p:txBody>
      </p:sp>
      <p:sp>
        <p:nvSpPr>
          <p:cNvPr id="9" name="Rectangle 4">
            <a:extLst>
              <a:ext uri="{FF2B5EF4-FFF2-40B4-BE49-F238E27FC236}">
                <a16:creationId xmlns:a16="http://schemas.microsoft.com/office/drawing/2014/main" id="{B51818E4-6BC2-414A-A57A-FC00571231E2}"/>
              </a:ext>
            </a:extLst>
          </p:cNvPr>
          <p:cNvSpPr txBox="1">
            <a:spLocks noChangeArrowheads="1"/>
          </p:cNvSpPr>
          <p:nvPr/>
        </p:nvSpPr>
        <p:spPr>
          <a:xfrm>
            <a:off x="16003" y="997932"/>
            <a:ext cx="8516938" cy="427038"/>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80000"/>
              </a:lnSpc>
              <a:buFontTx/>
              <a:buNone/>
            </a:pPr>
            <a:r>
              <a:rPr lang="en-US" altLang="en-US" sz="1800" dirty="0">
                <a:solidFill>
                  <a:schemeClr val="tx1">
                    <a:lumMod val="75000"/>
                    <a:lumOff val="25000"/>
                  </a:schemeClr>
                </a:solidFill>
                <a:latin typeface="Gill Sans MT" panose="020B0502020104020203" pitchFamily="34" charset="0"/>
              </a:rPr>
              <a:t>Millikan (1911) studied electrically–charged oil drops.  </a:t>
            </a:r>
          </a:p>
        </p:txBody>
      </p:sp>
      <p:sp>
        <p:nvSpPr>
          <p:cNvPr id="7" name="Rectangle 6">
            <a:extLst>
              <a:ext uri="{FF2B5EF4-FFF2-40B4-BE49-F238E27FC236}">
                <a16:creationId xmlns:a16="http://schemas.microsoft.com/office/drawing/2014/main" id="{1F3302E0-E1D2-4B82-95D0-B9B128E695B9}"/>
              </a:ext>
            </a:extLst>
          </p:cNvPr>
          <p:cNvSpPr/>
          <p:nvPr/>
        </p:nvSpPr>
        <p:spPr>
          <a:xfrm>
            <a:off x="-1" y="1541722"/>
            <a:ext cx="9144000" cy="1200329"/>
          </a:xfrm>
          <a:prstGeom prst="rect">
            <a:avLst/>
          </a:prstGeom>
        </p:spPr>
        <p:txBody>
          <a:bodyPr wrap="square">
            <a:spAutoFit/>
          </a:bodyPr>
          <a:lstStyle/>
          <a:p>
            <a:pPr eaLnBrk="0" hangingPunct="0">
              <a:buClr>
                <a:srgbClr val="000000"/>
              </a:buClr>
              <a:buSzPct val="100000"/>
            </a:pPr>
            <a:r>
              <a:rPr lang="en-US" altLang="en-US" dirty="0">
                <a:solidFill>
                  <a:schemeClr val="tx1">
                    <a:lumMod val="75000"/>
                    <a:lumOff val="25000"/>
                  </a:schemeClr>
                </a:solidFill>
                <a:latin typeface="Gill Sans MT" panose="020B0502020104020203" pitchFamily="34" charset="0"/>
                <a:cs typeface="Times New Roman" pitchFamily="18" charset="0"/>
              </a:rPr>
              <a:t>R. A. Millikan (1868–1953) determined the charge on an electron by examining the motion of tiny oil drops.</a:t>
            </a:r>
          </a:p>
          <a:p>
            <a:pPr eaLnBrk="0" hangingPunct="0">
              <a:buClr>
                <a:srgbClr val="000000"/>
              </a:buClr>
              <a:buSzPct val="100000"/>
              <a:buFont typeface="Arial" charset="0"/>
              <a:buNone/>
            </a:pPr>
            <a:endParaRPr lang="en-US" altLang="en-US"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charset="0"/>
              <a:buNone/>
            </a:pPr>
            <a:r>
              <a:rPr lang="en-US" altLang="en-US" dirty="0">
                <a:solidFill>
                  <a:schemeClr val="tx1">
                    <a:lumMod val="75000"/>
                    <a:lumOff val="25000"/>
                  </a:schemeClr>
                </a:solidFill>
                <a:latin typeface="Gill Sans MT" panose="020B0502020104020203" pitchFamily="34" charset="0"/>
                <a:cs typeface="Times New Roman" pitchFamily="18" charset="0"/>
              </a:rPr>
              <a:t>The charge of an electron was determined to be  </a:t>
            </a:r>
            <a:r>
              <a:rPr lang="en-US" altLang="en-US" b="1" dirty="0">
                <a:solidFill>
                  <a:srgbClr val="67AEB6"/>
                </a:solidFill>
                <a:latin typeface="Gill Sans MT" panose="020B0502020104020203" pitchFamily="34" charset="0"/>
                <a:cs typeface="Times New Roman" pitchFamily="18" charset="0"/>
              </a:rPr>
              <a:t>–1.6022</a:t>
            </a:r>
            <a:r>
              <a:rPr lang="en-US" altLang="en-US" b="1" dirty="0">
                <a:solidFill>
                  <a:srgbClr val="67AEB6"/>
                </a:solidFill>
                <a:latin typeface="Gill Sans MT" panose="020B0502020104020203" pitchFamily="34" charset="0"/>
                <a:ea typeface="MS PGothic" pitchFamily="34" charset="-128"/>
                <a:cs typeface="Times New Roman" pitchFamily="18" charset="0"/>
              </a:rPr>
              <a:t>×</a:t>
            </a:r>
            <a:r>
              <a:rPr lang="en-US" altLang="en-US" b="1" dirty="0">
                <a:solidFill>
                  <a:srgbClr val="67AEB6"/>
                </a:solidFill>
                <a:latin typeface="Gill Sans MT" panose="020B0502020104020203" pitchFamily="34" charset="0"/>
                <a:cs typeface="Times New Roman" pitchFamily="18" charset="0"/>
              </a:rPr>
              <a:t>10</a:t>
            </a:r>
            <a:r>
              <a:rPr lang="en-US" altLang="en-US" b="1" baseline="30000" dirty="0">
                <a:solidFill>
                  <a:srgbClr val="67AEB6"/>
                </a:solidFill>
                <a:latin typeface="Gill Sans MT" panose="020B0502020104020203" pitchFamily="34" charset="0"/>
                <a:cs typeface="Times New Roman" pitchFamily="18" charset="0"/>
              </a:rPr>
              <a:t>–19</a:t>
            </a:r>
            <a:r>
              <a:rPr lang="en-US" altLang="en-US" b="1" dirty="0">
                <a:solidFill>
                  <a:srgbClr val="67AEB6"/>
                </a:solidFill>
                <a:latin typeface="Gill Sans MT" panose="020B0502020104020203" pitchFamily="34" charset="0"/>
                <a:cs typeface="Times New Roman" pitchFamily="18" charset="0"/>
              </a:rPr>
              <a:t> C</a:t>
            </a:r>
            <a:r>
              <a:rPr lang="en-US" altLang="en-US" dirty="0">
                <a:solidFill>
                  <a:schemeClr val="tx1">
                    <a:lumMod val="75000"/>
                    <a:lumOff val="25000"/>
                  </a:schemeClr>
                </a:solidFill>
                <a:latin typeface="Gill Sans MT" panose="020B0502020104020203" pitchFamily="34" charset="0"/>
                <a:cs typeface="Times New Roman" pitchFamily="18" charset="0"/>
              </a:rPr>
              <a:t>.</a:t>
            </a:r>
          </a:p>
        </p:txBody>
      </p:sp>
      <p:sp>
        <p:nvSpPr>
          <p:cNvPr id="13" name="Rectangle 2">
            <a:extLst>
              <a:ext uri="{FF2B5EF4-FFF2-40B4-BE49-F238E27FC236}">
                <a16:creationId xmlns:a16="http://schemas.microsoft.com/office/drawing/2014/main" id="{94A6EE1D-47D6-4ED1-B56A-04893A7964CB}"/>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Subatomic Particles and Atomic Structure</a:t>
            </a:r>
          </a:p>
        </p:txBody>
      </p:sp>
      <p:sp>
        <p:nvSpPr>
          <p:cNvPr id="11" name="TextBox 10">
            <a:extLst>
              <a:ext uri="{FF2B5EF4-FFF2-40B4-BE49-F238E27FC236}">
                <a16:creationId xmlns:a16="http://schemas.microsoft.com/office/drawing/2014/main" id="{1CF5C576-7D41-4124-ACBA-98FBA12F8778}"/>
              </a:ext>
            </a:extLst>
          </p:cNvPr>
          <p:cNvSpPr txBox="1"/>
          <p:nvPr/>
        </p:nvSpPr>
        <p:spPr>
          <a:xfrm>
            <a:off x="5692080" y="3278022"/>
            <a:ext cx="2761975" cy="369332"/>
          </a:xfrm>
          <a:prstGeom prst="rect">
            <a:avLst/>
          </a:prstGeom>
          <a:noFill/>
        </p:spPr>
        <p:txBody>
          <a:bodyPr wrap="none" rtlCol="0">
            <a:spAutoFit/>
          </a:bodyPr>
          <a:lstStyle/>
          <a:p>
            <a:r>
              <a:rPr lang="en-US" dirty="0">
                <a:solidFill>
                  <a:srgbClr val="67AEB6"/>
                </a:solidFill>
                <a:latin typeface="Gill Sans MT" panose="020B0502020104020203" pitchFamily="34" charset="0"/>
                <a:hlinkClick r:id="rId2">
                  <a:extLst>
                    <a:ext uri="{A12FA001-AC4F-418D-AE19-62706E023703}">
                      <ahyp:hlinkClr xmlns:ahyp="http://schemas.microsoft.com/office/drawing/2018/hyperlinkcolor" val="tx"/>
                    </a:ext>
                  </a:extLst>
                </a:hlinkClick>
              </a:rPr>
              <a:t>Oil Drop Experiment Video</a:t>
            </a:r>
            <a:endParaRPr lang="en-US" dirty="0">
              <a:solidFill>
                <a:srgbClr val="67AEB6"/>
              </a:solidFill>
              <a:latin typeface="Gill Sans MT" panose="020B0502020104020203" pitchFamily="34" charset="0"/>
            </a:endParaRPr>
          </a:p>
        </p:txBody>
      </p:sp>
      <p:pic>
        <p:nvPicPr>
          <p:cNvPr id="1026" name="Picture 2" descr="The experimental apparatus consists of an oil atomizer which sprays fine oil droplets into a large, sealed container. The sprayed oil lands on a positively charged brass plate with a pinhole at the center. As the drops fall through the pinhole, they travel through X-rays that are emitted within the container. This gives the oil droplets an electrical charge. The oil droplets land on a brass plate that is negatively charged. A telescopic eyepiece penetrates the inside of the container so that the user can observe how the charged oil droplets respond to the negatively charged brass plate. The table that accompanies this figure gives the charge, in coulombs or C, for 5 oil drops. Oil drop A has a charge of 4.8 times 10 to the negative 19 power. Oil drop B has a charge of 3.2 times 10 to the negative 19 power. Oil drop C has a charge of 6.4 times 10 to the negative 19 power. Oil drop D has a charge of 1.6 times 10 to the negative 19 power. Oil drop E has a charge of 4.8 times 10 to the negative 19 power.">
            <a:extLst>
              <a:ext uri="{FF2B5EF4-FFF2-40B4-BE49-F238E27FC236}">
                <a16:creationId xmlns:a16="http://schemas.microsoft.com/office/drawing/2014/main" id="{12E50F18-6C9D-4DB4-A219-D091B75DEE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337"/>
          <a:stretch/>
        </p:blipFill>
        <p:spPr bwMode="auto">
          <a:xfrm>
            <a:off x="613137" y="2765141"/>
            <a:ext cx="4655631" cy="382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981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8</a:t>
            </a:fld>
            <a:endParaRPr lang="en-US" dirty="0">
              <a:solidFill>
                <a:schemeClr val="bg1"/>
              </a:solidFill>
            </a:endParaRPr>
          </a:p>
        </p:txBody>
      </p:sp>
      <p:sp>
        <p:nvSpPr>
          <p:cNvPr id="8" name="Rectangle 2">
            <a:extLst>
              <a:ext uri="{FF2B5EF4-FFF2-40B4-BE49-F238E27FC236}">
                <a16:creationId xmlns:a16="http://schemas.microsoft.com/office/drawing/2014/main" id="{F0F39513-B7B7-4D4E-8661-9E77A6C3E3A2}"/>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Subatomic Particles and Atomic Structure</a:t>
            </a:r>
          </a:p>
        </p:txBody>
      </p:sp>
      <p:sp>
        <p:nvSpPr>
          <p:cNvPr id="10" name="TextBox 9">
            <a:extLst>
              <a:ext uri="{FF2B5EF4-FFF2-40B4-BE49-F238E27FC236}">
                <a16:creationId xmlns:a16="http://schemas.microsoft.com/office/drawing/2014/main" id="{816684B5-FD05-431A-85DA-92DC22462A46}"/>
              </a:ext>
            </a:extLst>
          </p:cNvPr>
          <p:cNvSpPr txBox="1">
            <a:spLocks noChangeArrowheads="1"/>
          </p:cNvSpPr>
          <p:nvPr/>
        </p:nvSpPr>
        <p:spPr bwMode="auto">
          <a:xfrm>
            <a:off x="4769" y="973998"/>
            <a:ext cx="9139231" cy="923330"/>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pPr>
            <a:r>
              <a:rPr lang="en-US" altLang="en-US" sz="1800" dirty="0">
                <a:solidFill>
                  <a:schemeClr val="tx1">
                    <a:lumMod val="75000"/>
                    <a:lumOff val="25000"/>
                  </a:schemeClr>
                </a:solidFill>
                <a:latin typeface="Gill Sans MT" panose="020B0502020104020203" pitchFamily="34" charset="0"/>
                <a:cs typeface="Times New Roman" pitchFamily="18" charset="0"/>
              </a:rPr>
              <a:t>Ernest Rutherford used </a:t>
            </a:r>
            <a:r>
              <a:rPr lang="el-GR" altLang="en-US" sz="1800" i="1" dirty="0">
                <a:solidFill>
                  <a:schemeClr val="tx1">
                    <a:lumMod val="75000"/>
                    <a:lumOff val="25000"/>
                  </a:schemeClr>
                </a:solidFill>
                <a:cs typeface="Times New Roman" pitchFamily="18" charset="0"/>
              </a:rPr>
              <a:t>α</a:t>
            </a:r>
            <a:r>
              <a:rPr lang="en-US" altLang="en-US" sz="1800" dirty="0">
                <a:solidFill>
                  <a:schemeClr val="tx1">
                    <a:lumMod val="75000"/>
                    <a:lumOff val="25000"/>
                  </a:schemeClr>
                </a:solidFill>
                <a:latin typeface="Gill Sans MT" panose="020B0502020104020203" pitchFamily="34" charset="0"/>
                <a:cs typeface="Times New Roman" pitchFamily="18" charset="0"/>
              </a:rPr>
              <a:t> particles to find the structure of atoms. Most particles penetrated the gold foil undeflected, but some were deflected at a large angle, while others bounced back in the direction from which they had come.</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DC5B110-4ED2-4D84-80BD-288A49303C56}"/>
                  </a:ext>
                </a:extLst>
              </p:cNvPr>
              <p:cNvSpPr txBox="1">
                <a:spLocks noChangeArrowheads="1"/>
              </p:cNvSpPr>
              <p:nvPr/>
            </p:nvSpPr>
            <p:spPr bwMode="auto">
              <a:xfrm>
                <a:off x="0" y="4572169"/>
                <a:ext cx="9143999" cy="2031325"/>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pPr>
                <a:r>
                  <a:rPr lang="en-US" altLang="en-US" sz="1800" dirty="0">
                    <a:solidFill>
                      <a:schemeClr val="tx1">
                        <a:lumMod val="75000"/>
                        <a:lumOff val="25000"/>
                      </a:schemeClr>
                    </a:solidFill>
                    <a:latin typeface="Gill Sans MT" panose="020B0502020104020203" pitchFamily="34" charset="0"/>
                    <a:cs typeface="Times New Roman" pitchFamily="18" charset="0"/>
                  </a:rPr>
                  <a:t>Rutherford proposed the </a:t>
                </a:r>
                <a:r>
                  <a:rPr lang="en-US" altLang="en-US" sz="1800" dirty="0">
                    <a:solidFill>
                      <a:srgbClr val="67AEB6"/>
                    </a:solidFill>
                    <a:latin typeface="Gill Sans MT" panose="020B0502020104020203" pitchFamily="34" charset="0"/>
                    <a:cs typeface="Times New Roman" pitchFamily="18" charset="0"/>
                  </a:rPr>
                  <a:t>nuclear model</a:t>
                </a:r>
                <a:r>
                  <a:rPr lang="en-US" altLang="en-US" sz="1800" dirty="0">
                    <a:solidFill>
                      <a:schemeClr val="tx1">
                        <a:lumMod val="75000"/>
                        <a:lumOff val="25000"/>
                      </a:schemeClr>
                    </a:solidFill>
                    <a:latin typeface="Gill Sans MT" panose="020B0502020104020203" pitchFamily="34" charset="0"/>
                    <a:cs typeface="Times New Roman" pitchFamily="18" charset="0"/>
                  </a:rPr>
                  <a:t> where the positive charge is concentrated in the </a:t>
                </a:r>
                <a:r>
                  <a:rPr lang="en-US" altLang="en-US" sz="1800" b="1" dirty="0">
                    <a:solidFill>
                      <a:srgbClr val="67AEB6"/>
                    </a:solidFill>
                    <a:latin typeface="Gill Sans MT" panose="020B0502020104020203" pitchFamily="34" charset="0"/>
                    <a:cs typeface="Times New Roman" pitchFamily="18" charset="0"/>
                  </a:rPr>
                  <a:t>nucleus</a:t>
                </a:r>
                <a:r>
                  <a:rPr lang="en-US" altLang="en-US" sz="1800" dirty="0">
                    <a:solidFill>
                      <a:schemeClr val="tx1">
                        <a:lumMod val="75000"/>
                        <a:lumOff val="25000"/>
                      </a:schemeClr>
                    </a:solidFill>
                    <a:latin typeface="Gill Sans MT" panose="020B0502020104020203" pitchFamily="34" charset="0"/>
                    <a:cs typeface="Times New Roman" pitchFamily="18" charset="0"/>
                  </a:rPr>
                  <a:t>.</a:t>
                </a:r>
              </a:p>
              <a:p>
                <a:pPr eaLnBrk="0" hangingPunct="0">
                  <a:buClr>
                    <a:srgbClr val="000000"/>
                  </a:buClr>
                  <a:buSzPct val="100000"/>
                  <a:buFont typeface="Arial" charset="0"/>
                  <a:buNone/>
                </a:pPr>
                <a:endParaRPr lang="en-US" altLang="en-US" sz="1800" dirty="0">
                  <a:solidFill>
                    <a:schemeClr val="tx1">
                      <a:lumMod val="75000"/>
                      <a:lumOff val="25000"/>
                    </a:schemeClr>
                  </a:solidFill>
                  <a:latin typeface="Gill Sans MT" panose="020B0502020104020203" pitchFamily="34" charset="0"/>
                  <a:cs typeface="Times New Roman" pitchFamily="18" charset="0"/>
                </a:endParaRPr>
              </a:p>
              <a:p>
                <a:pPr eaLnBrk="0" hangingPunct="0">
                  <a:buClr>
                    <a:srgbClr val="000000"/>
                  </a:buClr>
                  <a:buSzPct val="100000"/>
                  <a:buFont typeface="Arial" charset="0"/>
                  <a:buNone/>
                </a:pPr>
                <a:r>
                  <a:rPr lang="en-US" altLang="en-US" sz="1800" dirty="0">
                    <a:solidFill>
                      <a:schemeClr val="tx1">
                        <a:lumMod val="75000"/>
                        <a:lumOff val="25000"/>
                      </a:schemeClr>
                    </a:solidFill>
                    <a:latin typeface="Gill Sans MT" panose="020B0502020104020203" pitchFamily="34" charset="0"/>
                    <a:cs typeface="Times New Roman" pitchFamily="18" charset="0"/>
                  </a:rPr>
                  <a:t>The nucleus accounts for most of an atom’s mass (extremely dense central core in the atom).</a:t>
                </a:r>
              </a:p>
              <a:p>
                <a:pPr marL="285750" indent="-285750" eaLnBrk="0" hangingPunct="0">
                  <a:buClr>
                    <a:srgbClr val="000000"/>
                  </a:buClr>
                  <a:buSzPct val="100000"/>
                  <a:buFont typeface="Arial" panose="020B0604020202020204" pitchFamily="34" charset="0"/>
                  <a:buChar char="•"/>
                </a:pPr>
                <a:r>
                  <a:rPr lang="en-US" altLang="en-US" sz="1800" dirty="0">
                    <a:solidFill>
                      <a:schemeClr val="tx1">
                        <a:lumMod val="75000"/>
                        <a:lumOff val="25000"/>
                      </a:schemeClr>
                    </a:solidFill>
                    <a:latin typeface="Gill Sans MT" panose="020B0502020104020203" pitchFamily="34" charset="0"/>
                    <a:cs typeface="Times New Roman" pitchFamily="18" charset="0"/>
                  </a:rPr>
                  <a:t>A typical atomic radius is about 100 pm</a:t>
                </a:r>
              </a:p>
              <a:p>
                <a:pPr marL="285750" indent="-285750" eaLnBrk="0" hangingPunct="0">
                  <a:buClr>
                    <a:srgbClr val="000000"/>
                  </a:buClr>
                  <a:buSzPct val="100000"/>
                  <a:buFont typeface="Arial" panose="020B0604020202020204" pitchFamily="34" charset="0"/>
                  <a:buChar char="•"/>
                </a:pPr>
                <a:r>
                  <a:rPr lang="en-US" altLang="en-US" sz="1800" dirty="0">
                    <a:solidFill>
                      <a:schemeClr val="tx1">
                        <a:lumMod val="75000"/>
                        <a:lumOff val="25000"/>
                      </a:schemeClr>
                    </a:solidFill>
                    <a:latin typeface="Gill Sans MT" panose="020B0502020104020203" pitchFamily="34" charset="0"/>
                    <a:cs typeface="Times New Roman" pitchFamily="18" charset="0"/>
                  </a:rPr>
                  <a:t>A typical nucleus has a radius of about 5 </a:t>
                </a:r>
                <a14:m>
                  <m:oMath xmlns:m="http://schemas.openxmlformats.org/officeDocument/2006/math">
                    <m:r>
                      <a:rPr lang="en-US" altLang="en-US" sz="1800" i="0" dirty="0" smtClean="0">
                        <a:solidFill>
                          <a:schemeClr val="tx1">
                            <a:lumMod val="75000"/>
                            <a:lumOff val="25000"/>
                          </a:schemeClr>
                        </a:solidFill>
                        <a:latin typeface="Cambria Math" panose="02040503050406030204" pitchFamily="18" charset="0"/>
                        <a:ea typeface="Cambria Math" panose="02040503050406030204" pitchFamily="18" charset="0"/>
                        <a:cs typeface="Times New Roman" pitchFamily="18" charset="0"/>
                      </a:rPr>
                      <m:t>×</m:t>
                    </m:r>
                  </m:oMath>
                </a14:m>
                <a:r>
                  <a:rPr lang="en-US" altLang="en-US" sz="1800" dirty="0">
                    <a:solidFill>
                      <a:schemeClr val="tx1">
                        <a:lumMod val="75000"/>
                        <a:lumOff val="25000"/>
                      </a:schemeClr>
                    </a:solidFill>
                    <a:latin typeface="Gill Sans MT" panose="020B0502020104020203" pitchFamily="34" charset="0"/>
                    <a:cs typeface="Times New Roman" pitchFamily="18" charset="0"/>
                  </a:rPr>
                  <a:t>10</a:t>
                </a:r>
                <a:r>
                  <a:rPr lang="en-US" altLang="en-US" sz="1800" baseline="30000" dirty="0">
                    <a:solidFill>
                      <a:schemeClr val="tx1">
                        <a:lumMod val="75000"/>
                        <a:lumOff val="25000"/>
                      </a:schemeClr>
                    </a:solidFill>
                    <a:latin typeface="Gill Sans MT" panose="020B0502020104020203" pitchFamily="34" charset="0"/>
                    <a:cs typeface="Times New Roman" pitchFamily="18" charset="0"/>
                  </a:rPr>
                  <a:t>–3</a:t>
                </a:r>
                <a:r>
                  <a:rPr lang="en-US" altLang="en-US" sz="1800" dirty="0">
                    <a:solidFill>
                      <a:schemeClr val="tx1">
                        <a:lumMod val="75000"/>
                        <a:lumOff val="25000"/>
                      </a:schemeClr>
                    </a:solidFill>
                    <a:latin typeface="Gill Sans MT" panose="020B0502020104020203" pitchFamily="34" charset="0"/>
                    <a:cs typeface="Times New Roman" pitchFamily="18" charset="0"/>
                  </a:rPr>
                  <a:t> pm</a:t>
                </a:r>
              </a:p>
              <a:p>
                <a:pPr marL="285750" indent="-285750" eaLnBrk="0" hangingPunct="0">
                  <a:buClr>
                    <a:srgbClr val="000000"/>
                  </a:buClr>
                  <a:buSzPct val="100000"/>
                  <a:buFont typeface="Arial" panose="020B0604020202020204" pitchFamily="34" charset="0"/>
                  <a:buChar char="•"/>
                </a:pPr>
                <a:r>
                  <a:rPr lang="en-US" altLang="en-US" sz="1800" dirty="0">
                    <a:solidFill>
                      <a:schemeClr val="tx1">
                        <a:lumMod val="75000"/>
                        <a:lumOff val="25000"/>
                      </a:schemeClr>
                    </a:solidFill>
                    <a:latin typeface="Gill Sans MT" panose="020B0502020104020203" pitchFamily="34" charset="0"/>
                    <a:cs typeface="Times New Roman" pitchFamily="18" charset="0"/>
                  </a:rPr>
                  <a:t>1 pm = 1</a:t>
                </a:r>
                <a:r>
                  <a:rPr lang="en-US" altLang="en-US" sz="1800" dirty="0">
                    <a:solidFill>
                      <a:schemeClr val="tx1">
                        <a:lumMod val="75000"/>
                        <a:lumOff val="25000"/>
                      </a:schemeClr>
                    </a:solidFill>
                    <a:latin typeface="Gill Sans MT" panose="020B0502020104020203" pitchFamily="34" charset="0"/>
                    <a:ea typeface="MS PGothic" pitchFamily="34" charset="-128"/>
                  </a:rPr>
                  <a:t>×</a:t>
                </a:r>
                <a:r>
                  <a:rPr lang="en-US" altLang="en-US" sz="1800" dirty="0">
                    <a:solidFill>
                      <a:schemeClr val="tx1">
                        <a:lumMod val="75000"/>
                        <a:lumOff val="25000"/>
                      </a:schemeClr>
                    </a:solidFill>
                    <a:latin typeface="Gill Sans MT" panose="020B0502020104020203" pitchFamily="34" charset="0"/>
                    <a:cs typeface="Times New Roman" pitchFamily="18" charset="0"/>
                  </a:rPr>
                  <a:t>10</a:t>
                </a:r>
                <a:r>
                  <a:rPr lang="en-US" altLang="en-US" sz="1800" baseline="30000" dirty="0">
                    <a:solidFill>
                      <a:schemeClr val="tx1">
                        <a:lumMod val="75000"/>
                        <a:lumOff val="25000"/>
                      </a:schemeClr>
                    </a:solidFill>
                    <a:latin typeface="Gill Sans MT" panose="020B0502020104020203" pitchFamily="34" charset="0"/>
                    <a:cs typeface="Times New Roman" pitchFamily="18" charset="0"/>
                  </a:rPr>
                  <a:t>–12</a:t>
                </a:r>
                <a:r>
                  <a:rPr lang="en-US" altLang="en-US" sz="1800" dirty="0">
                    <a:solidFill>
                      <a:schemeClr val="tx1">
                        <a:lumMod val="75000"/>
                        <a:lumOff val="25000"/>
                      </a:schemeClr>
                    </a:solidFill>
                    <a:latin typeface="Gill Sans MT" panose="020B0502020104020203" pitchFamily="34" charset="0"/>
                    <a:cs typeface="Times New Roman" pitchFamily="18" charset="0"/>
                  </a:rPr>
                  <a:t> m</a:t>
                </a:r>
              </a:p>
            </p:txBody>
          </p:sp>
        </mc:Choice>
        <mc:Fallback xmlns="">
          <p:sp>
            <p:nvSpPr>
              <p:cNvPr id="11" name="TextBox 10">
                <a:extLst>
                  <a:ext uri="{FF2B5EF4-FFF2-40B4-BE49-F238E27FC236}">
                    <a16:creationId xmlns:a16="http://schemas.microsoft.com/office/drawing/2014/main" id="{6DC5B110-4ED2-4D84-80BD-288A49303C56}"/>
                  </a:ext>
                </a:extLst>
              </p:cNvPr>
              <p:cNvSpPr txBox="1">
                <a:spLocks noRot="1" noChangeAspect="1" noMove="1" noResize="1" noEditPoints="1" noAdjustHandles="1" noChangeArrowheads="1" noChangeShapeType="1" noTextEdit="1"/>
              </p:cNvSpPr>
              <p:nvPr/>
            </p:nvSpPr>
            <p:spPr bwMode="auto">
              <a:xfrm>
                <a:off x="0" y="4572169"/>
                <a:ext cx="9143999" cy="2031325"/>
              </a:xfrm>
              <a:prstGeom prst="rect">
                <a:avLst/>
              </a:prstGeom>
              <a:blipFill>
                <a:blip r:embed="rId2"/>
                <a:stretch>
                  <a:fillRect l="-533" t="-1502" b="-4204"/>
                </a:stretch>
              </a:blipFill>
              <a:ln w="9525">
                <a:noFill/>
                <a:miter lim="800000"/>
                <a:headEnd/>
                <a:tailEnd/>
              </a:ln>
            </p:spPr>
            <p:txBody>
              <a:bodyPr/>
              <a:lstStyle/>
              <a:p>
                <a:r>
                  <a:rPr lang="en-US">
                    <a:noFill/>
                  </a:rPr>
                  <a:t> </a:t>
                </a:r>
              </a:p>
            </p:txBody>
          </p:sp>
        </mc:Fallback>
      </mc:AlternateContent>
      <p:sp>
        <p:nvSpPr>
          <p:cNvPr id="7" name="TextBox 6">
            <a:extLst>
              <a:ext uri="{FF2B5EF4-FFF2-40B4-BE49-F238E27FC236}">
                <a16:creationId xmlns:a16="http://schemas.microsoft.com/office/drawing/2014/main" id="{6D64FC8A-D482-4AD8-BBD6-39438850ECF1}"/>
              </a:ext>
            </a:extLst>
          </p:cNvPr>
          <p:cNvSpPr txBox="1"/>
          <p:nvPr/>
        </p:nvSpPr>
        <p:spPr>
          <a:xfrm>
            <a:off x="0" y="2677926"/>
            <a:ext cx="2948628" cy="923330"/>
          </a:xfrm>
          <a:prstGeom prst="rect">
            <a:avLst/>
          </a:prstGeom>
          <a:noFill/>
        </p:spPr>
        <p:txBody>
          <a:bodyPr wrap="none" rtlCol="0">
            <a:spAutoFit/>
          </a:bodyPr>
          <a:lstStyle/>
          <a:p>
            <a:r>
              <a:rPr lang="en-US" dirty="0">
                <a:solidFill>
                  <a:srgbClr val="67AEB6"/>
                </a:solidFill>
                <a:latin typeface="Gill Sans MT" panose="020B0502020104020203" pitchFamily="34" charset="0"/>
                <a:hlinkClick r:id="rId3">
                  <a:extLst>
                    <a:ext uri="{A12FA001-AC4F-418D-AE19-62706E023703}">
                      <ahyp:hlinkClr xmlns:ahyp="http://schemas.microsoft.com/office/drawing/2018/hyperlinkcolor" val="tx"/>
                    </a:ext>
                  </a:extLst>
                </a:hlinkClick>
              </a:rPr>
              <a:t>Gold Foil Experiment Video</a:t>
            </a:r>
            <a:r>
              <a:rPr lang="en-US" dirty="0">
                <a:solidFill>
                  <a:srgbClr val="67AEB6"/>
                </a:solidFill>
                <a:latin typeface="Gill Sans MT" panose="020B0502020104020203" pitchFamily="34" charset="0"/>
              </a:rPr>
              <a:t>1</a:t>
            </a:r>
          </a:p>
          <a:p>
            <a:r>
              <a:rPr lang="en-US" dirty="0">
                <a:solidFill>
                  <a:srgbClr val="67AEB6"/>
                </a:solidFill>
                <a:latin typeface="Gill Sans MT" panose="020B0502020104020203" pitchFamily="34" charset="0"/>
                <a:hlinkClick r:id="rId4">
                  <a:extLst>
                    <a:ext uri="{A12FA001-AC4F-418D-AE19-62706E023703}">
                      <ahyp:hlinkClr xmlns:ahyp="http://schemas.microsoft.com/office/drawing/2018/hyperlinkcolor" val="tx"/>
                    </a:ext>
                  </a:extLst>
                </a:hlinkClick>
              </a:rPr>
              <a:t>Gold Foil Experiment Video 2</a:t>
            </a:r>
            <a:endParaRPr lang="en-US" dirty="0">
              <a:solidFill>
                <a:srgbClr val="67AEB6"/>
              </a:solidFill>
              <a:latin typeface="Gill Sans MT" panose="020B0502020104020203" pitchFamily="34" charset="0"/>
            </a:endParaRPr>
          </a:p>
          <a:p>
            <a:r>
              <a:rPr lang="en-US" dirty="0">
                <a:solidFill>
                  <a:srgbClr val="67AEB6"/>
                </a:solidFill>
                <a:latin typeface="Gill Sans MT" panose="020B0502020104020203" pitchFamily="34" charset="0"/>
                <a:hlinkClick r:id="rId5">
                  <a:extLst>
                    <a:ext uri="{A12FA001-AC4F-418D-AE19-62706E023703}">
                      <ahyp:hlinkClr xmlns:ahyp="http://schemas.microsoft.com/office/drawing/2018/hyperlinkcolor" val="tx"/>
                    </a:ext>
                  </a:extLst>
                </a:hlinkClick>
              </a:rPr>
              <a:t>Gold Foil Textbook Link</a:t>
            </a:r>
            <a:endParaRPr lang="en-US" dirty="0">
              <a:solidFill>
                <a:srgbClr val="67AEB6"/>
              </a:solidFill>
              <a:latin typeface="Gill Sans MT" panose="020B0502020104020203" pitchFamily="34" charset="0"/>
            </a:endParaRPr>
          </a:p>
        </p:txBody>
      </p:sp>
      <p:pic>
        <p:nvPicPr>
          <p:cNvPr id="2050" name="Picture 2" descr="This figure shows a box on the left that contains a radium source of alpha particles which generates a beam of alpha particles. The beam travels through an opening within a ring-shaped luminescent screen which is used to detect scattered alpha particles. A piece of thin gold foil is at the center of the ring formed by the screen. When the beam encounters the gold foil, most of the alpha particles pass straight through it and hit the luminescent screen directly behind the foil. Some of the alpha particles are slightly deflected by the foil and hit the luminescent screen off to the side of the foil. Some alpha particles are significantly deflected and bounce back to hit the front of the screen.">
            <a:extLst>
              <a:ext uri="{FF2B5EF4-FFF2-40B4-BE49-F238E27FC236}">
                <a16:creationId xmlns:a16="http://schemas.microsoft.com/office/drawing/2014/main" id="{DED022DF-8898-4580-B8BD-236E6BD5A257}"/>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78314" y="1918202"/>
            <a:ext cx="5774667" cy="253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92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1278310-C4FE-46E3-B7E3-C856CBC70A1B}"/>
              </a:ext>
            </a:extLst>
          </p:cNvPr>
          <p:cNvSpPr/>
          <p:nvPr/>
        </p:nvSpPr>
        <p:spPr>
          <a:xfrm rot="168764">
            <a:off x="7041610" y="6022496"/>
            <a:ext cx="274320" cy="274320"/>
          </a:xfrm>
          <a:prstGeom prst="ellipse">
            <a:avLst/>
          </a:prstGeom>
          <a:solidFill>
            <a:srgbClr val="E3E3E3">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8C2D0F1-6AE7-49B3-8019-AD840151F1A2}"/>
              </a:ext>
            </a:extLst>
          </p:cNvPr>
          <p:cNvSpPr/>
          <p:nvPr/>
        </p:nvSpPr>
        <p:spPr>
          <a:xfrm>
            <a:off x="7399793" y="6237734"/>
            <a:ext cx="365760" cy="365760"/>
          </a:xfrm>
          <a:prstGeom prst="ellipse">
            <a:avLst/>
          </a:prstGeom>
          <a:solidFill>
            <a:srgbClr val="816DA1">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FB6120E-580E-4F52-90D0-24A5FD1F6CB3}"/>
              </a:ext>
            </a:extLst>
          </p:cNvPr>
          <p:cNvSpPr/>
          <p:nvPr/>
        </p:nvSpPr>
        <p:spPr>
          <a:xfrm>
            <a:off x="7648747" y="5750755"/>
            <a:ext cx="548640" cy="548640"/>
          </a:xfrm>
          <a:prstGeom prst="ellipse">
            <a:avLst/>
          </a:prstGeom>
          <a:solidFill>
            <a:srgbClr val="5CAFB8">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2C955-85BE-4FC7-A4EF-89F9AA29E1A1}"/>
              </a:ext>
            </a:extLst>
          </p:cNvPr>
          <p:cNvSpPr/>
          <p:nvPr/>
        </p:nvSpPr>
        <p:spPr>
          <a:xfrm>
            <a:off x="8212901" y="5970211"/>
            <a:ext cx="640080" cy="640080"/>
          </a:xfrm>
          <a:prstGeom prst="ellipse">
            <a:avLst/>
          </a:prstGeom>
          <a:solidFill>
            <a:srgbClr val="EE6C82">
              <a:alpha val="86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7">
            <a:extLst>
              <a:ext uri="{FF2B5EF4-FFF2-40B4-BE49-F238E27FC236}">
                <a16:creationId xmlns:a16="http://schemas.microsoft.com/office/drawing/2014/main" id="{F8A049B6-D69B-4F27-A1C7-57B9A8E84899}"/>
              </a:ext>
            </a:extLst>
          </p:cNvPr>
          <p:cNvSpPr txBox="1">
            <a:spLocks/>
          </p:cNvSpPr>
          <p:nvPr/>
        </p:nvSpPr>
        <p:spPr>
          <a:xfrm>
            <a:off x="8258621" y="6116834"/>
            <a:ext cx="54864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E3E3E3"/>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362949" y="6086319"/>
            <a:ext cx="314497" cy="365125"/>
          </a:xfrm>
        </p:spPr>
        <p:txBody>
          <a:bodyPr/>
          <a:lstStyle/>
          <a:p>
            <a:pPr algn="ctr"/>
            <a:fld id="{94E8F789-7D3F-49F2-90F5-45EDE2FD9A0F}" type="slidenum">
              <a:rPr lang="en-US" smtClean="0">
                <a:solidFill>
                  <a:schemeClr val="bg1"/>
                </a:solidFill>
              </a:rPr>
              <a:pPr algn="ctr"/>
              <a:t>9</a:t>
            </a:fld>
            <a:endParaRPr lang="en-US" dirty="0">
              <a:solidFill>
                <a:schemeClr val="bg1"/>
              </a:solidFill>
            </a:endParaRPr>
          </a:p>
        </p:txBody>
      </p:sp>
      <p:sp>
        <p:nvSpPr>
          <p:cNvPr id="8" name="Rectangle 2">
            <a:extLst>
              <a:ext uri="{FF2B5EF4-FFF2-40B4-BE49-F238E27FC236}">
                <a16:creationId xmlns:a16="http://schemas.microsoft.com/office/drawing/2014/main" id="{F2E19C2C-6652-4255-9FE8-5F283A0EDCED}"/>
              </a:ext>
            </a:extLst>
          </p:cNvPr>
          <p:cNvSpPr txBox="1">
            <a:spLocks noChangeArrowheads="1"/>
          </p:cNvSpPr>
          <p:nvPr/>
        </p:nvSpPr>
        <p:spPr>
          <a:xfrm>
            <a:off x="0" y="271704"/>
            <a:ext cx="9144000" cy="549381"/>
          </a:xfrm>
          <a:prstGeom prst="rect">
            <a:avLst/>
          </a:prstGeom>
        </p:spPr>
        <p:txBody>
          <a:bodyPr wrap="square"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chemeClr val="tx1">
                    <a:lumMod val="75000"/>
                    <a:lumOff val="25000"/>
                  </a:schemeClr>
                </a:solidFill>
                <a:latin typeface="Gill Sans MT" panose="020B0502020104020203" pitchFamily="34" charset="0"/>
                <a:ea typeface="CMU Sans Serif" panose="02000603000000000000" pitchFamily="2" charset="0"/>
                <a:cs typeface="Arial" panose="020B0604020202020204" pitchFamily="34" charset="0"/>
              </a:rPr>
              <a:t>Subatomic Particles and Atomic Structure</a:t>
            </a:r>
          </a:p>
        </p:txBody>
      </p:sp>
      <p:sp>
        <p:nvSpPr>
          <p:cNvPr id="9" name="TextBox 8">
            <a:extLst>
              <a:ext uri="{FF2B5EF4-FFF2-40B4-BE49-F238E27FC236}">
                <a16:creationId xmlns:a16="http://schemas.microsoft.com/office/drawing/2014/main" id="{24E2EF5B-5C33-43CF-AE69-AED07149E49B}"/>
              </a:ext>
            </a:extLst>
          </p:cNvPr>
          <p:cNvSpPr txBox="1">
            <a:spLocks noChangeArrowheads="1"/>
          </p:cNvSpPr>
          <p:nvPr/>
        </p:nvSpPr>
        <p:spPr bwMode="auto">
          <a:xfrm>
            <a:off x="0" y="1182231"/>
            <a:ext cx="5018851" cy="2246769"/>
          </a:xfrm>
          <a:prstGeom prst="rect">
            <a:avLst/>
          </a:prstGeom>
          <a:noFill/>
          <a:ln w="9525">
            <a:noFill/>
            <a:miter lim="800000"/>
            <a:headEnd/>
            <a:tailEnd/>
          </a:ln>
        </p:spPr>
        <p:txBody>
          <a:bodyPr wrap="square">
            <a:spAutoFit/>
          </a:bodyPr>
          <a:lstStyle/>
          <a:p>
            <a:pPr eaLnBrk="0" hangingPunct="0">
              <a:buClr>
                <a:srgbClr val="000000"/>
              </a:buClr>
              <a:buSzPct val="100000"/>
              <a:buFont typeface="Arial" charset="0"/>
              <a:buNone/>
            </a:pPr>
            <a:r>
              <a:rPr lang="en-US" altLang="en-US" sz="2000" b="1" dirty="0">
                <a:solidFill>
                  <a:srgbClr val="67AEB6"/>
                </a:solidFill>
                <a:latin typeface="+mn-lt"/>
                <a:cs typeface="Times New Roman" pitchFamily="18" charset="0"/>
              </a:rPr>
              <a:t>Protons</a:t>
            </a:r>
            <a:r>
              <a:rPr lang="en-US" altLang="en-US" sz="2000" dirty="0">
                <a:solidFill>
                  <a:schemeClr val="tx1"/>
                </a:solidFill>
                <a:latin typeface="+mn-lt"/>
                <a:cs typeface="Times New Roman" pitchFamily="18" charset="0"/>
              </a:rPr>
              <a:t> are positively charged particles found in the nucleus.</a:t>
            </a:r>
          </a:p>
          <a:p>
            <a:pPr eaLnBrk="0" hangingPunct="0">
              <a:buClr>
                <a:srgbClr val="000000"/>
              </a:buClr>
              <a:buSzPct val="100000"/>
              <a:buFont typeface="Arial" charset="0"/>
              <a:buNone/>
            </a:pPr>
            <a:r>
              <a:rPr lang="en-US" altLang="en-US" sz="2000" b="1" dirty="0">
                <a:solidFill>
                  <a:srgbClr val="67AEB6"/>
                </a:solidFill>
                <a:latin typeface="+mn-lt"/>
                <a:cs typeface="Times New Roman" pitchFamily="18" charset="0"/>
              </a:rPr>
              <a:t>Neutrons</a:t>
            </a:r>
            <a:r>
              <a:rPr lang="en-US" altLang="en-US" sz="2000" dirty="0">
                <a:solidFill>
                  <a:schemeClr val="tx1"/>
                </a:solidFill>
                <a:latin typeface="+mn-lt"/>
                <a:cs typeface="Times New Roman" pitchFamily="18" charset="0"/>
              </a:rPr>
              <a:t> are electronically neutral particles found in the nucleus. </a:t>
            </a:r>
          </a:p>
          <a:p>
            <a:pPr eaLnBrk="0" hangingPunct="0">
              <a:buClr>
                <a:srgbClr val="000000"/>
              </a:buClr>
              <a:buSzPct val="100000"/>
              <a:buFont typeface="Arial" charset="0"/>
              <a:buNone/>
            </a:pPr>
            <a:r>
              <a:rPr lang="en-US" altLang="en-US" sz="2000" dirty="0">
                <a:solidFill>
                  <a:schemeClr val="tx1"/>
                </a:solidFill>
                <a:latin typeface="+mn-lt"/>
              </a:rPr>
              <a:t>Neutrons are slightly larger than protons.</a:t>
            </a:r>
          </a:p>
          <a:p>
            <a:pPr eaLnBrk="0" hangingPunct="0">
              <a:buClr>
                <a:srgbClr val="000000"/>
              </a:buClr>
              <a:buSzPct val="100000"/>
              <a:buFont typeface="Arial" charset="0"/>
              <a:buNone/>
            </a:pPr>
            <a:r>
              <a:rPr lang="en-US" altLang="en-US" sz="2000" b="1" dirty="0">
                <a:solidFill>
                  <a:srgbClr val="67AEB6"/>
                </a:solidFill>
                <a:latin typeface="+mn-lt"/>
              </a:rPr>
              <a:t>Electrons</a:t>
            </a:r>
            <a:r>
              <a:rPr lang="en-US" altLang="en-US" sz="2000" dirty="0">
                <a:solidFill>
                  <a:schemeClr val="tx1"/>
                </a:solidFill>
                <a:latin typeface="+mn-lt"/>
              </a:rPr>
              <a:t> are negatively charged particles distributed around the  nucleus.</a:t>
            </a:r>
          </a:p>
        </p:txBody>
      </p:sp>
      <p:pic>
        <p:nvPicPr>
          <p:cNvPr id="10" name="Picture 8" descr="bur75640_0209">
            <a:extLst>
              <a:ext uri="{FF2B5EF4-FFF2-40B4-BE49-F238E27FC236}">
                <a16:creationId xmlns:a16="http://schemas.microsoft.com/office/drawing/2014/main" id="{81C76F1B-EB53-4F6C-8AC0-E844B98D59F3}"/>
              </a:ext>
            </a:extLst>
          </p:cNvPr>
          <p:cNvPicPr>
            <a:picLocks noChangeAspect="1" noChangeArrowheads="1"/>
          </p:cNvPicPr>
          <p:nvPr/>
        </p:nvPicPr>
        <p:blipFill>
          <a:blip r:embed="rId2" cstate="print"/>
          <a:srcRect t="4474"/>
          <a:stretch>
            <a:fillRect/>
          </a:stretch>
        </p:blipFill>
        <p:spPr bwMode="auto">
          <a:xfrm>
            <a:off x="4972469" y="827415"/>
            <a:ext cx="4125150" cy="2623481"/>
          </a:xfrm>
          <a:prstGeom prst="rect">
            <a:avLst/>
          </a:prstGeom>
          <a:noFill/>
          <a:ln w="9525">
            <a:noFill/>
            <a:miter lim="800000"/>
            <a:headEnd/>
            <a:tailEnd/>
          </a:ln>
        </p:spPr>
      </p:pic>
      <p:graphicFrame>
        <p:nvGraphicFramePr>
          <p:cNvPr id="7" name="Table 6">
            <a:extLst>
              <a:ext uri="{FF2B5EF4-FFF2-40B4-BE49-F238E27FC236}">
                <a16:creationId xmlns:a16="http://schemas.microsoft.com/office/drawing/2014/main" id="{DCF4D438-1D59-486F-A9C8-86EEB67831AF}"/>
              </a:ext>
            </a:extLst>
          </p:cNvPr>
          <p:cNvGraphicFramePr>
            <a:graphicFrameLocks noGrp="1"/>
          </p:cNvGraphicFramePr>
          <p:nvPr>
            <p:extLst>
              <p:ext uri="{D42A27DB-BD31-4B8C-83A1-F6EECF244321}">
                <p14:modId xmlns:p14="http://schemas.microsoft.com/office/powerpoint/2010/main" val="3278081268"/>
              </p:ext>
            </p:extLst>
          </p:nvPr>
        </p:nvGraphicFramePr>
        <p:xfrm>
          <a:off x="185616" y="3902836"/>
          <a:ext cx="8639602" cy="1483360"/>
        </p:xfrm>
        <a:graphic>
          <a:graphicData uri="http://schemas.openxmlformats.org/drawingml/2006/table">
            <a:tbl>
              <a:tblPr firstRow="1" bandRow="1">
                <a:tableStyleId>{9D7B26C5-4107-4FEC-AEDC-1716B250A1EF}</a:tableStyleId>
              </a:tblPr>
              <a:tblGrid>
                <a:gridCol w="1219200">
                  <a:extLst>
                    <a:ext uri="{9D8B030D-6E8A-4147-A177-3AD203B41FA5}">
                      <a16:colId xmlns:a16="http://schemas.microsoft.com/office/drawing/2014/main" val="3469555987"/>
                    </a:ext>
                  </a:extLst>
                </a:gridCol>
                <a:gridCol w="2013358">
                  <a:extLst>
                    <a:ext uri="{9D8B030D-6E8A-4147-A177-3AD203B41FA5}">
                      <a16:colId xmlns:a16="http://schemas.microsoft.com/office/drawing/2014/main" val="80036801"/>
                    </a:ext>
                  </a:extLst>
                </a:gridCol>
                <a:gridCol w="1644242">
                  <a:extLst>
                    <a:ext uri="{9D8B030D-6E8A-4147-A177-3AD203B41FA5}">
                      <a16:colId xmlns:a16="http://schemas.microsoft.com/office/drawing/2014/main" val="3398792149"/>
                    </a:ext>
                  </a:extLst>
                </a:gridCol>
                <a:gridCol w="1744910">
                  <a:extLst>
                    <a:ext uri="{9D8B030D-6E8A-4147-A177-3AD203B41FA5}">
                      <a16:colId xmlns:a16="http://schemas.microsoft.com/office/drawing/2014/main" val="1112593231"/>
                    </a:ext>
                  </a:extLst>
                </a:gridCol>
                <a:gridCol w="2017892">
                  <a:extLst>
                    <a:ext uri="{9D8B030D-6E8A-4147-A177-3AD203B41FA5}">
                      <a16:colId xmlns:a16="http://schemas.microsoft.com/office/drawing/2014/main" val="112350314"/>
                    </a:ext>
                  </a:extLst>
                </a:gridCol>
              </a:tblGrid>
              <a:tr h="370840">
                <a:tc>
                  <a:txBody>
                    <a:bodyPr/>
                    <a:lstStyle/>
                    <a:p>
                      <a:pPr algn="ctr"/>
                      <a:r>
                        <a:rPr lang="en-US" dirty="0"/>
                        <a:t>Particle</a:t>
                      </a:r>
                      <a:endParaRPr lang="en-US" dirty="0">
                        <a:solidFill>
                          <a:schemeClr val="tx1">
                            <a:lumMod val="75000"/>
                            <a:lumOff val="25000"/>
                          </a:schemeClr>
                        </a:solidFill>
                        <a:latin typeface="Gill Sans MT" panose="020B0502020104020203" pitchFamily="34" charset="0"/>
                      </a:endParaRPr>
                    </a:p>
                  </a:txBody>
                  <a:tcPr anchor="ctr"/>
                </a:tc>
                <a:tc>
                  <a:txBody>
                    <a:bodyPr/>
                    <a:lstStyle/>
                    <a:p>
                      <a:pPr algn="ctr"/>
                      <a:r>
                        <a:rPr lang="en-US" dirty="0"/>
                        <a:t>Mass (g)</a:t>
                      </a:r>
                      <a:endParaRPr lang="en-US" dirty="0">
                        <a:solidFill>
                          <a:schemeClr val="tx1">
                            <a:lumMod val="75000"/>
                            <a:lumOff val="25000"/>
                          </a:schemeClr>
                        </a:solidFill>
                        <a:latin typeface="Gill Sans MT" panose="020B0502020104020203" pitchFamily="34" charset="0"/>
                      </a:endParaRPr>
                    </a:p>
                  </a:txBody>
                  <a:tcPr anchor="ctr"/>
                </a:tc>
                <a:tc>
                  <a:txBody>
                    <a:bodyPr/>
                    <a:lstStyle/>
                    <a:p>
                      <a:pPr algn="ctr"/>
                      <a:r>
                        <a:rPr lang="en-US" dirty="0"/>
                        <a:t>Mass (</a:t>
                      </a:r>
                      <a:r>
                        <a:rPr lang="en-US" dirty="0" err="1"/>
                        <a:t>amu</a:t>
                      </a:r>
                      <a:r>
                        <a:rPr lang="en-US" dirty="0"/>
                        <a:t>)</a:t>
                      </a:r>
                      <a:endParaRPr lang="en-US" dirty="0">
                        <a:solidFill>
                          <a:schemeClr val="tx1">
                            <a:lumMod val="75000"/>
                            <a:lumOff val="25000"/>
                          </a:schemeClr>
                        </a:solidFill>
                        <a:latin typeface="Gill Sans MT" panose="020B0502020104020203" pitchFamily="34" charset="0"/>
                      </a:endParaRPr>
                    </a:p>
                  </a:txBody>
                  <a:tcPr anchor="ctr"/>
                </a:tc>
                <a:tc>
                  <a:txBody>
                    <a:bodyPr/>
                    <a:lstStyle/>
                    <a:p>
                      <a:pPr algn="ctr"/>
                      <a:r>
                        <a:rPr lang="en-US" dirty="0"/>
                        <a:t>Charge (C)</a:t>
                      </a:r>
                      <a:endParaRPr lang="en-US" dirty="0">
                        <a:solidFill>
                          <a:schemeClr val="tx1">
                            <a:lumMod val="75000"/>
                            <a:lumOff val="25000"/>
                          </a:schemeClr>
                        </a:solidFill>
                        <a:latin typeface="Gill Sans MT" panose="020B0502020104020203" pitchFamily="34" charset="0"/>
                      </a:endParaRPr>
                    </a:p>
                  </a:txBody>
                  <a:tcPr anchor="ctr"/>
                </a:tc>
                <a:tc>
                  <a:txBody>
                    <a:bodyPr/>
                    <a:lstStyle/>
                    <a:p>
                      <a:pPr algn="ctr"/>
                      <a:r>
                        <a:rPr lang="en-US" dirty="0"/>
                        <a:t>Charge Unit</a:t>
                      </a:r>
                      <a:endParaRPr lang="en-US" dirty="0">
                        <a:solidFill>
                          <a:schemeClr val="tx1">
                            <a:lumMod val="75000"/>
                            <a:lumOff val="25000"/>
                          </a:schemeClr>
                        </a:solidFill>
                        <a:latin typeface="Gill Sans MT" panose="020B0502020104020203" pitchFamily="34" charset="0"/>
                      </a:endParaRPr>
                    </a:p>
                  </a:txBody>
                  <a:tcPr anchor="ctr"/>
                </a:tc>
                <a:extLst>
                  <a:ext uri="{0D108BD9-81ED-4DB2-BD59-A6C34878D82A}">
                    <a16:rowId xmlns:a16="http://schemas.microsoft.com/office/drawing/2014/main" val="788864705"/>
                  </a:ext>
                </a:extLst>
              </a:tr>
              <a:tr h="370840">
                <a:tc>
                  <a:txBody>
                    <a:bodyPr/>
                    <a:lstStyle/>
                    <a:p>
                      <a:pPr algn="ctr"/>
                      <a:r>
                        <a:rPr lang="en-US" dirty="0"/>
                        <a:t>Electron</a:t>
                      </a:r>
                      <a:r>
                        <a:rPr lang="en-US" baseline="30000" dirty="0"/>
                        <a:t>*</a:t>
                      </a:r>
                      <a:endParaRPr lang="en-US" dirty="0">
                        <a:solidFill>
                          <a:schemeClr val="tx1">
                            <a:lumMod val="75000"/>
                            <a:lumOff val="25000"/>
                          </a:schemeClr>
                        </a:solidFill>
                        <a:latin typeface="Gill Sans MT" panose="020B0502020104020203" pitchFamily="34" charset="0"/>
                      </a:endParaRPr>
                    </a:p>
                  </a:txBody>
                  <a:tcPr anchor="ctr">
                    <a:solidFill>
                      <a:srgbClr val="67AEB6">
                        <a:alpha val="69804"/>
                      </a:srgbClr>
                    </a:solidFill>
                  </a:tcPr>
                </a:tc>
                <a:tc>
                  <a:txBody>
                    <a:bodyPr/>
                    <a:lstStyle/>
                    <a:p>
                      <a:pPr algn="ctr"/>
                      <a:r>
                        <a:rPr lang="en-US" dirty="0"/>
                        <a:t>9.10938 x 10</a:t>
                      </a:r>
                      <a:r>
                        <a:rPr lang="en-US" baseline="30000" dirty="0"/>
                        <a:t>–28</a:t>
                      </a:r>
                      <a:endParaRPr lang="en-US" dirty="0">
                        <a:solidFill>
                          <a:schemeClr val="tx1">
                            <a:lumMod val="75000"/>
                            <a:lumOff val="25000"/>
                          </a:schemeClr>
                        </a:solidFill>
                        <a:latin typeface="Gill Sans MT" panose="020B0502020104020203" pitchFamily="34" charset="0"/>
                      </a:endParaRPr>
                    </a:p>
                  </a:txBody>
                  <a:tcPr anchor="ctr">
                    <a:solidFill>
                      <a:srgbClr val="67AEB6">
                        <a:alpha val="69804"/>
                      </a:srgbClr>
                    </a:solidFill>
                  </a:tcPr>
                </a:tc>
                <a:tc>
                  <a:txBody>
                    <a:bodyPr/>
                    <a:lstStyle/>
                    <a:p>
                      <a:pPr algn="ctr"/>
                      <a:r>
                        <a:rPr lang="en-US" dirty="0"/>
                        <a:t>5.534 x 10</a:t>
                      </a:r>
                      <a:r>
                        <a:rPr lang="en-US" baseline="30000" dirty="0"/>
                        <a:t>–4</a:t>
                      </a:r>
                      <a:endParaRPr lang="en-US" dirty="0">
                        <a:solidFill>
                          <a:schemeClr val="tx1">
                            <a:lumMod val="75000"/>
                            <a:lumOff val="25000"/>
                          </a:schemeClr>
                        </a:solidFill>
                        <a:latin typeface="Gill Sans MT" panose="020B0502020104020203" pitchFamily="34" charset="0"/>
                      </a:endParaRPr>
                    </a:p>
                  </a:txBody>
                  <a:tcPr anchor="ctr">
                    <a:solidFill>
                      <a:srgbClr val="67AEB6">
                        <a:alpha val="69804"/>
                      </a:srgbClr>
                    </a:solidFill>
                  </a:tcPr>
                </a:tc>
                <a:tc>
                  <a:txBody>
                    <a:bodyPr/>
                    <a:lstStyle/>
                    <a:p>
                      <a:pPr algn="ctr"/>
                      <a:r>
                        <a:rPr lang="en-US" baseline="0" dirty="0"/>
                        <a:t>–1.6022 x 10</a:t>
                      </a:r>
                      <a:r>
                        <a:rPr lang="en-US" baseline="30000" dirty="0"/>
                        <a:t>–19</a:t>
                      </a:r>
                      <a:endParaRPr lang="en-US" baseline="0" dirty="0">
                        <a:solidFill>
                          <a:schemeClr val="tx1">
                            <a:lumMod val="75000"/>
                            <a:lumOff val="25000"/>
                          </a:schemeClr>
                        </a:solidFill>
                        <a:latin typeface="Gill Sans MT" panose="020B0502020104020203" pitchFamily="34" charset="0"/>
                      </a:endParaRPr>
                    </a:p>
                  </a:txBody>
                  <a:tcPr anchor="ctr">
                    <a:solidFill>
                      <a:srgbClr val="67AEB6">
                        <a:alpha val="69804"/>
                      </a:srgbClr>
                    </a:solidFill>
                  </a:tcPr>
                </a:tc>
                <a:tc>
                  <a:txBody>
                    <a:bodyPr/>
                    <a:lstStyle/>
                    <a:p>
                      <a:pPr algn="ctr"/>
                      <a:r>
                        <a:rPr lang="en-US" dirty="0"/>
                        <a:t>–1</a:t>
                      </a:r>
                      <a:endParaRPr lang="en-US" dirty="0">
                        <a:solidFill>
                          <a:schemeClr val="tx1">
                            <a:lumMod val="75000"/>
                            <a:lumOff val="25000"/>
                          </a:schemeClr>
                        </a:solidFill>
                        <a:latin typeface="Gill Sans MT" panose="020B0502020104020203" pitchFamily="34" charset="0"/>
                      </a:endParaRPr>
                    </a:p>
                  </a:txBody>
                  <a:tcPr anchor="ctr">
                    <a:solidFill>
                      <a:srgbClr val="67AEB6">
                        <a:alpha val="69804"/>
                      </a:srgbClr>
                    </a:solidFill>
                  </a:tcPr>
                </a:tc>
                <a:extLst>
                  <a:ext uri="{0D108BD9-81ED-4DB2-BD59-A6C34878D82A}">
                    <a16:rowId xmlns:a16="http://schemas.microsoft.com/office/drawing/2014/main" val="1594937392"/>
                  </a:ext>
                </a:extLst>
              </a:tr>
              <a:tr h="370840">
                <a:tc>
                  <a:txBody>
                    <a:bodyPr/>
                    <a:lstStyle/>
                    <a:p>
                      <a:pPr algn="ctr"/>
                      <a:r>
                        <a:rPr lang="en-US" dirty="0"/>
                        <a:t>Proton</a:t>
                      </a:r>
                      <a:endParaRPr lang="en-US" dirty="0">
                        <a:solidFill>
                          <a:schemeClr val="tx1">
                            <a:lumMod val="75000"/>
                            <a:lumOff val="25000"/>
                          </a:schemeClr>
                        </a:solidFill>
                        <a:latin typeface="Gill Sans MT" panose="020B0502020104020203" pitchFamily="34" charset="0"/>
                      </a:endParaRPr>
                    </a:p>
                  </a:txBody>
                  <a:tcPr anchor="ctr"/>
                </a:tc>
                <a:tc>
                  <a:txBody>
                    <a:bodyPr/>
                    <a:lstStyle/>
                    <a:p>
                      <a:pPr algn="ctr"/>
                      <a:r>
                        <a:rPr lang="en-US" dirty="0"/>
                        <a:t>1.67262 x 10</a:t>
                      </a:r>
                      <a:r>
                        <a:rPr lang="en-US" baseline="30000" dirty="0"/>
                        <a:t>–24</a:t>
                      </a:r>
                      <a:endParaRPr lang="en-US" dirty="0">
                        <a:solidFill>
                          <a:schemeClr val="tx1">
                            <a:lumMod val="75000"/>
                            <a:lumOff val="25000"/>
                          </a:schemeClr>
                        </a:solidFill>
                        <a:latin typeface="Gill Sans MT" panose="020B0502020104020203" pitchFamily="34" charset="0"/>
                      </a:endParaRPr>
                    </a:p>
                  </a:txBody>
                  <a:tcPr anchor="ctr"/>
                </a:tc>
                <a:tc>
                  <a:txBody>
                    <a:bodyPr/>
                    <a:lstStyle/>
                    <a:p>
                      <a:pPr algn="ctr"/>
                      <a:r>
                        <a:rPr lang="en-US" dirty="0"/>
                        <a:t>1.0073</a:t>
                      </a:r>
                      <a:endParaRPr lang="en-US" dirty="0">
                        <a:solidFill>
                          <a:schemeClr val="tx1">
                            <a:lumMod val="75000"/>
                            <a:lumOff val="25000"/>
                          </a:schemeClr>
                        </a:solidFill>
                        <a:latin typeface="Gill Sans MT" panose="020B0502020104020203" pitchFamily="34" charset="0"/>
                      </a:endParaRPr>
                    </a:p>
                  </a:txBody>
                  <a:tcPr anchor="ctr"/>
                </a:tc>
                <a:tc>
                  <a:txBody>
                    <a:bodyPr/>
                    <a:lstStyle/>
                    <a:p>
                      <a:pPr algn="ctr"/>
                      <a:r>
                        <a:rPr lang="en-US" dirty="0"/>
                        <a:t>+1.6022 x </a:t>
                      </a:r>
                      <a:r>
                        <a:rPr lang="en-US" baseline="0" dirty="0"/>
                        <a:t>10</a:t>
                      </a:r>
                      <a:r>
                        <a:rPr lang="en-US" baseline="30000" dirty="0"/>
                        <a:t>–19</a:t>
                      </a:r>
                      <a:endParaRPr lang="en-US" dirty="0">
                        <a:solidFill>
                          <a:schemeClr val="tx1">
                            <a:lumMod val="75000"/>
                            <a:lumOff val="25000"/>
                          </a:schemeClr>
                        </a:solidFill>
                        <a:latin typeface="Gill Sans MT" panose="020B0502020104020203" pitchFamily="34" charset="0"/>
                      </a:endParaRPr>
                    </a:p>
                  </a:txBody>
                  <a:tcPr anchor="ctr"/>
                </a:tc>
                <a:tc>
                  <a:txBody>
                    <a:bodyPr/>
                    <a:lstStyle/>
                    <a:p>
                      <a:pPr algn="ctr"/>
                      <a:r>
                        <a:rPr lang="en-US" dirty="0"/>
                        <a:t>+1</a:t>
                      </a:r>
                      <a:endParaRPr lang="en-US" dirty="0">
                        <a:solidFill>
                          <a:schemeClr val="tx1">
                            <a:lumMod val="75000"/>
                            <a:lumOff val="25000"/>
                          </a:schemeClr>
                        </a:solidFill>
                        <a:latin typeface="Gill Sans MT" panose="020B0502020104020203" pitchFamily="34" charset="0"/>
                      </a:endParaRPr>
                    </a:p>
                  </a:txBody>
                  <a:tcPr anchor="ctr"/>
                </a:tc>
                <a:extLst>
                  <a:ext uri="{0D108BD9-81ED-4DB2-BD59-A6C34878D82A}">
                    <a16:rowId xmlns:a16="http://schemas.microsoft.com/office/drawing/2014/main" val="2529958029"/>
                  </a:ext>
                </a:extLst>
              </a:tr>
              <a:tr h="370840">
                <a:tc>
                  <a:txBody>
                    <a:bodyPr/>
                    <a:lstStyle/>
                    <a:p>
                      <a:pPr algn="ctr"/>
                      <a:r>
                        <a:rPr lang="en-US" dirty="0"/>
                        <a:t>Neutron</a:t>
                      </a:r>
                      <a:endParaRPr lang="en-US" dirty="0">
                        <a:solidFill>
                          <a:schemeClr val="tx1">
                            <a:lumMod val="75000"/>
                            <a:lumOff val="25000"/>
                          </a:schemeClr>
                        </a:solidFill>
                        <a:latin typeface="Gill Sans MT" panose="020B0502020104020203" pitchFamily="34" charset="0"/>
                      </a:endParaRPr>
                    </a:p>
                  </a:txBody>
                  <a:tcPr anchor="ctr">
                    <a:solidFill>
                      <a:srgbClr val="67AEB6">
                        <a:alpha val="69804"/>
                      </a:srgbClr>
                    </a:solidFill>
                  </a:tcPr>
                </a:tc>
                <a:tc>
                  <a:txBody>
                    <a:bodyPr/>
                    <a:lstStyle/>
                    <a:p>
                      <a:pPr algn="ctr"/>
                      <a:r>
                        <a:rPr lang="en-US" dirty="0"/>
                        <a:t>1.67493 x 10</a:t>
                      </a:r>
                      <a:r>
                        <a:rPr lang="en-US" baseline="30000" dirty="0"/>
                        <a:t>–24</a:t>
                      </a:r>
                      <a:endParaRPr lang="en-US" dirty="0">
                        <a:solidFill>
                          <a:schemeClr val="tx1">
                            <a:lumMod val="75000"/>
                            <a:lumOff val="25000"/>
                          </a:schemeClr>
                        </a:solidFill>
                        <a:latin typeface="Gill Sans MT" panose="020B0502020104020203" pitchFamily="34" charset="0"/>
                      </a:endParaRPr>
                    </a:p>
                  </a:txBody>
                  <a:tcPr anchor="ctr">
                    <a:solidFill>
                      <a:srgbClr val="67AEB6">
                        <a:alpha val="69804"/>
                      </a:srgbClr>
                    </a:solidFill>
                  </a:tcPr>
                </a:tc>
                <a:tc>
                  <a:txBody>
                    <a:bodyPr/>
                    <a:lstStyle/>
                    <a:p>
                      <a:pPr algn="ctr"/>
                      <a:r>
                        <a:rPr lang="en-US" dirty="0"/>
                        <a:t>1.0086</a:t>
                      </a:r>
                      <a:endParaRPr lang="en-US" dirty="0">
                        <a:solidFill>
                          <a:schemeClr val="tx1">
                            <a:lumMod val="75000"/>
                            <a:lumOff val="25000"/>
                          </a:schemeClr>
                        </a:solidFill>
                        <a:latin typeface="Gill Sans MT" panose="020B0502020104020203" pitchFamily="34" charset="0"/>
                      </a:endParaRPr>
                    </a:p>
                  </a:txBody>
                  <a:tcPr anchor="ctr">
                    <a:solidFill>
                      <a:srgbClr val="67AEB6">
                        <a:alpha val="69804"/>
                      </a:srgbClr>
                    </a:solidFill>
                  </a:tcPr>
                </a:tc>
                <a:tc>
                  <a:txBody>
                    <a:bodyPr/>
                    <a:lstStyle/>
                    <a:p>
                      <a:pPr algn="ctr"/>
                      <a:r>
                        <a:rPr lang="en-US" dirty="0"/>
                        <a:t>0</a:t>
                      </a:r>
                      <a:endParaRPr lang="en-US" dirty="0">
                        <a:solidFill>
                          <a:schemeClr val="tx1">
                            <a:lumMod val="75000"/>
                            <a:lumOff val="25000"/>
                          </a:schemeClr>
                        </a:solidFill>
                        <a:latin typeface="Gill Sans MT" panose="020B0502020104020203" pitchFamily="34" charset="0"/>
                      </a:endParaRPr>
                    </a:p>
                  </a:txBody>
                  <a:tcPr anchor="ctr">
                    <a:solidFill>
                      <a:srgbClr val="67AEB6">
                        <a:alpha val="69804"/>
                      </a:srgbClr>
                    </a:solidFill>
                  </a:tcPr>
                </a:tc>
                <a:tc>
                  <a:txBody>
                    <a:bodyPr/>
                    <a:lstStyle/>
                    <a:p>
                      <a:pPr algn="ctr"/>
                      <a:r>
                        <a:rPr lang="en-US" dirty="0"/>
                        <a:t>0</a:t>
                      </a:r>
                      <a:endParaRPr lang="en-US" dirty="0">
                        <a:solidFill>
                          <a:schemeClr val="tx1">
                            <a:lumMod val="75000"/>
                            <a:lumOff val="25000"/>
                          </a:schemeClr>
                        </a:solidFill>
                        <a:latin typeface="Gill Sans MT" panose="020B0502020104020203" pitchFamily="34" charset="0"/>
                      </a:endParaRPr>
                    </a:p>
                  </a:txBody>
                  <a:tcPr anchor="ctr">
                    <a:solidFill>
                      <a:srgbClr val="67AEB6">
                        <a:alpha val="69804"/>
                      </a:srgbClr>
                    </a:solidFill>
                  </a:tcPr>
                </a:tc>
                <a:extLst>
                  <a:ext uri="{0D108BD9-81ED-4DB2-BD59-A6C34878D82A}">
                    <a16:rowId xmlns:a16="http://schemas.microsoft.com/office/drawing/2014/main" val="593748014"/>
                  </a:ext>
                </a:extLst>
              </a:tr>
            </a:tbl>
          </a:graphicData>
        </a:graphic>
      </p:graphicFrame>
    </p:spTree>
    <p:extLst>
      <p:ext uri="{BB962C8B-B14F-4D97-AF65-F5344CB8AC3E}">
        <p14:creationId xmlns:p14="http://schemas.microsoft.com/office/powerpoint/2010/main" val="33787939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28536</TotalTime>
  <Words>4525</Words>
  <Application>Microsoft Office PowerPoint</Application>
  <PresentationFormat>On-screen Show (4:3)</PresentationFormat>
  <Paragraphs>621</Paragraphs>
  <Slides>38</Slides>
  <Notes>0</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Cambria Math</vt:lpstr>
      <vt:lpstr>Gill Sans MT</vt:lpstr>
      <vt:lpstr>Inter</vt:lpstr>
      <vt:lpstr>Wingdings</vt:lpstr>
      <vt:lpstr>Office Theme</vt:lpstr>
      <vt:lpstr>Chapter 2: Atoms, Molecules, and 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Atoms, Molecules, and Ions</dc:title>
  <dc:creator>Nettles, Whitnee</dc:creator>
  <cp:lastModifiedBy>Nettles, Whitnee</cp:lastModifiedBy>
  <cp:revision>115</cp:revision>
  <cp:lastPrinted>2019-09-04T13:40:24Z</cp:lastPrinted>
  <dcterms:created xsi:type="dcterms:W3CDTF">2019-08-21T12:45:28Z</dcterms:created>
  <dcterms:modified xsi:type="dcterms:W3CDTF">2023-08-31T15:04:45Z</dcterms:modified>
</cp:coreProperties>
</file>